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3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4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Ex4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5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8" r:id="rId3"/>
    <p:sldId id="260" r:id="rId4"/>
    <p:sldId id="269" r:id="rId5"/>
    <p:sldId id="270" r:id="rId6"/>
    <p:sldId id="271" r:id="rId7"/>
    <p:sldId id="261" r:id="rId8"/>
    <p:sldId id="263" r:id="rId9"/>
    <p:sldId id="272" r:id="rId10"/>
    <p:sldId id="268" r:id="rId11"/>
    <p:sldId id="265" r:id="rId12"/>
    <p:sldId id="267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6"/>
    <p:restoredTop sz="96405"/>
  </p:normalViewPr>
  <p:slideViewPr>
    <p:cSldViewPr snapToGrid="0">
      <p:cViewPr varScale="1">
        <p:scale>
          <a:sx n="143" d="100"/>
          <a:sy n="143" d="100"/>
        </p:scale>
        <p:origin x="1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Microsoft_Excel_Worksheet5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HIT </a:t>
            </a:r>
            <a:r>
              <a:rPr lang="en-US" sz="1800" dirty="0"/>
              <a:t>Percentage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HIT count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5B0A-2248-9C51-8EF3BAEEDF1B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B0A-2248-9C51-8EF3BAEEDF1B}"/>
              </c:ext>
            </c:extLst>
          </c:dPt>
          <c:dLbls>
            <c:dLbl>
              <c:idx val="0"/>
              <c:layout>
                <c:manualLayout>
                  <c:x val="-0.18879216434185889"/>
                  <c:y val="-1.164424759405010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B0A-2248-9C51-8EF3BAEEDF1B}"/>
                </c:ext>
              </c:extLst>
            </c:dLbl>
            <c:dLbl>
              <c:idx val="1"/>
              <c:layout>
                <c:manualLayout>
                  <c:x val="0.18029765104340553"/>
                  <c:y val="-1.990649606299212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B0A-2248-9C51-8EF3BAEEDF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FedEx App</c:v>
                </c:pt>
                <c:pt idx="1">
                  <c:v>FedEx Web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0.52756189708728618</c:v>
                </c:pt>
                <c:pt idx="1">
                  <c:v>0.47243810291271388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0A-2248-9C51-8EF3BAEEDF1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003-9246-A958-7F5C9FA3C86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003-9246-A958-7F5C9FA3C866}"/>
              </c:ext>
            </c:extLst>
          </c:dPt>
          <c:cat>
            <c:strRef>
              <c:f>Sheet1!$A$2:$A$3</c:f>
              <c:strCache>
                <c:ptCount val="2"/>
                <c:pt idx="0">
                  <c:v>FedEx App</c:v>
                </c:pt>
                <c:pt idx="1">
                  <c:v>FedEx Web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653368</c:v>
                </c:pt>
                <c:pt idx="1">
                  <c:v>585099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B0A-2248-9C51-8EF3BAEEDF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HIT </a:t>
            </a:r>
            <a:r>
              <a:rPr lang="en-US" sz="1800" dirty="0"/>
              <a:t>Percentage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HIT count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5B0A-2248-9C51-8EF3BAEEDF1B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B0A-2248-9C51-8EF3BAEEDF1B}"/>
              </c:ext>
            </c:extLst>
          </c:dPt>
          <c:dLbls>
            <c:dLbl>
              <c:idx val="0"/>
              <c:layout>
                <c:manualLayout>
                  <c:x val="-0.18879216434185889"/>
                  <c:y val="-1.164424759405010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B0A-2248-9C51-8EF3BAEEDF1B}"/>
                </c:ext>
              </c:extLst>
            </c:dLbl>
            <c:dLbl>
              <c:idx val="1"/>
              <c:layout>
                <c:manualLayout>
                  <c:x val="0.18029765104340553"/>
                  <c:y val="-1.990649606299212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B0A-2248-9C51-8EF3BAEEDF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FedEx App</c:v>
                </c:pt>
                <c:pt idx="1">
                  <c:v>FedEx Web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0.52756189708728618</c:v>
                </c:pt>
                <c:pt idx="1">
                  <c:v>0.47243810291271388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0A-2248-9C51-8EF3BAEEDF1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003-9246-A958-7F5C9FA3C86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003-9246-A958-7F5C9FA3C866}"/>
              </c:ext>
            </c:extLst>
          </c:dPt>
          <c:cat>
            <c:strRef>
              <c:f>Sheet1!$A$2:$A$3</c:f>
              <c:strCache>
                <c:ptCount val="2"/>
                <c:pt idx="0">
                  <c:v>FedEx App</c:v>
                </c:pt>
                <c:pt idx="1">
                  <c:v>FedEx Web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653368</c:v>
                </c:pt>
                <c:pt idx="1">
                  <c:v>585099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B0A-2248-9C51-8EF3BAEEDF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HIT Percentage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HIT count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5B0A-2248-9C51-8EF3BAEEDF1B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B0A-2248-9C51-8EF3BAEEDF1B}"/>
              </c:ext>
            </c:extLst>
          </c:dPt>
          <c:dLbls>
            <c:dLbl>
              <c:idx val="0"/>
              <c:layout>
                <c:manualLayout>
                  <c:x val="-0.18879216434185889"/>
                  <c:y val="-1.164424759405010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B0A-2248-9C51-8EF3BAEEDF1B}"/>
                </c:ext>
              </c:extLst>
            </c:dLbl>
            <c:dLbl>
              <c:idx val="1"/>
              <c:layout>
                <c:manualLayout>
                  <c:x val="0.18029765104340553"/>
                  <c:y val="-1.990649606299212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B0A-2248-9C51-8EF3BAEEDF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FedEx App</c:v>
                </c:pt>
                <c:pt idx="1">
                  <c:v>FedEx Web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0.52756189708728618</c:v>
                </c:pt>
                <c:pt idx="1">
                  <c:v>0.47243810291271388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0A-2248-9C51-8EF3BAEEDF1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2FC-1A4A-A767-20491796235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2FC-1A4A-A767-204917962351}"/>
              </c:ext>
            </c:extLst>
          </c:dPt>
          <c:cat>
            <c:strRef>
              <c:f>Sheet1!$A$2:$A$3</c:f>
              <c:strCache>
                <c:ptCount val="2"/>
                <c:pt idx="0">
                  <c:v>FedEx App</c:v>
                </c:pt>
                <c:pt idx="1">
                  <c:v>FedEx Web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653368</c:v>
                </c:pt>
                <c:pt idx="1">
                  <c:v>585099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B0A-2248-9C51-8EF3BAEEDF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HIT Percentage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HIT count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5B0A-2248-9C51-8EF3BAEEDF1B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B0A-2248-9C51-8EF3BAEEDF1B}"/>
              </c:ext>
            </c:extLst>
          </c:dPt>
          <c:dLbls>
            <c:dLbl>
              <c:idx val="0"/>
              <c:layout>
                <c:manualLayout>
                  <c:x val="-0.18879216434185889"/>
                  <c:y val="-1.164424759405010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B0A-2248-9C51-8EF3BAEEDF1B}"/>
                </c:ext>
              </c:extLst>
            </c:dLbl>
            <c:dLbl>
              <c:idx val="1"/>
              <c:layout>
                <c:manualLayout>
                  <c:x val="0.18029765104340553"/>
                  <c:y val="-1.990649606299212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B0A-2248-9C51-8EF3BAEEDF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FedEx App</c:v>
                </c:pt>
                <c:pt idx="1">
                  <c:v>FedEx Web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0.52756189708728618</c:v>
                </c:pt>
                <c:pt idx="1">
                  <c:v>0.47243810291271388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0A-2248-9C51-8EF3BAEEDF1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2FC-1A4A-A767-20491796235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2FC-1A4A-A767-204917962351}"/>
              </c:ext>
            </c:extLst>
          </c:dPt>
          <c:cat>
            <c:strRef>
              <c:f>Sheet1!$A$2:$A$3</c:f>
              <c:strCache>
                <c:ptCount val="2"/>
                <c:pt idx="0">
                  <c:v>FedEx App</c:v>
                </c:pt>
                <c:pt idx="1">
                  <c:v>FedEx Web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653368</c:v>
                </c:pt>
                <c:pt idx="1">
                  <c:v>585099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B0A-2248-9C51-8EF3BAEEDF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FedEx App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74242</c:v>
                </c:pt>
                <c:pt idx="1">
                  <c:v>54272</c:v>
                </c:pt>
                <c:pt idx="2">
                  <c:v>52224</c:v>
                </c:pt>
                <c:pt idx="3">
                  <c:v>111150</c:v>
                </c:pt>
                <c:pt idx="4">
                  <c:v>133242</c:v>
                </c:pt>
                <c:pt idx="5">
                  <c:v>128195</c:v>
                </c:pt>
                <c:pt idx="6">
                  <c:v>100043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B1-F944-B9A3-38F37A68F9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FedEx Web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69719</c:v>
                </c:pt>
                <c:pt idx="1">
                  <c:v>45918</c:v>
                </c:pt>
                <c:pt idx="4">
                  <c:v>66843</c:v>
                </c:pt>
                <c:pt idx="5">
                  <c:v>211512</c:v>
                </c:pt>
                <c:pt idx="6">
                  <c:v>191107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B1-F944-B9A3-38F37A68F9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9451935"/>
        <c:axId val="1682334463"/>
      </c:lineChart>
      <c:catAx>
        <c:axId val="2129451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1682334463"/>
        <c:crosses val="autoZero"/>
        <c:auto val="1"/>
        <c:lblAlgn val="ctr"/>
        <c:lblOffset val="100"/>
        <c:noMultiLvlLbl val="0"/>
      </c:catAx>
      <c:valAx>
        <c:axId val="1682334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2129451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Sheet1!$A$2:$A$17</cx:f>
        <cx:lvl ptCount="16">
          <cx:pt idx="0">Windows</cx:pt>
          <cx:pt idx="1">iPhone</cx:pt>
          <cx:pt idx="2">Linux</cx:pt>
          <cx:pt idx="3">Macintosh</cx:pt>
          <cx:pt idx="4">Others</cx:pt>
          <cx:pt idx="5">iPad</cx:pt>
          <cx:pt idx="6">Android</cx:pt>
          <cx:pt idx="7">iPod</cx:pt>
        </cx:lvl>
        <cx:lvl ptCount="0"/>
        <cx:lvl ptCount="0"/>
      </cx:strDim>
      <cx:numDim type="size">
        <cx:f>Sheet1!$B$2:$B$17</cx:f>
        <cx:lvl ptCount="16" formatCode="0%">
          <cx:pt idx="0">0.55778594733540821</cx:pt>
          <cx:pt idx="1">0.18261866795191925</cx:pt>
          <cx:pt idx="2">0.14076250343958885</cx:pt>
          <cx:pt idx="3">0.10376705480610973</cx:pt>
          <cx:pt idx="4">0.01175356649045717</cx:pt>
          <cx:pt idx="5">0.001955224671380399</cx:pt>
          <cx:pt idx="6">0.0013553261926614129</cx:pt>
          <cx:pt idx="7">1.7091124749828661e-06</cx:pt>
        </cx:lvl>
      </cx:numDim>
    </cx:data>
  </cx:chartData>
  <cx:chart>
    <cx:title pos="t" align="ctr" overlay="0">
      <cx:tx>
        <cx:txData>
          <cx:v>FedEx Web Hits – by devices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GB" sz="1800" b="0" i="0" u="none" strike="noStrike" baseline="0" dirty="0">
              <a:solidFill>
                <a:prstClr val="white">
                  <a:lumMod val="65000"/>
                  <a:lumOff val="35000"/>
                </a:prstClr>
              </a:solidFill>
              <a:latin typeface="Arial" panose="020B0604020202020204"/>
            </a:rPr>
            <a:t>FedEx Web Hits – by devices</a:t>
          </a:r>
        </a:p>
      </cx:txPr>
    </cx:title>
    <cx:plotArea>
      <cx:plotAreaRegion>
        <cx:series layoutId="sunburst" uniqueId="{EEDBEE68-2257-C649-9928-BF15CC1CF43E}">
          <cx:tx>
            <cx:txData>
              <cx:f>Sheet1!$B$1</cx:f>
              <cx:v>HIT count</cx:v>
            </cx:txData>
          </cx:tx>
          <cx:dataPt idx="0"/>
          <cx:dataPt idx="15"/>
          <cx:dataLabels pos="ctr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800"/>
                </a:pPr>
                <a:endParaRPr lang="en-GB" sz="800" b="0" i="0" u="none" strike="noStrike" baseline="0">
                  <a:solidFill>
                    <a:prstClr val="white"/>
                  </a:solidFill>
                  <a:latin typeface="Arial" panose="020B0604020202020204"/>
                </a:endParaRPr>
              </a:p>
            </cx:txPr>
            <cx:visibility seriesName="0" categoryName="1" value="0"/>
          </cx:dataLabels>
          <cx:dataId val="0"/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Sheet1!$A$2:$A$12</cx:f>
        <cx:lvl ptCount="11">
          <cx:pt idx="0">iPhone</cx:pt>
          <cx:pt idx="1">Android</cx:pt>
          <cx:pt idx="2">Others</cx:pt>
        </cx:lvl>
        <cx:lvl ptCount="0"/>
        <cx:lvl ptCount="0"/>
      </cx:strDim>
      <cx:numDim type="size">
        <cx:f>Sheet1!$B$2:$B$12</cx:f>
        <cx:lvl ptCount="11" formatCode="0,00%">
          <cx:pt idx="0">0.74888271234587556</cx:pt>
          <cx:pt idx="1">0.2511142265920584</cx:pt>
          <cx:pt idx="2">3.0610620660944523e-06</cx:pt>
        </cx:lvl>
      </cx:numDim>
    </cx:data>
  </cx:chartData>
  <cx:chart>
    <cx:title pos="t" align="ctr" overlay="0">
      <cx:tx>
        <cx:txData>
          <cx:v>FedEx Web Hits – by devices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GB" sz="1800" b="0" i="0" u="none" strike="noStrike" baseline="0" dirty="0">
              <a:solidFill>
                <a:prstClr val="white">
                  <a:lumMod val="65000"/>
                  <a:lumOff val="35000"/>
                </a:prstClr>
              </a:solidFill>
              <a:latin typeface="Arial" panose="020B0604020202020204"/>
            </a:rPr>
            <a:t>FedEx Web Hits – by devices</a:t>
          </a:r>
        </a:p>
      </cx:txPr>
    </cx:title>
    <cx:plotArea>
      <cx:plotAreaRegion>
        <cx:series layoutId="sunburst" uniqueId="{EEDBEE68-2257-C649-9928-BF15CC1CF43E}">
          <cx:tx>
            <cx:txData>
              <cx:f>Sheet1!$B$1</cx:f>
              <cx:v>HIT percentage</cx:v>
            </cx:txData>
          </cx:tx>
          <cx:dataPt idx="0"/>
          <cx:dataPt idx="10"/>
          <cx:dataLabels pos="ctr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800"/>
                </a:pPr>
                <a:endParaRPr lang="en-GB" sz="800" b="0" i="0" u="none" strike="noStrike" baseline="0">
                  <a:solidFill>
                    <a:prstClr val="white"/>
                  </a:solidFill>
                  <a:latin typeface="Arial" panose="020B0604020202020204"/>
                </a:endParaRPr>
              </a:p>
            </cx:txPr>
            <cx:visibility seriesName="0" categoryName="1" value="0"/>
          </cx:dataLabels>
          <cx:dataId val="0"/>
        </cx:series>
      </cx:plotAreaRegion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Sheet1!$A$2:$A$17</cx:f>
        <cx:lvl ptCount="16">
          <cx:pt idx="0">Google Chrome</cx:pt>
          <cx:pt idx="1">Apple Safari</cx:pt>
          <cx:pt idx="2">Mozilla Firefox</cx:pt>
          <cx:pt idx="3">Others</cx:pt>
          <cx:pt idx="4">Microsoft Edge</cx:pt>
        </cx:lvl>
        <cx:lvl ptCount="0"/>
        <cx:lvl ptCount="0"/>
      </cx:strDim>
      <cx:numDim type="size">
        <cx:f>Sheet1!$B$2:$B$17</cx:f>
        <cx:lvl ptCount="16" formatCode="0,00%">
          <cx:pt idx="0">0.74888181316324243</cx:pt>
          <cx:pt idx="1">0.21748798066651967</cx:pt>
          <cx:pt idx="2">0.030659768688717635</cx:pt>
          <cx:pt idx="3">0.0029653101440952727</cx:pt>
          <cx:pt idx="4">5.1273374249485984e-06</cx:pt>
        </cx:lvl>
      </cx:numDim>
    </cx:data>
  </cx:chartData>
  <cx:chart>
    <cx:title pos="t" align="ctr" overlay="0">
      <cx:tx>
        <cx:txData>
          <cx:v>FedEx Web Hits – by Browser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800"/>
          </a:pPr>
          <a:r>
            <a:rPr lang="en-GB" sz="1800" b="0" i="0" u="none" strike="noStrike" baseline="0" dirty="0">
              <a:solidFill>
                <a:prstClr val="white">
                  <a:lumMod val="65000"/>
                  <a:lumOff val="35000"/>
                </a:prstClr>
              </a:solidFill>
              <a:latin typeface="Arial" panose="020B0604020202020204"/>
            </a:rPr>
            <a:t>FedEx Web Hits – by Browser</a:t>
          </a:r>
        </a:p>
      </cx:txPr>
    </cx:title>
    <cx:plotArea>
      <cx:plotAreaRegion>
        <cx:series layoutId="sunburst" uniqueId="{EEDBEE68-2257-C649-9928-BF15CC1CF43E}">
          <cx:tx>
            <cx:txData>
              <cx:f>Sheet1!$B$1</cx:f>
              <cx:v>PERCENTAGE</cx:v>
            </cx:txData>
          </cx:tx>
          <cx:dataPt idx="0"/>
          <cx:dataPt idx="12"/>
          <cx:dataLabels pos="ctr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800"/>
                </a:pPr>
                <a:endParaRPr lang="en-GB" sz="800" b="0" i="0" u="none" strike="noStrike" baseline="0">
                  <a:solidFill>
                    <a:prstClr val="white"/>
                  </a:solidFill>
                  <a:latin typeface="Arial" panose="020B0604020202020204"/>
                </a:endParaRPr>
              </a:p>
            </cx:txPr>
            <cx:visibility seriesName="0" categoryName="1" value="0"/>
          </cx:dataLabels>
          <cx:dataId val="0"/>
        </cx:series>
      </cx:plotAreaRegion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Sheet1!$A$2:$A$17</cx:f>
        <cx:lvl ptCount="16">
          <cx:pt idx="0">Tracking</cx:pt>
          <cx:pt idx="1">Shipment/Delivery</cx:pt>
          <cx:pt idx="2">Home</cx:pt>
          <cx:pt idx="3">Login/Logout</cx:pt>
          <cx:pt idx="4">Customer/User-Account</cx:pt>
          <cx:pt idx="5">FedEx App in Web</cx:pt>
          <cx:pt idx="6">Others</cx:pt>
          <cx:pt idx="7">Contact-Us</cx:pt>
          <cx:pt idx="8">Rate</cx:pt>
          <cx:pt idx="9">Billing</cx:pt>
          <cx:pt idx="10">Print</cx:pt>
          <cx:pt idx="11">Checkout</cx:pt>
          <cx:pt idx="12">Error</cx:pt>
        </cx:lvl>
        <cx:lvl ptCount="0"/>
        <cx:lvl ptCount="0"/>
      </cx:strDim>
      <cx:numDim type="size">
        <cx:f>Sheet1!$B$2:$B$17</cx:f>
        <cx:lvl ptCount="16" formatCode="0,00%">
          <cx:pt idx="0">0.68628898699194496</cx:pt>
          <cx:pt idx="1">0.090531687799842414</cx:pt>
          <cx:pt idx="2">0.064816381501250214</cx:pt>
          <cx:pt idx="3">0.036426314179309825</cx:pt>
          <cx:pt idx="4">0.032370590276175483</cx:pt>
          <cx:pt idx="5">0.02502140663374916</cx:pt>
          <cx:pt idx="6">0.018786564325011666</cx:pt>
          <cx:pt idx="7">0.013413114703665534</cx:pt>
          <cx:pt idx="8">0.010777663267241954</cx:pt>
          <cx:pt idx="9">0.0064313902433605257</cx:pt>
          <cx:pt idx="10">0.0056024706929938351</cx:pt>
          <cx:pt idx="11">0.005453777907670326</cx:pt>
          <cx:pt idx="12">0.0040796514777841015</cx:pt>
        </cx:lvl>
      </cx:numDim>
    </cx:data>
  </cx:chartData>
  <cx:chart>
    <cx:title pos="t" align="ctr" overlay="0">
      <cx:tx>
        <cx:txData>
          <cx:v>FedEx Web Hits – by pages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800"/>
          </a:pPr>
          <a:r>
            <a:rPr lang="en-GB" sz="1800" b="0" i="0" u="none" strike="noStrike" baseline="0" dirty="0">
              <a:solidFill>
                <a:prstClr val="white">
                  <a:lumMod val="65000"/>
                  <a:lumOff val="35000"/>
                </a:prstClr>
              </a:solidFill>
              <a:latin typeface="Arial" panose="020B0604020202020204"/>
            </a:rPr>
            <a:t>FedEx Web Hits – by pages</a:t>
          </a:r>
        </a:p>
      </cx:txPr>
    </cx:title>
    <cx:plotArea>
      <cx:plotAreaRegion>
        <cx:series layoutId="sunburst" uniqueId="{EEDBEE68-2257-C649-9928-BF15CC1CF43E}">
          <cx:tx>
            <cx:txData>
              <cx:f>Sheet1!$B$1</cx:f>
              <cx:v>PERCENTAGE</cx:v>
            </cx:txData>
          </cx:tx>
          <cx:dataPt idx="0"/>
          <cx:dataPt idx="20"/>
          <cx:dataLabels pos="ctr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800"/>
                </a:pPr>
                <a:endParaRPr lang="en-GB" sz="800" b="0" i="0" u="none" strike="noStrike" baseline="0">
                  <a:solidFill>
                    <a:prstClr val="white"/>
                  </a:solidFill>
                  <a:latin typeface="Arial" panose="020B0604020202020204"/>
                </a:endParaRPr>
              </a:p>
            </cx:txPr>
            <cx:visibility seriesName="0" categoryName="1" value="0"/>
          </cx:dataLabels>
          <cx:dataId val="0"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42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6/13/24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2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6/13/24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6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6/13/24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63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8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6/13/24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14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6/13/24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6/13/24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55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6/13/24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0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6/13/24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6/13/24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1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D6E9DEC-419B-4CC5-A080-3B06BD5A8291}" type="datetimeFigureOut">
              <a:rPr lang="en-US" smtClean="0"/>
              <a:t>6/13/24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2576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4/relationships/chartEx" Target="../charts/chartEx3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4/relationships/chartEx" Target="../charts/chartEx4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github.com/vijay-palanisamy-1986/FedEx/blob/main/_assignment/FedEx%20-%20Data%20model%20-%20DWH.drawi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nowflake.com/fbrbxlo/zq13195/#/homepage" TargetMode="External"/><Relationship Id="rId2" Type="http://schemas.openxmlformats.org/officeDocument/2006/relationships/hyperlink" Target="https://github.com/vijay-palanisamy-1986/FedE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ijay-palanisamy-1986/FedEx/blob/main/_assignment/profiles.y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5B217F2-C145-C9D0-B1FC-2D628C0E3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096" y="0"/>
            <a:ext cx="10290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1CF7A7-C0A2-6250-965A-53C699422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4623" y="4418044"/>
            <a:ext cx="5907041" cy="1077688"/>
          </a:xfrm>
        </p:spPr>
        <p:txBody>
          <a:bodyPr/>
          <a:lstStyle/>
          <a:p>
            <a:r>
              <a:rPr lang="en-NL" dirty="0"/>
              <a:t>HIT Analysis</a:t>
            </a:r>
          </a:p>
        </p:txBody>
      </p:sp>
    </p:spTree>
    <p:extLst>
      <p:ext uri="{BB962C8B-B14F-4D97-AF65-F5344CB8AC3E}">
        <p14:creationId xmlns:p14="http://schemas.microsoft.com/office/powerpoint/2010/main" val="429423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D73C-AC2B-F417-3BD4-A83E5882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L" sz="3600" dirty="0"/>
              <a:t>Analysis &amp; Findings - 03 (Web)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78E63C3-1327-FC4F-5A7F-816E8B19A778}"/>
              </a:ext>
            </a:extLst>
          </p:cNvPr>
          <p:cNvGraphicFramePr/>
          <p:nvPr/>
        </p:nvGraphicFramePr>
        <p:xfrm>
          <a:off x="1011607" y="1885285"/>
          <a:ext cx="4124427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017E429E-613E-0454-8F66-D15B7863CF0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79384863"/>
                  </p:ext>
                </p:extLst>
              </p:nvPr>
            </p:nvGraphicFramePr>
            <p:xfrm>
              <a:off x="6711420" y="1838632"/>
              <a:ext cx="3858719" cy="290574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017E429E-613E-0454-8F66-D15B7863CF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11420" y="1838632"/>
                <a:ext cx="3858719" cy="2905741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ight Arrow 4">
            <a:extLst>
              <a:ext uri="{FF2B5EF4-FFF2-40B4-BE49-F238E27FC236}">
                <a16:creationId xmlns:a16="http://schemas.microsoft.com/office/drawing/2014/main" id="{A84952CA-C2F7-0627-A4D3-13EB56425C08}"/>
              </a:ext>
            </a:extLst>
          </p:cNvPr>
          <p:cNvSpPr/>
          <p:nvPr/>
        </p:nvSpPr>
        <p:spPr>
          <a:xfrm>
            <a:off x="5279798" y="3358322"/>
            <a:ext cx="1101012" cy="555628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1"/>
                </a:solidFill>
              </a:rPr>
              <a:t>47.24%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69A32-20F9-744E-E960-826A0E7955CF}"/>
              </a:ext>
            </a:extLst>
          </p:cNvPr>
          <p:cNvSpPr txBox="1"/>
          <p:nvPr/>
        </p:nvSpPr>
        <p:spPr>
          <a:xfrm>
            <a:off x="7261692" y="5342058"/>
            <a:ext cx="3773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000" dirty="0"/>
              <a:t>75% Web HITs are done via Google Crome browser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000" dirty="0"/>
              <a:t>Chrome has Notificaiton - Optimise FedEx Website for same</a:t>
            </a:r>
          </a:p>
        </p:txBody>
      </p:sp>
    </p:spTree>
    <p:extLst>
      <p:ext uri="{BB962C8B-B14F-4D97-AF65-F5344CB8AC3E}">
        <p14:creationId xmlns:p14="http://schemas.microsoft.com/office/powerpoint/2010/main" val="3137681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D73C-AC2B-F417-3BD4-A83E5882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L" sz="3600" dirty="0"/>
              <a:t>Analysis &amp; Findings - 04 (Web)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78E63C3-1327-FC4F-5A7F-816E8B19A7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9016123"/>
              </p:ext>
            </p:extLst>
          </p:nvPr>
        </p:nvGraphicFramePr>
        <p:xfrm>
          <a:off x="1011607" y="1885285"/>
          <a:ext cx="4124427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017E429E-613E-0454-8F66-D15B7863CF0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94106323"/>
                  </p:ext>
                </p:extLst>
              </p:nvPr>
            </p:nvGraphicFramePr>
            <p:xfrm>
              <a:off x="6711420" y="1838632"/>
              <a:ext cx="3858719" cy="290574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017E429E-613E-0454-8F66-D15B7863CF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11420" y="1838632"/>
                <a:ext cx="3858719" cy="2905741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ight Arrow 4">
            <a:extLst>
              <a:ext uri="{FF2B5EF4-FFF2-40B4-BE49-F238E27FC236}">
                <a16:creationId xmlns:a16="http://schemas.microsoft.com/office/drawing/2014/main" id="{A84952CA-C2F7-0627-A4D3-13EB56425C08}"/>
              </a:ext>
            </a:extLst>
          </p:cNvPr>
          <p:cNvSpPr/>
          <p:nvPr/>
        </p:nvSpPr>
        <p:spPr>
          <a:xfrm>
            <a:off x="5279798" y="3358322"/>
            <a:ext cx="1101012" cy="555628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1"/>
                </a:solidFill>
              </a:rPr>
              <a:t>47.24%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69A32-20F9-744E-E960-826A0E7955CF}"/>
              </a:ext>
            </a:extLst>
          </p:cNvPr>
          <p:cNvSpPr txBox="1"/>
          <p:nvPr/>
        </p:nvSpPr>
        <p:spPr>
          <a:xfrm>
            <a:off x="7261692" y="5342058"/>
            <a:ext cx="3645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000" dirty="0"/>
              <a:t>69% Tracking (Quick win)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000" dirty="0"/>
              <a:t>9% Shipment/Delivery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000" dirty="0"/>
              <a:t>6% Home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000" dirty="0"/>
              <a:t>4% Login/logout (Quick win by saved login)</a:t>
            </a:r>
          </a:p>
        </p:txBody>
      </p:sp>
    </p:spTree>
    <p:extLst>
      <p:ext uri="{BB962C8B-B14F-4D97-AF65-F5344CB8AC3E}">
        <p14:creationId xmlns:p14="http://schemas.microsoft.com/office/powerpoint/2010/main" val="3825650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142F-3CF9-7E9B-341A-1609302A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L" sz="3200" dirty="0"/>
              <a:t>Analysis &amp; Findings - 05 (Web &amp; App)</a:t>
            </a:r>
            <a:endParaRPr lang="en-NL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E47C27C-7CCF-F4B6-4542-9F08139295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1945325"/>
              </p:ext>
            </p:extLst>
          </p:nvPr>
        </p:nvGraphicFramePr>
        <p:xfrm>
          <a:off x="2201668" y="2136710"/>
          <a:ext cx="8368471" cy="4001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5677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142F-3CF9-7E9B-341A-1609302A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L" sz="3200" dirty="0"/>
              <a:t>Conclusion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0FA7-05C3-5F74-8460-91C870EB3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383" y="1813797"/>
            <a:ext cx="9634288" cy="3997828"/>
          </a:xfrm>
        </p:spPr>
        <p:txBody>
          <a:bodyPr>
            <a:normAutofit lnSpcReduction="10000"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dirty="0"/>
              <a:t>Focus on iPhone users to install &amp; use FedEx-App instead of FedEx-Web in browser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Optimize FedEx-App for  Mac machines, which enables Mac users to move away from FedEx-Web (safari) browsers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Focus on building FedEx-App for Windows (phone, tab &amp; laptop) users, which enables Windows users to move away from FedEx-Web i.e., Window browser/Chrome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Chrome web-browser has notification feature (if user is logged in). Optimize </a:t>
            </a:r>
            <a:r>
              <a:rPr lang="en-US" dirty="0" err="1"/>
              <a:t>FebEx</a:t>
            </a:r>
            <a:r>
              <a:rPr lang="en-US" dirty="0"/>
              <a:t>-Website for this feature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More compute resources for 2X to 4X increased demand in the weekend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Optimized/Streamlined (or even segregated FedEx app) for Tracking &amp; Shipment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8299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746B-6A29-DE23-1A6C-358AFF70CC99}"/>
              </a:ext>
            </a:extLst>
          </p:cNvPr>
          <p:cNvSpPr txBox="1">
            <a:spLocks/>
          </p:cNvSpPr>
          <p:nvPr/>
        </p:nvSpPr>
        <p:spPr>
          <a:xfrm>
            <a:off x="5118999" y="3307197"/>
            <a:ext cx="9825898" cy="61019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L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70496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746B-6A29-DE23-1A6C-358AFF70CC99}"/>
              </a:ext>
            </a:extLst>
          </p:cNvPr>
          <p:cNvSpPr txBox="1">
            <a:spLocks/>
          </p:cNvSpPr>
          <p:nvPr/>
        </p:nvSpPr>
        <p:spPr>
          <a:xfrm>
            <a:off x="1165563" y="528138"/>
            <a:ext cx="9825898" cy="61019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L" dirty="0"/>
              <a:t>Agenda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B75705C-BA87-58E2-7C14-893441677E33}"/>
              </a:ext>
            </a:extLst>
          </p:cNvPr>
          <p:cNvSpPr txBox="1">
            <a:spLocks/>
          </p:cNvSpPr>
          <p:nvPr/>
        </p:nvSpPr>
        <p:spPr>
          <a:xfrm>
            <a:off x="2101734" y="1557616"/>
            <a:ext cx="9272282" cy="4609919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2400" dirty="0"/>
              <a:t>Design Overview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1600" dirty="0"/>
              <a:t>Solution Design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1600" dirty="0"/>
              <a:t>Technical Design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2400" dirty="0"/>
              <a:t>Technical Implementations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1600" dirty="0"/>
              <a:t>Resources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1600" dirty="0"/>
              <a:t>Platform &amp; Tools setup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2400" dirty="0"/>
              <a:t>Analytics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1600" dirty="0"/>
              <a:t>Analysis &amp; Findings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1600" dirty="0"/>
              <a:t>Conclusion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24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2420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4FC9-DEF9-303A-8145-CCA0B220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849" y="836048"/>
            <a:ext cx="7958331" cy="1077229"/>
          </a:xfrm>
        </p:spPr>
        <p:txBody>
          <a:bodyPr/>
          <a:lstStyle/>
          <a:p>
            <a:pPr algn="l"/>
            <a:r>
              <a:rPr lang="en-US" dirty="0"/>
              <a:t>Solution</a:t>
            </a:r>
            <a:r>
              <a:rPr lang="en-NL" dirty="0"/>
              <a:t>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CAF05-C5E4-C289-CC50-4E52A179F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5060" y="1818850"/>
            <a:ext cx="9038956" cy="3997828"/>
          </a:xfrm>
        </p:spPr>
        <p:txBody>
          <a:bodyPr/>
          <a:lstStyle/>
          <a:p>
            <a:r>
              <a:rPr lang="en-NL" dirty="0"/>
              <a:t>Design: Dataware house with 3 layer approach (Stage, DWH/DM &amp; Pub)</a:t>
            </a:r>
          </a:p>
          <a:p>
            <a:r>
              <a:rPr lang="en-NL" dirty="0"/>
              <a:t>Modelling: </a:t>
            </a:r>
            <a:r>
              <a:rPr lang="en-GB" dirty="0"/>
              <a:t>Kimball dimensional data model</a:t>
            </a:r>
            <a:endParaRPr lang="en-NL" dirty="0"/>
          </a:p>
          <a:p>
            <a:r>
              <a:rPr lang="en-NL" dirty="0"/>
              <a:t>Tool choices</a:t>
            </a:r>
          </a:p>
          <a:p>
            <a:pPr lvl="1"/>
            <a:r>
              <a:rPr lang="en-NL" dirty="0"/>
              <a:t>DWH database storage/compute: Snowflake</a:t>
            </a:r>
          </a:p>
          <a:p>
            <a:pPr lvl="1"/>
            <a:r>
              <a:rPr lang="en-NL" dirty="0"/>
              <a:t>Ingestion/Extraction: out of scope (but used DBT seed to ingest 2 sample files)</a:t>
            </a:r>
          </a:p>
          <a:p>
            <a:pPr lvl="1"/>
            <a:r>
              <a:rPr lang="en-NL" dirty="0"/>
              <a:t>Transformation: DBT Core</a:t>
            </a:r>
          </a:p>
        </p:txBody>
      </p:sp>
    </p:spTree>
    <p:extLst>
      <p:ext uri="{BB962C8B-B14F-4D97-AF65-F5344CB8AC3E}">
        <p14:creationId xmlns:p14="http://schemas.microsoft.com/office/powerpoint/2010/main" val="237169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4FC9-DEF9-303A-8145-CCA0B220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849" y="836048"/>
            <a:ext cx="7958331" cy="1077229"/>
          </a:xfrm>
        </p:spPr>
        <p:txBody>
          <a:bodyPr/>
          <a:lstStyle/>
          <a:p>
            <a:pPr algn="l"/>
            <a:r>
              <a:rPr lang="en-NL" dirty="0"/>
              <a:t>T</a:t>
            </a:r>
            <a:r>
              <a:rPr lang="en-GB" dirty="0"/>
              <a:t>e</a:t>
            </a:r>
            <a:r>
              <a:rPr lang="en-NL" dirty="0"/>
              <a:t>chnical Design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CB1535-73A5-8D32-19B4-E815B5571044}"/>
              </a:ext>
            </a:extLst>
          </p:cNvPr>
          <p:cNvSpPr txBox="1">
            <a:spLocks/>
          </p:cNvSpPr>
          <p:nvPr/>
        </p:nvSpPr>
        <p:spPr>
          <a:xfrm>
            <a:off x="1761820" y="1514049"/>
            <a:ext cx="9612196" cy="4671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L" dirty="0"/>
              <a:t>Design: Dataware house with 3 layer approach (Stage, DWH/DM &amp; Pub)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Data Model:	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Data Model: </a:t>
            </a:r>
            <a:r>
              <a:rPr lang="en-GB" dirty="0"/>
              <a:t>Link to </a:t>
            </a:r>
            <a:r>
              <a:rPr lang="en-GB" dirty="0">
                <a:hlinkClick r:id="rId2"/>
              </a:rPr>
              <a:t>GitHub</a:t>
            </a:r>
            <a:endParaRPr lang="en-N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D1A4FE3-3D9A-4475-E497-EBD78E4F9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640" y="2018444"/>
            <a:ext cx="5376600" cy="183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D71796-5AEA-A9CE-3208-E3A04DFF7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640" y="4169984"/>
            <a:ext cx="3071289" cy="154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0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4FC9-DEF9-303A-8145-CCA0B220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849" y="836048"/>
            <a:ext cx="7958331" cy="1077229"/>
          </a:xfrm>
        </p:spPr>
        <p:txBody>
          <a:bodyPr/>
          <a:lstStyle/>
          <a:p>
            <a:pPr algn="l"/>
            <a:r>
              <a:rPr lang="en-NL" dirty="0"/>
              <a:t>Resouces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CAF05-C5E4-C289-CC50-4E52A179F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172" y="1768973"/>
            <a:ext cx="9227466" cy="3997828"/>
          </a:xfrm>
        </p:spPr>
        <p:txBody>
          <a:bodyPr/>
          <a:lstStyle/>
          <a:p>
            <a:r>
              <a:rPr lang="en-NL" dirty="0"/>
              <a:t>Git Hub repo - </a:t>
            </a:r>
            <a:r>
              <a:rPr lang="en-GB" dirty="0">
                <a:hlinkClick r:id="rId2"/>
              </a:rPr>
              <a:t>https://github.com/vijay-palanisamy-1986/FedEx</a:t>
            </a:r>
            <a:endParaRPr lang="en-GB" dirty="0"/>
          </a:p>
          <a:p>
            <a:r>
              <a:rPr lang="en-GB" dirty="0"/>
              <a:t>Snowflake database details:</a:t>
            </a:r>
          </a:p>
          <a:p>
            <a:pPr lvl="1"/>
            <a:r>
              <a:rPr lang="en-NL" dirty="0"/>
              <a:t>Portal link - </a:t>
            </a:r>
            <a:r>
              <a:rPr lang="en-GB" dirty="0">
                <a:hlinkClick r:id="rId3"/>
              </a:rPr>
              <a:t>https://app.snowflake.com/fbrbxlo/zq13195/#/homepage</a:t>
            </a:r>
            <a:endParaRPr lang="en-GB" dirty="0"/>
          </a:p>
          <a:p>
            <a:pPr lvl="1"/>
            <a:r>
              <a:rPr lang="en-GB" dirty="0"/>
              <a:t>Username: </a:t>
            </a:r>
            <a:r>
              <a:rPr lang="en-GB" dirty="0" err="1"/>
              <a:t>VijayPalanisamy</a:t>
            </a:r>
            <a:endParaRPr lang="en-GB" dirty="0"/>
          </a:p>
          <a:p>
            <a:pPr lvl="1"/>
            <a:r>
              <a:rPr lang="en-GB" dirty="0"/>
              <a:t>Password: 5XJrWiy5SeY-7-a</a:t>
            </a:r>
          </a:p>
          <a:p>
            <a:r>
              <a:rPr lang="en-GB" dirty="0"/>
              <a:t>DBT Snowflake connection profile file: </a:t>
            </a:r>
            <a:r>
              <a:rPr lang="en-GB" dirty="0">
                <a:hlinkClick r:id="rId4"/>
              </a:rPr>
              <a:t>https://github.com/vijay-palanisamy-1986/FedEx/blob/main/_assignment/profiles.yml</a:t>
            </a:r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1147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746B-6A29-DE23-1A6C-358AFF70CC99}"/>
              </a:ext>
            </a:extLst>
          </p:cNvPr>
          <p:cNvSpPr txBox="1">
            <a:spLocks/>
          </p:cNvSpPr>
          <p:nvPr/>
        </p:nvSpPr>
        <p:spPr>
          <a:xfrm>
            <a:off x="1165563" y="528138"/>
            <a:ext cx="9825898" cy="61019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L" dirty="0"/>
              <a:t>DBT &amp; Snowflake Setup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B75705C-BA87-58E2-7C14-893441677E33}"/>
              </a:ext>
            </a:extLst>
          </p:cNvPr>
          <p:cNvSpPr txBox="1">
            <a:spLocks/>
          </p:cNvSpPr>
          <p:nvPr/>
        </p:nvSpPr>
        <p:spPr>
          <a:xfrm>
            <a:off x="2101734" y="1557616"/>
            <a:ext cx="9272282" cy="4609919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2400" dirty="0"/>
              <a:t>DBT Project &amp; Folders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2400" dirty="0"/>
              <a:t>DBT Models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1200" dirty="0"/>
              <a:t>Seeds (Source/RAW)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1200" dirty="0"/>
              <a:t>Stage Models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1200" dirty="0"/>
              <a:t>DWH Models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1200" dirty="0"/>
              <a:t>Pub Models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1200"/>
              <a:t>Macros for common logics</a:t>
            </a:r>
            <a:endParaRPr lang="en-NL" sz="12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2400" dirty="0"/>
              <a:t>DBT Tests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1200" dirty="0"/>
              <a:t>Technical tests by defining in *.yml file (schema folder)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1200" dirty="0"/>
              <a:t>Functional tests as dbt test models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2400" dirty="0"/>
              <a:t>Snowflake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1200" dirty="0"/>
              <a:t>Database &amp; Schema (for each layers)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1200" dirty="0"/>
              <a:t>Tables, Type of Load and Views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NL" sz="12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NL" sz="1200" dirty="0"/>
          </a:p>
        </p:txBody>
      </p:sp>
    </p:spTree>
    <p:extLst>
      <p:ext uri="{BB962C8B-B14F-4D97-AF65-F5344CB8AC3E}">
        <p14:creationId xmlns:p14="http://schemas.microsoft.com/office/powerpoint/2010/main" val="210729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4FC9-DEF9-303A-8145-CCA0B220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849" y="836048"/>
            <a:ext cx="7958331" cy="1077229"/>
          </a:xfrm>
        </p:spPr>
        <p:txBody>
          <a:bodyPr/>
          <a:lstStyle/>
          <a:p>
            <a:pPr algn="l"/>
            <a:r>
              <a:rPr lang="en-NL" dirty="0"/>
              <a:t>Goal, Assumptions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CAF05-C5E4-C289-CC50-4E52A179F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384" y="1813797"/>
            <a:ext cx="9227466" cy="3997828"/>
          </a:xfrm>
        </p:spPr>
        <p:txBody>
          <a:bodyPr>
            <a:normAutofit fontScale="92500" lnSpcReduction="20000"/>
          </a:bodyPr>
          <a:lstStyle/>
          <a:p>
            <a:r>
              <a:rPr lang="en-NL" u="sng" dirty="0"/>
              <a:t>Goals</a:t>
            </a:r>
            <a:endParaRPr lang="en-NL" dirty="0"/>
          </a:p>
          <a:p>
            <a:pPr lvl="1"/>
            <a:r>
              <a:rPr lang="en-GB" dirty="0"/>
              <a:t>How to focus/motivate customers to move/use mobile app rather than website</a:t>
            </a:r>
          </a:p>
          <a:p>
            <a:pPr lvl="1"/>
            <a:r>
              <a:rPr lang="en-NL" dirty="0"/>
              <a:t>Insights for </a:t>
            </a:r>
            <a:r>
              <a:rPr lang="en-GB" dirty="0"/>
              <a:t>Campaign to address non-app (website) users/hits</a:t>
            </a:r>
          </a:p>
          <a:p>
            <a:r>
              <a:rPr lang="en-NL" u="sng" dirty="0"/>
              <a:t>Assumptions</a:t>
            </a:r>
          </a:p>
          <a:p>
            <a:pPr lvl="1"/>
            <a:r>
              <a:rPr lang="en-NL" dirty="0"/>
              <a:t>Focused only Data solution design, DBT tool, Analytics &amp; presentation skills</a:t>
            </a:r>
          </a:p>
          <a:p>
            <a:r>
              <a:rPr lang="en-NL" u="sng" dirty="0"/>
              <a:t>Limitations</a:t>
            </a:r>
          </a:p>
          <a:p>
            <a:pPr lvl="1"/>
            <a:r>
              <a:rPr lang="en-NL" dirty="0"/>
              <a:t>Limited dataset (1 APP and 1 Web HITs data) with limited period like 5 or 7 days</a:t>
            </a:r>
          </a:p>
          <a:p>
            <a:pPr lvl="1"/>
            <a:r>
              <a:rPr lang="en-NL" dirty="0"/>
              <a:t>Dataset has only 1 country USA, which limits Geo level analytics</a:t>
            </a:r>
          </a:p>
          <a:p>
            <a:pPr lvl="1"/>
            <a:r>
              <a:rPr lang="en-NL" dirty="0"/>
              <a:t>Dataset has only User_Id not other properties, which limited to do User analytics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6102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D73C-AC2B-F417-3BD4-A83E5882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L" sz="3600" dirty="0"/>
              <a:t>Analysis &amp; Findings - 01 (Web)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78E63C3-1327-FC4F-5A7F-816E8B19A7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5842243"/>
              </p:ext>
            </p:extLst>
          </p:nvPr>
        </p:nvGraphicFramePr>
        <p:xfrm>
          <a:off x="1011607" y="1885285"/>
          <a:ext cx="4124427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017E429E-613E-0454-8F66-D15B7863CF0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95115320"/>
                  </p:ext>
                </p:extLst>
              </p:nvPr>
            </p:nvGraphicFramePr>
            <p:xfrm>
              <a:off x="6711420" y="1838632"/>
              <a:ext cx="3858719" cy="290574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017E429E-613E-0454-8F66-D15B7863CF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11420" y="1838632"/>
                <a:ext cx="3858719" cy="2905741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ight Arrow 4">
            <a:extLst>
              <a:ext uri="{FF2B5EF4-FFF2-40B4-BE49-F238E27FC236}">
                <a16:creationId xmlns:a16="http://schemas.microsoft.com/office/drawing/2014/main" id="{A84952CA-C2F7-0627-A4D3-13EB56425C08}"/>
              </a:ext>
            </a:extLst>
          </p:cNvPr>
          <p:cNvSpPr/>
          <p:nvPr/>
        </p:nvSpPr>
        <p:spPr>
          <a:xfrm>
            <a:off x="5279798" y="3358322"/>
            <a:ext cx="1101012" cy="555628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1"/>
                </a:solidFill>
              </a:rPr>
              <a:t>47.24%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69A32-20F9-744E-E960-826A0E7955CF}"/>
              </a:ext>
            </a:extLst>
          </p:cNvPr>
          <p:cNvSpPr txBox="1"/>
          <p:nvPr/>
        </p:nvSpPr>
        <p:spPr>
          <a:xfrm>
            <a:off x="7261692" y="5342058"/>
            <a:ext cx="3645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000" dirty="0"/>
              <a:t>18% iPhone users uses Web instead of App (Quick win)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000" dirty="0"/>
              <a:t>10% Mac based machines (Quick win)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000" dirty="0"/>
              <a:t>56% Windows based machines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000" dirty="0"/>
              <a:t>14% Linux based machines</a:t>
            </a:r>
          </a:p>
        </p:txBody>
      </p:sp>
    </p:spTree>
    <p:extLst>
      <p:ext uri="{BB962C8B-B14F-4D97-AF65-F5344CB8AC3E}">
        <p14:creationId xmlns:p14="http://schemas.microsoft.com/office/powerpoint/2010/main" val="281008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D73C-AC2B-F417-3BD4-A83E5882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L" sz="3600" dirty="0"/>
              <a:t>Analysis &amp; Findings - 02 (App)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78E63C3-1327-FC4F-5A7F-816E8B19A778}"/>
              </a:ext>
            </a:extLst>
          </p:cNvPr>
          <p:cNvGraphicFramePr/>
          <p:nvPr/>
        </p:nvGraphicFramePr>
        <p:xfrm>
          <a:off x="1011607" y="1885285"/>
          <a:ext cx="4124427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017E429E-613E-0454-8F66-D15B7863CF0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85060572"/>
                  </p:ext>
                </p:extLst>
              </p:nvPr>
            </p:nvGraphicFramePr>
            <p:xfrm>
              <a:off x="6711420" y="1838632"/>
              <a:ext cx="3858719" cy="290574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017E429E-613E-0454-8F66-D15B7863CF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11420" y="1838632"/>
                <a:ext cx="3858719" cy="2905741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ight Arrow 4">
            <a:extLst>
              <a:ext uri="{FF2B5EF4-FFF2-40B4-BE49-F238E27FC236}">
                <a16:creationId xmlns:a16="http://schemas.microsoft.com/office/drawing/2014/main" id="{A84952CA-C2F7-0627-A4D3-13EB56425C08}"/>
              </a:ext>
            </a:extLst>
          </p:cNvPr>
          <p:cNvSpPr/>
          <p:nvPr/>
        </p:nvSpPr>
        <p:spPr>
          <a:xfrm>
            <a:off x="5279798" y="3358322"/>
            <a:ext cx="1101012" cy="555628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solidFill>
                  <a:schemeClr val="tx1"/>
                </a:solidFill>
              </a:rPr>
              <a:t>52,76%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69A32-20F9-744E-E960-826A0E7955CF}"/>
              </a:ext>
            </a:extLst>
          </p:cNvPr>
          <p:cNvSpPr txBox="1"/>
          <p:nvPr/>
        </p:nvSpPr>
        <p:spPr>
          <a:xfrm>
            <a:off x="7261692" y="5342058"/>
            <a:ext cx="3645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000" dirty="0"/>
              <a:t>74.89% FedEx App Hits orignated from iPhone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000" dirty="0"/>
              <a:t>25% FedEx App Hits orignated from Android</a:t>
            </a:r>
          </a:p>
        </p:txBody>
      </p:sp>
    </p:spTree>
    <p:extLst>
      <p:ext uri="{BB962C8B-B14F-4D97-AF65-F5344CB8AC3E}">
        <p14:creationId xmlns:p14="http://schemas.microsoft.com/office/powerpoint/2010/main" val="220607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{53C61F9B-428B-BA43-A1C8-46D3B45C83AE}tf16401378</Template>
  <TotalTime>765</TotalTime>
  <Words>622</Words>
  <Application>Microsoft Macintosh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MS Shell Dlg 2</vt:lpstr>
      <vt:lpstr>Wingdings</vt:lpstr>
      <vt:lpstr>Wingdings 3</vt:lpstr>
      <vt:lpstr>Madison</vt:lpstr>
      <vt:lpstr>HIT Analysis</vt:lpstr>
      <vt:lpstr>PowerPoint Presentation</vt:lpstr>
      <vt:lpstr>Solution Design</vt:lpstr>
      <vt:lpstr>Technical Design</vt:lpstr>
      <vt:lpstr>Resouces</vt:lpstr>
      <vt:lpstr>PowerPoint Presentation</vt:lpstr>
      <vt:lpstr>Goal, Assumptions &amp; Limitations</vt:lpstr>
      <vt:lpstr>Analysis &amp; Findings - 01 (Web)</vt:lpstr>
      <vt:lpstr>Analysis &amp; Findings - 02 (App)</vt:lpstr>
      <vt:lpstr>Analysis &amp; Findings - 03 (Web)</vt:lpstr>
      <vt:lpstr>Analysis &amp; Findings - 04 (Web)</vt:lpstr>
      <vt:lpstr>Analysis &amp; Findings - 05 (Web &amp; App)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 Analysis</dc:title>
  <dc:creator>Vijay Palanisamy</dc:creator>
  <cp:lastModifiedBy>Vijay Palanisamy</cp:lastModifiedBy>
  <cp:revision>110</cp:revision>
  <dcterms:created xsi:type="dcterms:W3CDTF">2024-06-10T17:21:34Z</dcterms:created>
  <dcterms:modified xsi:type="dcterms:W3CDTF">2024-06-13T07:41:36Z</dcterms:modified>
</cp:coreProperties>
</file>