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26fd771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26fd771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Coming to results, to assess the quality of synthesized images the researches of the paper presented three expert biologists with 50 real cell images and 50 artificial cells generated with LSGAN. They randomized the order of images and asked the experts to judge whether each cell was real or fake. On average, 30% of the time the synthetic cells were realistic enough to fool the human jurors into believing they were real.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2a1f9001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2a1f9001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an interesting result of how interpolating between two noise samples leads to smooth transitions in synthesized cells. This supports the fact that the generator learned a low-dimensional manifold of the images.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26fd771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26fd771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paper highlights that the vector algebra in noise space translates to noise space encodes semantic relationships, enabling</a:t>
            </a:r>
            <a:endParaRPr/>
          </a:p>
          <a:p>
            <a:pPr indent="0" lvl="0" marL="0" rtl="0" algn="l">
              <a:spcBef>
                <a:spcPts val="0"/>
              </a:spcBef>
              <a:spcAft>
                <a:spcPts val="0"/>
              </a:spcAft>
              <a:buNone/>
            </a:pPr>
            <a:r>
              <a:rPr lang="en"/>
              <a:t>algebra on interpretable properties of the images such as size of the nucleus or β-Tubulin</a:t>
            </a:r>
            <a:endParaRPr/>
          </a:p>
          <a:p>
            <a:pPr indent="0" lvl="0" marL="0" rtl="0" algn="l">
              <a:lnSpc>
                <a:spcPct val="115000"/>
              </a:lnSpc>
              <a:spcBef>
                <a:spcPts val="0"/>
              </a:spcBef>
              <a:spcAft>
                <a:spcPts val="0"/>
              </a:spcAft>
              <a:buClr>
                <a:schemeClr val="dk1"/>
              </a:buClr>
              <a:buSzPts val="1100"/>
              <a:buFont typeface="Arial"/>
              <a:buNone/>
            </a:pPr>
            <a:r>
              <a:rPr lang="en"/>
              <a:t>content. While there is no way to encode images into Pnoise with the GAN architectures presented so far, they believe more advanced architectures that enable this will be highly valuable if they can maintain these remarkable semantic properties.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2a1f92b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2a1f92b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2a1f92bf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2a1f92bf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2dbb7d3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2dbb7d3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2dbb7d3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2dbb7d3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2dbb7d3d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2dbb7d3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2dbb7d3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2dbb7d3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2dbb7d3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2dbb7d3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2a1f9001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2a1f9001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2dbb7d3d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2dbb7d3d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2dbb7d3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2dbb7d3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2dbb7d3d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2dbb7d3d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2a1f90011_2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2a1f90011_2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2a1f9001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2a1f9001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 Sum Game / MinMax Game</a:t>
            </a:r>
            <a:br>
              <a:rPr lang="en"/>
            </a:br>
            <a:br>
              <a:rPr lang="en"/>
            </a:br>
            <a:r>
              <a:rPr lang="en"/>
              <a:t>Input is random vector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2a1f90011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2a1f90011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Ex∼pdata​(x)​[logD(x)] is the expected value of the logarithm of the discriminator's output for real data 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Ez∼pz​(z)​[log(1−D(G(z)))] is the expected value of the logarithm of the inverse of the discriminator's output for generated data. This represents the discriminator's ability to correctly classify fake data (generated by G) as fake.</a:t>
            </a:r>
            <a:br>
              <a:rPr lang="en"/>
            </a:br>
            <a:br>
              <a:rPr lang="en"/>
            </a:br>
            <a:r>
              <a:rPr b="1" lang="en">
                <a:solidFill>
                  <a:schemeClr val="dk1"/>
                </a:solidFill>
              </a:rPr>
              <a:t>Ex∼pdata​(x)​:</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part denotes the expected value (mean) over the distribution of real data, where xx is a sample from the true data distribution pdatapdata​.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EE is a statistical expectation, indicating that we are calculating an average over many instances of xx.</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x∼pdata(x)x∼pdata​(x) means xx is drawn from the real data distribution pdatapdata​.</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Problems and solutions: Wasserstein Generative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Adversarial Networks (WGAN) –  problem of vanishing gradient problem of vanishing gradient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Deep Convolutional Generative Adversarial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Networks (DCGAN) –  (CNN), but the pooling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layers and up-sampling layers are not retained</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2a1f90011_2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2a1f90011_2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DCGAN to the synthesis of cells images – Simpler global structure, first, Goldsborough, morphological profiling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RNA-seq – CGAN, L1 loss norm,, semi-supervised GAN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Protein – experimental results indicated that this GAN model is able</a:t>
            </a:r>
            <a:endParaRPr/>
          </a:p>
          <a:p>
            <a:pPr indent="0" lvl="0" marL="0" rtl="0" algn="l">
              <a:spcBef>
                <a:spcPts val="0"/>
              </a:spcBef>
              <a:spcAft>
                <a:spcPts val="0"/>
              </a:spcAft>
              <a:buNone/>
            </a:pPr>
            <a:r>
              <a:rPr lang="en"/>
              <a:t>to complete the missing residues in protein structures. Contact MAP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BIOLOGICAL SEQUWENCES – WGAN, synthetic DNA sequence and tuning, One hot encoding nucleotides A, C, G, 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2a1f900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2a1f900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will see how </a:t>
            </a:r>
            <a:r>
              <a:rPr lang="en"/>
              <a:t>the paper "CytoGAN: Generative Modeling of Cell Images" leverages the capability of GANs to generate 2-D data (cell images) to advance the field of morphological profiling in cell biology.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2a1f9001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2a1f9001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 tackles the challenge of analyzing and categorizing cell images based on their physical and structural characteristics, a process known as morphological profiling.</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Current techniques for morphological profiling broadly fall in two categories:</a:t>
            </a:r>
            <a:endParaRPr/>
          </a:p>
          <a:p>
            <a:pPr indent="0" lvl="0" marL="0" rtl="0" algn="l">
              <a:lnSpc>
                <a:spcPct val="115000"/>
              </a:lnSpc>
              <a:spcBef>
                <a:spcPts val="1200"/>
              </a:spcBef>
              <a:spcAft>
                <a:spcPts val="0"/>
              </a:spcAft>
              <a:buClr>
                <a:schemeClr val="dk1"/>
              </a:buClr>
              <a:buSzPts val="1100"/>
              <a:buFont typeface="Arial"/>
              <a:buNone/>
            </a:pPr>
            <a:r>
              <a:rPr lang="en"/>
              <a:t>The first one is classical image processing, using specialized software like CellProfiler to capture representations by manually tuning segmentation and using traditional computer vision pipelines. But this method require a lot of manual effort and are limited in the types of features they can analyze.</a:t>
            </a:r>
            <a:endParaRPr/>
          </a:p>
          <a:p>
            <a:pPr indent="0" lvl="0" marL="0" rtl="0" algn="l">
              <a:lnSpc>
                <a:spcPct val="115000"/>
              </a:lnSpc>
              <a:spcBef>
                <a:spcPts val="1200"/>
              </a:spcBef>
              <a:spcAft>
                <a:spcPts val="0"/>
              </a:spcAft>
              <a:buClr>
                <a:schemeClr val="dk1"/>
              </a:buClr>
              <a:buSzPts val="1100"/>
              <a:buFont typeface="Arial"/>
              <a:buNone/>
            </a:pPr>
            <a:r>
              <a:rPr lang="en"/>
              <a:t>and the second one is transfer learning which outperforms classical methods but failed to discover relations of biologically meaningful channels.</a:t>
            </a:r>
            <a:endParaRPr/>
          </a:p>
          <a:p>
            <a:pPr indent="0" lvl="0" marL="0" rtl="0" algn="l">
              <a:spcBef>
                <a:spcPts val="1200"/>
              </a:spcBef>
              <a:spcAft>
                <a:spcPts val="0"/>
              </a:spcAft>
              <a:buNone/>
            </a:pPr>
            <a:r>
              <a:rPr lang="en"/>
              <a:t>To solve these issues, the paper introduces the use of Generative Adversarial Networks (GANs) that can help generate realistic single cell images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2a1f9001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2a1f9001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paper employs GANs to build a generative model of single cell images BBC021 dataset, which consists of high-resolution images of human cells (a type of breast cancer cell line).. GANs are composed of two parts: a generator that creates images and a discriminator that evaluates them. The GANs are trained to generate new, synthetic images of cells that maintain the essential characteristics of the original dataset.</a:t>
            </a:r>
            <a:endParaRPr/>
          </a:p>
          <a:p>
            <a:pPr indent="0" lvl="0" marL="0" rtl="0" algn="l">
              <a:lnSpc>
                <a:spcPct val="115000"/>
              </a:lnSpc>
              <a:spcBef>
                <a:spcPts val="1200"/>
              </a:spcBef>
              <a:spcAft>
                <a:spcPts val="0"/>
              </a:spcAft>
              <a:buClr>
                <a:schemeClr val="dk1"/>
              </a:buClr>
              <a:buSzPts val="1100"/>
              <a:buFont typeface="Arial"/>
              <a:buNone/>
            </a:pPr>
            <a:r>
              <a:rPr lang="en"/>
              <a:t>The study explores different GAN architectures DCGAN, WGAN &amp; LSGAN. DCGAN is a variant of the original GAN that primarily uses convolutional layers in the neural networks. This makes it more effective for image data. It has the standard GAN loss function - Binary Cross entropy loss.</a:t>
            </a:r>
            <a:endParaRPr/>
          </a:p>
          <a:p>
            <a:pPr indent="0" lvl="0" marL="0" rtl="0" algn="l">
              <a:lnSpc>
                <a:spcPct val="115000"/>
              </a:lnSpc>
              <a:spcBef>
                <a:spcPts val="1200"/>
              </a:spcBef>
              <a:spcAft>
                <a:spcPts val="0"/>
              </a:spcAft>
              <a:buClr>
                <a:schemeClr val="dk1"/>
              </a:buClr>
              <a:buSzPts val="1100"/>
              <a:buFont typeface="Arial"/>
              <a:buNone/>
            </a:pPr>
            <a:r>
              <a:rPr lang="en"/>
              <a:t>WGAN is DCGAN with Wasserstein loss instead of binary cross-entropy. This loss function provides smoother gradients and improves the training process.</a:t>
            </a:r>
            <a:endParaRPr/>
          </a:p>
          <a:p>
            <a:pPr indent="0" lvl="0" marL="0" rtl="0" algn="l">
              <a:lnSpc>
                <a:spcPct val="115000"/>
              </a:lnSpc>
              <a:spcBef>
                <a:spcPts val="1200"/>
              </a:spcBef>
              <a:spcAft>
                <a:spcPts val="0"/>
              </a:spcAft>
              <a:buClr>
                <a:schemeClr val="dk1"/>
              </a:buClr>
              <a:buSzPts val="1100"/>
              <a:buFont typeface="Arial"/>
              <a:buNone/>
            </a:pPr>
            <a:r>
              <a:rPr lang="en"/>
              <a:t>And finally LSGAN with loss function being least squares, penalizes samples that are far from real data distribution. This approach leads to more stable GAN training and mitigates the issue of vanishing gradients.</a:t>
            </a:r>
            <a:endParaRPr/>
          </a:p>
          <a:p>
            <a:pPr indent="0" lvl="0" marL="0" rtl="0" algn="l">
              <a:lnSpc>
                <a:spcPct val="115000"/>
              </a:lnSpc>
              <a:spcBef>
                <a:spcPts val="1200"/>
              </a:spcBef>
              <a:spcAft>
                <a:spcPts val="0"/>
              </a:spcAft>
              <a:buNone/>
            </a:pPr>
            <a:r>
              <a:rPr lang="en"/>
              <a:t>The LSGAN architecture, in particular, was found to be most stable and effective in generating high-quality cell images.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rPr lang="en">
                <a:solidFill>
                  <a:schemeClr val="dk1"/>
                </a:solidFill>
              </a:rPr>
              <a:t>The paper terms the advantages of GANs as being able to Capture intrinsic relationships between biologically meaningful channels. The generative abilities of this method also enable useful visualizations of cells to help translate data variations into biological phenotypes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2816225" y="1023875"/>
            <a:ext cx="5665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rgbClr val="000000"/>
              </a:buClr>
              <a:buSzPts val="2800"/>
              <a:buFont typeface="Arial"/>
              <a:buNone/>
            </a:pPr>
            <a:r>
              <a:rPr b="1" lang="en" sz="2800">
                <a:solidFill>
                  <a:schemeClr val="lt1"/>
                </a:solidFill>
                <a:latin typeface="Lato"/>
                <a:ea typeface="Lato"/>
                <a:cs typeface="Lato"/>
                <a:sym typeface="Lato"/>
              </a:rPr>
              <a:t>GANs in Biomedicine</a:t>
            </a:r>
            <a:endParaRPr b="1" i="0" sz="2800" u="none" cap="none" strike="noStrike">
              <a:solidFill>
                <a:srgbClr val="FFFFFF"/>
              </a:solidFill>
              <a:latin typeface="Lato"/>
              <a:ea typeface="Lato"/>
              <a:cs typeface="Lato"/>
              <a:sym typeface="Lato"/>
            </a:endParaRPr>
          </a:p>
        </p:txBody>
      </p:sp>
      <p:sp>
        <p:nvSpPr>
          <p:cNvPr id="135" name="Google Shape;135;p13"/>
          <p:cNvSpPr txBox="1"/>
          <p:nvPr/>
        </p:nvSpPr>
        <p:spPr>
          <a:xfrm>
            <a:off x="3025975" y="1842950"/>
            <a:ext cx="5381700" cy="431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000"/>
              <a:buFont typeface="Arial"/>
              <a:buNone/>
            </a:pPr>
            <a:r>
              <a:rPr lang="en" sz="1600">
                <a:solidFill>
                  <a:srgbClr val="FFFFFF"/>
                </a:solidFill>
                <a:latin typeface="Montserrat"/>
                <a:ea typeface="Montserrat"/>
                <a:cs typeface="Montserrat"/>
                <a:sym typeface="Montserrat"/>
              </a:rPr>
              <a:t>CS580: Topics in Computers in Biomedicine</a:t>
            </a:r>
            <a:endParaRPr b="0" i="0" sz="1600" u="none" cap="none" strike="noStrike">
              <a:solidFill>
                <a:srgbClr val="FFFFFF"/>
              </a:solidFill>
              <a:latin typeface="Montserrat"/>
              <a:ea typeface="Montserrat"/>
              <a:cs typeface="Montserrat"/>
              <a:sym typeface="Montserrat"/>
            </a:endParaRPr>
          </a:p>
        </p:txBody>
      </p:sp>
      <p:sp>
        <p:nvSpPr>
          <p:cNvPr id="136" name="Google Shape;136;p13"/>
          <p:cNvSpPr txBox="1"/>
          <p:nvPr/>
        </p:nvSpPr>
        <p:spPr>
          <a:xfrm>
            <a:off x="4987125" y="3382300"/>
            <a:ext cx="3494400" cy="1108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500">
                <a:solidFill>
                  <a:srgbClr val="FFFFFF"/>
                </a:solidFill>
                <a:latin typeface="Lato"/>
                <a:ea typeface="Lato"/>
                <a:cs typeface="Lato"/>
                <a:sym typeface="Lato"/>
              </a:rPr>
              <a:t>Akanksha Reguri</a:t>
            </a:r>
            <a:endParaRPr b="1" sz="1500">
              <a:solidFill>
                <a:srgbClr val="FFFFFF"/>
              </a:solidFill>
              <a:latin typeface="Lato"/>
              <a:ea typeface="Lato"/>
              <a:cs typeface="Lato"/>
              <a:sym typeface="Lato"/>
            </a:endParaRPr>
          </a:p>
          <a:p>
            <a:pPr indent="0" lvl="0" marL="0" rtl="0" algn="r">
              <a:spcBef>
                <a:spcPts val="0"/>
              </a:spcBef>
              <a:spcAft>
                <a:spcPts val="0"/>
              </a:spcAft>
              <a:buNone/>
            </a:pPr>
            <a:r>
              <a:rPr b="1" lang="en" sz="1500">
                <a:solidFill>
                  <a:srgbClr val="FFFFFF"/>
                </a:solidFill>
                <a:latin typeface="Lato"/>
                <a:ea typeface="Lato"/>
                <a:cs typeface="Lato"/>
                <a:sym typeface="Lato"/>
              </a:rPr>
              <a:t>Khyati Doshi</a:t>
            </a:r>
            <a:endParaRPr b="1" sz="1500">
              <a:solidFill>
                <a:srgbClr val="FFFFFF"/>
              </a:solidFill>
              <a:latin typeface="Lato"/>
              <a:ea typeface="Lato"/>
              <a:cs typeface="Lato"/>
              <a:sym typeface="Lato"/>
            </a:endParaRPr>
          </a:p>
          <a:p>
            <a:pPr indent="0" lvl="0" marL="0" rtl="0" algn="r">
              <a:spcBef>
                <a:spcPts val="0"/>
              </a:spcBef>
              <a:spcAft>
                <a:spcPts val="0"/>
              </a:spcAft>
              <a:buNone/>
            </a:pPr>
            <a:r>
              <a:rPr b="1" lang="en" sz="1500">
                <a:solidFill>
                  <a:srgbClr val="FFFFFF"/>
                </a:solidFill>
                <a:latin typeface="Lato"/>
                <a:ea typeface="Lato"/>
                <a:cs typeface="Lato"/>
                <a:sym typeface="Lato"/>
              </a:rPr>
              <a:t>Vijay Souri</a:t>
            </a:r>
            <a:endParaRPr b="1" sz="1500">
              <a:solidFill>
                <a:srgbClr val="FFFFFF"/>
              </a:solidFill>
              <a:latin typeface="Lato"/>
              <a:ea typeface="Lato"/>
              <a:cs typeface="Lato"/>
              <a:sym typeface="Lato"/>
            </a:endParaRPr>
          </a:p>
          <a:p>
            <a:pPr indent="0" lvl="0" marL="0" rtl="0" algn="r">
              <a:spcBef>
                <a:spcPts val="0"/>
              </a:spcBef>
              <a:spcAft>
                <a:spcPts val="0"/>
              </a:spcAft>
              <a:buNone/>
            </a:pPr>
            <a:r>
              <a:rPr b="1" lang="en" sz="1500">
                <a:solidFill>
                  <a:srgbClr val="FFFFFF"/>
                </a:solidFill>
                <a:latin typeface="Lato"/>
                <a:ea typeface="Lato"/>
                <a:cs typeface="Lato"/>
                <a:sym typeface="Lato"/>
              </a:rPr>
              <a:t>Vijay Swaminathan</a:t>
            </a:r>
            <a:endParaRPr b="1" sz="15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95" name="Google Shape;195;p22"/>
          <p:cNvPicPr preferRelativeResize="0"/>
          <p:nvPr/>
        </p:nvPicPr>
        <p:blipFill>
          <a:blip r:embed="rId3">
            <a:alphaModFix/>
          </a:blip>
          <a:stretch>
            <a:fillRect/>
          </a:stretch>
        </p:blipFill>
        <p:spPr>
          <a:xfrm>
            <a:off x="1404875" y="1226450"/>
            <a:ext cx="7383701" cy="344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201" name="Google Shape;201;p23"/>
          <p:cNvPicPr preferRelativeResize="0"/>
          <p:nvPr/>
        </p:nvPicPr>
        <p:blipFill>
          <a:blip r:embed="rId3">
            <a:alphaModFix/>
          </a:blip>
          <a:stretch>
            <a:fillRect/>
          </a:stretch>
        </p:blipFill>
        <p:spPr>
          <a:xfrm>
            <a:off x="1407325" y="1525250"/>
            <a:ext cx="7453700" cy="261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pic>
        <p:nvPicPr>
          <p:cNvPr id="207" name="Google Shape;207;p24"/>
          <p:cNvPicPr preferRelativeResize="0"/>
          <p:nvPr/>
        </p:nvPicPr>
        <p:blipFill>
          <a:blip r:embed="rId3">
            <a:alphaModFix/>
          </a:blip>
          <a:stretch>
            <a:fillRect/>
          </a:stretch>
        </p:blipFill>
        <p:spPr>
          <a:xfrm>
            <a:off x="1424024" y="1460250"/>
            <a:ext cx="7473123"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highlight>
                  <a:schemeClr val="dk1"/>
                </a:highlight>
              </a:rPr>
              <a:t>Generative Modeling for Protein Structures</a:t>
            </a:r>
            <a:endParaRPr>
              <a:highlight>
                <a:schemeClr val="dk1"/>
              </a:highlight>
            </a:endParaRPr>
          </a:p>
          <a:p>
            <a:pPr indent="0" lvl="0" marL="0" rtl="0" algn="l">
              <a:spcBef>
                <a:spcPts val="1200"/>
              </a:spcBef>
              <a:spcAft>
                <a:spcPts val="0"/>
              </a:spcAft>
              <a:buNone/>
            </a:pPr>
            <a:r>
              <a:t/>
            </a:r>
            <a:endParaRPr sz="2150">
              <a:highlight>
                <a:schemeClr val="dk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Representation</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1803950" y="2130636"/>
            <a:ext cx="6026000" cy="178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Pipeline Architecture</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27"/>
          <p:cNvPicPr preferRelativeResize="0"/>
          <p:nvPr/>
        </p:nvPicPr>
        <p:blipFill>
          <a:blip r:embed="rId3">
            <a:alphaModFix/>
          </a:blip>
          <a:stretch>
            <a:fillRect/>
          </a:stretch>
        </p:blipFill>
        <p:spPr>
          <a:xfrm>
            <a:off x="1414387" y="1886725"/>
            <a:ext cx="6805126" cy="227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generator Model Architecture</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DCGAN Map Generator Model used to generate							                                                                                                                      pairwise distances maps in </a:t>
            </a:r>
            <a:r>
              <a:rPr lang="en">
                <a:solidFill>
                  <a:srgbClr val="E8EAED"/>
                </a:solidFill>
                <a:highlight>
                  <a:srgbClr val="202124"/>
                </a:highlight>
              </a:rPr>
              <a:t>Å</a:t>
            </a:r>
            <a:r>
              <a:rPr lang="en" sz="100"/>
              <a:t>     </a:t>
            </a:r>
            <a:r>
              <a:rPr lang="en"/>
              <a:t>between the 								</a:t>
            </a:r>
            <a:r>
              <a:rPr lang="en"/>
              <a:t>𝛼-carbons on the protein backbone</a:t>
            </a:r>
            <a:endParaRPr/>
          </a:p>
          <a:p>
            <a:pPr indent="0" lvl="0" marL="0" rtl="0" algn="l">
              <a:spcBef>
                <a:spcPts val="1200"/>
              </a:spcBef>
              <a:spcAft>
                <a:spcPts val="0"/>
              </a:spcAft>
              <a:buNone/>
            </a:pPr>
            <a:r>
              <a:rPr lang="en"/>
              <a:t>The generator inputs the pairwise distance maps							                                            in the dataset</a:t>
            </a:r>
            <a:endParaRPr/>
          </a:p>
          <a:p>
            <a:pPr indent="0" lvl="0" marL="0" rtl="0" algn="l">
              <a:spcBef>
                <a:spcPts val="1200"/>
              </a:spcBef>
              <a:spcAft>
                <a:spcPts val="1200"/>
              </a:spcAft>
              <a:buNone/>
            </a:pPr>
            <a:r>
              <a:rPr lang="en"/>
              <a:t>It outputs a fake distance map to fool 								discriminator, which, in turn predicts if inputs 							         are real (dataset samples) or fake (generator 								</a:t>
            </a:r>
            <a:r>
              <a:rPr lang="en"/>
              <a:t>output</a:t>
            </a:r>
            <a:r>
              <a:rPr lang="en"/>
              <a:t>).</a:t>
            </a:r>
            <a:endParaRPr/>
          </a:p>
        </p:txBody>
      </p:sp>
      <p:pic>
        <p:nvPicPr>
          <p:cNvPr id="233" name="Google Shape;233;p28"/>
          <p:cNvPicPr preferRelativeResize="0"/>
          <p:nvPr/>
        </p:nvPicPr>
        <p:blipFill>
          <a:blip r:embed="rId3">
            <a:alphaModFix/>
          </a:blip>
          <a:stretch>
            <a:fillRect/>
          </a:stretch>
        </p:blipFill>
        <p:spPr>
          <a:xfrm>
            <a:off x="4811407" y="1567550"/>
            <a:ext cx="3524993" cy="291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a:solidFill>
                  <a:srgbClr val="E8EAED"/>
                </a:solidFill>
                <a:highlight>
                  <a:schemeClr val="dk1"/>
                </a:highlight>
              </a:rPr>
              <a:t>ADMM: A Key Player in Protein Structure Recovery</a:t>
            </a:r>
            <a:endParaRPr>
              <a:solidFill>
                <a:srgbClr val="E8EAED"/>
              </a:solidFill>
              <a:highlight>
                <a:schemeClr val="dk1"/>
              </a:highlight>
            </a:endParaRPr>
          </a:p>
          <a:p>
            <a:pPr indent="0" lvl="0" marL="0" rtl="0" algn="l">
              <a:spcBef>
                <a:spcPts val="0"/>
              </a:spcBef>
              <a:spcAft>
                <a:spcPts val="0"/>
              </a:spcAft>
              <a:buNone/>
            </a:pPr>
            <a:r>
              <a:t/>
            </a:r>
            <a:endParaRPr/>
          </a:p>
        </p:txBody>
      </p:sp>
      <p:sp>
        <p:nvSpPr>
          <p:cNvPr id="239" name="Google Shape;23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highlight>
                  <a:schemeClr val="dk1"/>
                </a:highlight>
              </a:rPr>
              <a:t>Alternating Direction Method of Multipliers (ADMM) is a crucial optimization algorithm used in the recovery of protein structures. </a:t>
            </a:r>
            <a:endParaRPr>
              <a:highlight>
                <a:schemeClr val="dk1"/>
              </a:highlight>
            </a:endParaRPr>
          </a:p>
          <a:p>
            <a:pPr indent="-311150" lvl="0" marL="457200" rtl="0" algn="l">
              <a:spcBef>
                <a:spcPts val="0"/>
              </a:spcBef>
              <a:spcAft>
                <a:spcPts val="0"/>
              </a:spcAft>
              <a:buSzPts val="1300"/>
              <a:buChar char="●"/>
            </a:pPr>
            <a:r>
              <a:rPr lang="en">
                <a:highlight>
                  <a:schemeClr val="dk1"/>
                </a:highlight>
              </a:rPr>
              <a:t>It transforms 2D pairwise distances into 3D Cartesian coordinates, enabling the reconstruction of protein structures from generated maps.</a:t>
            </a:r>
            <a:endParaRPr>
              <a:highlight>
                <a:schemeClr val="dk1"/>
              </a:highlight>
            </a:endParaRPr>
          </a:p>
          <a:p>
            <a:pPr indent="0" lvl="0" marL="0" rtl="0" algn="l">
              <a:spcBef>
                <a:spcPts val="1200"/>
              </a:spcBef>
              <a:spcAft>
                <a:spcPts val="1200"/>
              </a:spcAft>
              <a:buNone/>
            </a:pPr>
            <a:r>
              <a:rPr b="1" lang="en">
                <a:highlight>
                  <a:schemeClr val="dk1"/>
                </a:highlight>
              </a:rPr>
              <a:t>Post-ADMM process: </a:t>
            </a:r>
            <a:r>
              <a:rPr lang="en">
                <a:highlight>
                  <a:schemeClr val="dk1"/>
                </a:highlight>
              </a:rPr>
              <a:t>while ADMM is fast, it may not be able to correct errors in local structure. Therefore, a subsequent step called the "carbon trace script" is used to trace an idealized peptide backbone geometry.</a:t>
            </a:r>
            <a:endParaRPr>
              <a:highlight>
                <a:schemeClr val="dk1"/>
              </a:highlight>
            </a:endParaRPr>
          </a:p>
        </p:txBody>
      </p:sp>
      <p:pic>
        <p:nvPicPr>
          <p:cNvPr id="240" name="Google Shape;240;p29"/>
          <p:cNvPicPr preferRelativeResize="0"/>
          <p:nvPr/>
        </p:nvPicPr>
        <p:blipFill>
          <a:blip r:embed="rId3">
            <a:alphaModFix/>
          </a:blip>
          <a:stretch>
            <a:fillRect/>
          </a:stretch>
        </p:blipFill>
        <p:spPr>
          <a:xfrm>
            <a:off x="1297500" y="3672413"/>
            <a:ext cx="7038899" cy="6358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213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46" name="Google Shape;246;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Baseline: </a:t>
            </a:r>
            <a:r>
              <a:rPr lang="en">
                <a:highlight>
                  <a:schemeClr val="dk1"/>
                </a:highlight>
              </a:rPr>
              <a:t>TorusDBN and FB5-HMM - which are hidden Markov Models (HMMs)</a:t>
            </a:r>
            <a:endParaRPr>
              <a:highlight>
                <a:schemeClr val="dk1"/>
              </a:highlight>
            </a:endParaRPr>
          </a:p>
          <a:p>
            <a:pPr indent="0" lvl="0" marL="457200" rtl="0" algn="l">
              <a:spcBef>
                <a:spcPts val="1200"/>
              </a:spcBef>
              <a:spcAft>
                <a:spcPts val="0"/>
              </a:spcAft>
              <a:buNone/>
            </a:pPr>
            <a:r>
              <a:t/>
            </a:r>
            <a:endParaRPr>
              <a:highlight>
                <a:schemeClr val="dk1"/>
              </a:highlight>
            </a:endParaRPr>
          </a:p>
          <a:p>
            <a:pPr indent="-311150" lvl="0" marL="457200" rtl="0" algn="l">
              <a:spcBef>
                <a:spcPts val="1200"/>
              </a:spcBef>
              <a:spcAft>
                <a:spcPts val="0"/>
              </a:spcAft>
              <a:buSzPts val="1300"/>
              <a:buChar char="●"/>
            </a:pPr>
            <a:r>
              <a:rPr lang="en">
                <a:highlight>
                  <a:schemeClr val="dk1"/>
                </a:highlight>
              </a:rPr>
              <a:t>The authors demonstrate that their GAN-based method is capable of quickly producing structurally plausible solutions for completing corrupted protein structures. They show that the method outperforms the baselines in terms of structure generation and recovery.</a:t>
            </a:r>
            <a:endParaRPr>
              <a:highlight>
                <a:schemeClr val="dk1"/>
              </a:highlight>
            </a:endParaRPr>
          </a:p>
          <a:p>
            <a:pPr indent="0" lvl="0" marL="457200" rtl="0" algn="l">
              <a:spcBef>
                <a:spcPts val="1200"/>
              </a:spcBef>
              <a:spcAft>
                <a:spcPts val="0"/>
              </a:spcAft>
              <a:buNone/>
            </a:pPr>
            <a:r>
              <a:t/>
            </a:r>
            <a:endParaRPr>
              <a:highlight>
                <a:schemeClr val="dk1"/>
              </a:highlight>
            </a:endParaRPr>
          </a:p>
          <a:p>
            <a:pPr indent="-311150" lvl="0" marL="457200" rtl="0" algn="l">
              <a:spcBef>
                <a:spcPts val="1200"/>
              </a:spcBef>
              <a:spcAft>
                <a:spcPts val="0"/>
              </a:spcAft>
              <a:buSzPts val="1300"/>
              <a:buChar char="●"/>
            </a:pPr>
            <a:r>
              <a:rPr lang="en">
                <a:highlight>
                  <a:schemeClr val="dk1"/>
                </a:highlight>
              </a:rPr>
              <a:t>On comparison with the structures generated using the Rosetta modeling suite, while the Rosetta method produces locally correct structures, it is slower and cannot correct errors in local structure as effectively as their GAN-based method.</a:t>
            </a:r>
            <a:endParaRPr>
              <a:highlight>
                <a:schemeClr val="dk1"/>
              </a:highlight>
            </a:endParaRPr>
          </a:p>
          <a:p>
            <a:pPr indent="0" lvl="0" marL="0" rtl="0" algn="l">
              <a:spcBef>
                <a:spcPts val="1200"/>
              </a:spcBef>
              <a:spcAft>
                <a:spcPts val="1200"/>
              </a:spcAft>
              <a:buNone/>
            </a:pPr>
            <a:r>
              <a:t/>
            </a:r>
            <a:endParaRPr>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highlight>
                  <a:schemeClr val="dk1"/>
                </a:highlight>
              </a:rPr>
              <a:t>Conditional GAN for gene expression inference</a:t>
            </a:r>
            <a:endParaRPr>
              <a:highlight>
                <a:schemeClr val="dk1"/>
              </a:highlight>
            </a:endParaRPr>
          </a:p>
          <a:p>
            <a:pPr indent="0" lvl="0" marL="0" rtl="0" algn="l">
              <a:spcBef>
                <a:spcPts val="1200"/>
              </a:spcBef>
              <a:spcAft>
                <a:spcPts val="0"/>
              </a:spcAft>
              <a:buNone/>
            </a:pPr>
            <a:r>
              <a:t/>
            </a:r>
            <a:endParaRPr sz="2150">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An overview of biological data generation using</a:t>
            </a:r>
            <a:endParaRPr/>
          </a:p>
          <a:p>
            <a:pPr indent="0" lvl="0" marL="0" rtl="0" algn="l">
              <a:spcBef>
                <a:spcPts val="0"/>
              </a:spcBef>
              <a:spcAft>
                <a:spcPts val="0"/>
              </a:spcAft>
              <a:buNone/>
            </a:pPr>
            <a:r>
              <a:rPr lang="en"/>
              <a:t>generative adversarial networks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57" name="Google Shape;257;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Goal </a:t>
            </a:r>
            <a:r>
              <a:rPr lang="en"/>
              <a:t>: Inferring large-scale gene expression profiles</a:t>
            </a:r>
            <a:endParaRPr/>
          </a:p>
          <a:p>
            <a:pPr indent="0" lvl="0" marL="0" rtl="0" algn="l">
              <a:spcBef>
                <a:spcPts val="1200"/>
              </a:spcBef>
              <a:spcAft>
                <a:spcPts val="0"/>
              </a:spcAft>
              <a:buNone/>
            </a:pPr>
            <a:r>
              <a:rPr b="1" lang="en" sz="1500"/>
              <a:t>Existing Methods</a:t>
            </a:r>
            <a:r>
              <a:rPr lang="en"/>
              <a:t> : </a:t>
            </a:r>
            <a:endParaRPr/>
          </a:p>
          <a:p>
            <a:pPr indent="-311150" lvl="0" marL="457200" rtl="0" algn="l">
              <a:spcBef>
                <a:spcPts val="1200"/>
              </a:spcBef>
              <a:spcAft>
                <a:spcPts val="0"/>
              </a:spcAft>
              <a:buSzPts val="1300"/>
              <a:buAutoNum type="arabicPeriod"/>
            </a:pPr>
            <a:r>
              <a:rPr lang="en"/>
              <a:t>Linear Model - Lack of capacity to capture non linear relationships</a:t>
            </a:r>
            <a:endParaRPr/>
          </a:p>
          <a:p>
            <a:pPr indent="-311150" lvl="0" marL="457200" rtl="0" algn="l">
              <a:spcBef>
                <a:spcPts val="0"/>
              </a:spcBef>
              <a:spcAft>
                <a:spcPts val="0"/>
              </a:spcAft>
              <a:buSzPts val="1300"/>
              <a:buAutoNum type="arabicPeriod"/>
            </a:pPr>
            <a:r>
              <a:rPr lang="en"/>
              <a:t>Kernel Model - Expensive Kernel Matrix</a:t>
            </a:r>
            <a:endParaRPr/>
          </a:p>
          <a:p>
            <a:pPr indent="0" lvl="0" marL="0" rtl="0" algn="l">
              <a:spcBef>
                <a:spcPts val="1200"/>
              </a:spcBef>
              <a:spcAft>
                <a:spcPts val="0"/>
              </a:spcAft>
              <a:buNone/>
            </a:pPr>
            <a:r>
              <a:rPr b="1" lang="en" sz="1500">
                <a:solidFill>
                  <a:srgbClr val="00FF00"/>
                </a:solidFill>
              </a:rPr>
              <a:t>Solution</a:t>
            </a:r>
            <a:r>
              <a:rPr lang="en"/>
              <a:t> : Leverage GANs to map landmark genes to the target genes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263" name="Google Shape;263;p33"/>
          <p:cNvPicPr preferRelativeResize="0"/>
          <p:nvPr/>
        </p:nvPicPr>
        <p:blipFill>
          <a:blip r:embed="rId3">
            <a:alphaModFix/>
          </a:blip>
          <a:stretch>
            <a:fillRect/>
          </a:stretch>
        </p:blipFill>
        <p:spPr>
          <a:xfrm>
            <a:off x="1411700" y="983250"/>
            <a:ext cx="7393124" cy="3850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269" name="Google Shape;269;p34"/>
          <p:cNvPicPr preferRelativeResize="0"/>
          <p:nvPr/>
        </p:nvPicPr>
        <p:blipFill>
          <a:blip r:embed="rId3">
            <a:alphaModFix/>
          </a:blip>
          <a:stretch>
            <a:fillRect/>
          </a:stretch>
        </p:blipFill>
        <p:spPr>
          <a:xfrm>
            <a:off x="1375225" y="1307850"/>
            <a:ext cx="7443273" cy="270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5"/>
          <p:cNvSpPr/>
          <p:nvPr/>
        </p:nvSpPr>
        <p:spPr>
          <a:xfrm>
            <a:off x="3955600" y="1382825"/>
            <a:ext cx="962100" cy="93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PData</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 ( x)</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
        <p:nvSpPr>
          <p:cNvPr id="148" name="Google Shape;148;p15"/>
          <p:cNvSpPr/>
          <p:nvPr/>
        </p:nvSpPr>
        <p:spPr>
          <a:xfrm>
            <a:off x="3955600" y="2999350"/>
            <a:ext cx="962100" cy="93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Pg</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 x )</a:t>
            </a:r>
            <a:endParaRPr>
              <a:latin typeface="Lato"/>
              <a:ea typeface="Lato"/>
              <a:cs typeface="Lato"/>
              <a:sym typeface="Lato"/>
            </a:endParaRPr>
          </a:p>
        </p:txBody>
      </p:sp>
      <p:sp>
        <p:nvSpPr>
          <p:cNvPr id="149" name="Google Shape;149;p15"/>
          <p:cNvSpPr/>
          <p:nvPr/>
        </p:nvSpPr>
        <p:spPr>
          <a:xfrm>
            <a:off x="1462725" y="1880100"/>
            <a:ext cx="1378500" cy="1276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Generative Adversarial Networks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1359375" y="1989825"/>
            <a:ext cx="6915150" cy="186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Function</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1373650" y="2334288"/>
            <a:ext cx="6886575" cy="75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data generation with GANs</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Biological Sequences</a:t>
            </a:r>
            <a:endParaRPr/>
          </a:p>
          <a:p>
            <a:pPr indent="-311150" lvl="0" marL="457200" rtl="0" algn="l">
              <a:spcBef>
                <a:spcPts val="0"/>
              </a:spcBef>
              <a:spcAft>
                <a:spcPts val="0"/>
              </a:spcAft>
              <a:buSzPts val="1300"/>
              <a:buAutoNum type="arabicPeriod"/>
            </a:pPr>
            <a:r>
              <a:rPr lang="en"/>
              <a:t>Two-dimensional data</a:t>
            </a:r>
            <a:endParaRPr/>
          </a:p>
        </p:txBody>
      </p:sp>
      <p:pic>
        <p:nvPicPr>
          <p:cNvPr id="170" name="Google Shape;170;p18"/>
          <p:cNvPicPr preferRelativeResize="0"/>
          <p:nvPr/>
        </p:nvPicPr>
        <p:blipFill>
          <a:blip r:embed="rId3">
            <a:alphaModFix/>
          </a:blip>
          <a:stretch>
            <a:fillRect/>
          </a:stretch>
        </p:blipFill>
        <p:spPr>
          <a:xfrm>
            <a:off x="3905913" y="1567550"/>
            <a:ext cx="3990975" cy="262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CytoGAN - Generative Modeling of Cell Images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81" name="Google Shape;181;p20"/>
          <p:cNvSpPr txBox="1"/>
          <p:nvPr>
            <p:ph idx="1" type="body"/>
          </p:nvPr>
        </p:nvSpPr>
        <p:spPr>
          <a:xfrm>
            <a:off x="1297500" y="11884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Goal </a:t>
            </a:r>
            <a:r>
              <a:rPr lang="en"/>
              <a:t>: Address the challenges in Morphological Profiling</a:t>
            </a:r>
            <a:endParaRPr/>
          </a:p>
          <a:p>
            <a:pPr indent="0" lvl="0" marL="0" rtl="0" algn="l">
              <a:spcBef>
                <a:spcPts val="1200"/>
              </a:spcBef>
              <a:spcAft>
                <a:spcPts val="0"/>
              </a:spcAft>
              <a:buNone/>
            </a:pPr>
            <a:r>
              <a:rPr b="1" lang="en" sz="1500"/>
              <a:t>Existing Methods</a:t>
            </a:r>
            <a:r>
              <a:rPr lang="en"/>
              <a:t> : </a:t>
            </a:r>
            <a:endParaRPr/>
          </a:p>
          <a:p>
            <a:pPr indent="-311150" lvl="0" marL="457200" rtl="0" algn="l">
              <a:spcBef>
                <a:spcPts val="1200"/>
              </a:spcBef>
              <a:spcAft>
                <a:spcPts val="0"/>
              </a:spcAft>
              <a:buSzPts val="1300"/>
              <a:buAutoNum type="arabicPeriod"/>
            </a:pPr>
            <a:r>
              <a:rPr lang="en"/>
              <a:t>Classical Image Processing - Uses traditional CV techniques and requires manual effort to tune segmentation</a:t>
            </a:r>
            <a:endParaRPr/>
          </a:p>
          <a:p>
            <a:pPr indent="-311150" lvl="0" marL="457200" rtl="0" algn="l">
              <a:spcBef>
                <a:spcPts val="0"/>
              </a:spcBef>
              <a:spcAft>
                <a:spcPts val="0"/>
              </a:spcAft>
              <a:buSzPts val="1300"/>
              <a:buAutoNum type="arabicPeriod"/>
            </a:pPr>
            <a:r>
              <a:rPr lang="en"/>
              <a:t>Transfer Learning - Miss out on cell specific features</a:t>
            </a:r>
            <a:endParaRPr/>
          </a:p>
          <a:p>
            <a:pPr indent="0" lvl="0" marL="0" rtl="0" algn="l">
              <a:spcBef>
                <a:spcPts val="1200"/>
              </a:spcBef>
              <a:spcAft>
                <a:spcPts val="1200"/>
              </a:spcAft>
              <a:buNone/>
            </a:pPr>
            <a:r>
              <a:rPr b="1" lang="en" sz="1500">
                <a:solidFill>
                  <a:srgbClr val="00FF00"/>
                </a:solidFill>
              </a:rPr>
              <a:t>Solution</a:t>
            </a:r>
            <a:r>
              <a:rPr lang="en"/>
              <a:t> : Leverage GANs to generate single cell images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326550" y="386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87" name="Google Shape;187;p21"/>
          <p:cNvSpPr txBox="1"/>
          <p:nvPr>
            <p:ph idx="1" type="body"/>
          </p:nvPr>
        </p:nvSpPr>
        <p:spPr>
          <a:xfrm>
            <a:off x="1326550" y="1197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Dataset</a:t>
            </a:r>
            <a:r>
              <a:rPr lang="en" sz="1500"/>
              <a:t> </a:t>
            </a:r>
            <a:r>
              <a:rPr lang="en"/>
              <a:t>: BBBC021 dataset of human breast cancer cell lines</a:t>
            </a:r>
            <a:endParaRPr/>
          </a:p>
          <a:p>
            <a:pPr indent="0" lvl="0" marL="0" rtl="0" algn="l">
              <a:spcBef>
                <a:spcPts val="1200"/>
              </a:spcBef>
              <a:spcAft>
                <a:spcPts val="0"/>
              </a:spcAft>
              <a:buNone/>
            </a:pPr>
            <a:r>
              <a:rPr b="1" lang="en" sz="1500"/>
              <a:t>DCGAN</a:t>
            </a:r>
            <a:r>
              <a:rPr lang="en"/>
              <a:t> : </a:t>
            </a:r>
            <a:r>
              <a:rPr lang="en" sz="1400">
                <a:latin typeface="Arial"/>
                <a:ea typeface="Arial"/>
                <a:cs typeface="Arial"/>
                <a:sym typeface="Arial"/>
              </a:rPr>
              <a:t>Enhances the original GAN with deep convolutional layers. Uses Binary Cross Entropy Loss</a:t>
            </a:r>
            <a:endParaRPr sz="1400">
              <a:latin typeface="Arial"/>
              <a:ea typeface="Arial"/>
              <a:cs typeface="Arial"/>
              <a:sym typeface="Arial"/>
            </a:endParaRPr>
          </a:p>
          <a:p>
            <a:pPr indent="0" lvl="0" marL="0" rtl="0" algn="l">
              <a:spcBef>
                <a:spcPts val="1200"/>
              </a:spcBef>
              <a:spcAft>
                <a:spcPts val="0"/>
              </a:spcAft>
              <a:buNone/>
            </a:pPr>
            <a:r>
              <a:rPr b="1" lang="en" sz="1500">
                <a:latin typeface="Arial"/>
                <a:ea typeface="Arial"/>
                <a:cs typeface="Arial"/>
                <a:sym typeface="Arial"/>
              </a:rPr>
              <a:t>WGAN </a:t>
            </a:r>
            <a:r>
              <a:rPr lang="en" sz="1400">
                <a:latin typeface="Arial"/>
                <a:ea typeface="Arial"/>
                <a:cs typeface="Arial"/>
                <a:sym typeface="Arial"/>
              </a:rPr>
              <a:t>: DCGAN with Wasserstein loss</a:t>
            </a:r>
            <a:endParaRPr sz="1400">
              <a:latin typeface="Arial"/>
              <a:ea typeface="Arial"/>
              <a:cs typeface="Arial"/>
              <a:sym typeface="Arial"/>
            </a:endParaRPr>
          </a:p>
          <a:p>
            <a:pPr indent="0" lvl="0" marL="0" rtl="0" algn="l">
              <a:spcBef>
                <a:spcPts val="1200"/>
              </a:spcBef>
              <a:spcAft>
                <a:spcPts val="1200"/>
              </a:spcAft>
              <a:buNone/>
            </a:pPr>
            <a:r>
              <a:rPr b="1" lang="en" sz="1500">
                <a:latin typeface="Arial"/>
                <a:ea typeface="Arial"/>
                <a:cs typeface="Arial"/>
                <a:sym typeface="Arial"/>
              </a:rPr>
              <a:t>LSGAN</a:t>
            </a:r>
            <a:r>
              <a:rPr lang="en" sz="1400">
                <a:latin typeface="Arial"/>
                <a:ea typeface="Arial"/>
                <a:cs typeface="Arial"/>
                <a:sym typeface="Arial"/>
              </a:rPr>
              <a:t> : DCGAN with Least Squares loss</a:t>
            </a:r>
            <a:endParaRPr sz="1400">
              <a:latin typeface="Arial"/>
              <a:ea typeface="Arial"/>
              <a:cs typeface="Arial"/>
              <a:sym typeface="Arial"/>
            </a:endParaRPr>
          </a:p>
        </p:txBody>
      </p:sp>
      <p:pic>
        <p:nvPicPr>
          <p:cNvPr id="188" name="Google Shape;188;p21"/>
          <p:cNvPicPr preferRelativeResize="0"/>
          <p:nvPr/>
        </p:nvPicPr>
        <p:blipFill>
          <a:blip r:embed="rId3">
            <a:alphaModFix/>
          </a:blip>
          <a:stretch>
            <a:fillRect/>
          </a:stretch>
        </p:blipFill>
        <p:spPr>
          <a:xfrm>
            <a:off x="1487200" y="3362250"/>
            <a:ext cx="6169602" cy="1632975"/>
          </a:xfrm>
          <a:prstGeom prst="rect">
            <a:avLst/>
          </a:prstGeom>
          <a:noFill/>
          <a:ln>
            <a:noFill/>
          </a:ln>
        </p:spPr>
      </p:pic>
      <p:sp>
        <p:nvSpPr>
          <p:cNvPr id="189" name="Google Shape;189;p21"/>
          <p:cNvSpPr txBox="1"/>
          <p:nvPr/>
        </p:nvSpPr>
        <p:spPr>
          <a:xfrm>
            <a:off x="6631175" y="2977350"/>
            <a:ext cx="399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1C232"/>
                </a:solidFill>
                <a:latin typeface="Lato"/>
                <a:ea typeface="Lato"/>
                <a:cs typeface="Lato"/>
                <a:sym typeface="Lato"/>
              </a:rPr>
              <a:t>DCGAN</a:t>
            </a:r>
            <a:endParaRPr sz="1300">
              <a:solidFill>
                <a:srgbClr val="F1C23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