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8" r:id="rId2"/>
    <p:sldId id="259" r:id="rId3"/>
    <p:sldId id="260" r:id="rId4"/>
    <p:sldId id="262" r:id="rId5"/>
    <p:sldId id="261" r:id="rId6"/>
    <p:sldId id="264" r:id="rId7"/>
    <p:sldId id="311" r:id="rId8"/>
    <p:sldId id="310" r:id="rId9"/>
    <p:sldId id="309" r:id="rId10"/>
    <p:sldId id="302" r:id="rId11"/>
    <p:sldId id="303" r:id="rId12"/>
    <p:sldId id="305" r:id="rId13"/>
    <p:sldId id="306" r:id="rId14"/>
    <p:sldId id="307" r:id="rId15"/>
    <p:sldId id="312" r:id="rId16"/>
    <p:sldId id="296" r:id="rId17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Wang" initials="VW" lastIdx="1" clrIdx="0">
    <p:extLst>
      <p:ext uri="{19B8F6BF-5375-455C-9EA6-DF929625EA0E}">
        <p15:presenceInfo xmlns:p15="http://schemas.microsoft.com/office/powerpoint/2012/main" userId="Vijay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CEAE"/>
    <a:srgbClr val="34495E"/>
    <a:srgbClr val="202A36"/>
    <a:srgbClr val="FFFFFF"/>
    <a:srgbClr val="E8E8E8"/>
    <a:srgbClr val="F9F9F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howGuides="1">
      <p:cViewPr varScale="1">
        <p:scale>
          <a:sx n="68" d="100"/>
          <a:sy n="68" d="100"/>
        </p:scale>
        <p:origin x="586" y="43"/>
      </p:cViewPr>
      <p:guideLst>
        <p:guide orient="horz" pos="1933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7A1D-12E5-456D-BF67-C0BDB0A1876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CBAC-C8EB-45CA-967B-DC24F126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2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040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0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6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0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8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4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8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2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3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0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6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AF93-F015-4E02-9910-15C5CE4FE8B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0" y="1440160"/>
            <a:ext cx="12195175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0" y="1584176"/>
            <a:ext cx="12195175" cy="3212976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2" name="TextBox 7"/>
          <p:cNvSpPr>
            <a:spLocks noChangeArrowheads="1"/>
          </p:cNvSpPr>
          <p:nvPr/>
        </p:nvSpPr>
        <p:spPr bwMode="auto">
          <a:xfrm>
            <a:off x="1045428" y="2480791"/>
            <a:ext cx="998602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0" i="0" u="none" strike="noStrike" kern="100" baseline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MTES</a:t>
            </a:r>
            <a:r>
              <a:rPr lang="zh-CN" altLang="en-US" sz="4400" b="0" i="0" u="none" strike="noStrike" kern="100" baseline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气凝胶制备方法及其应用初步研究</a:t>
            </a:r>
            <a:endParaRPr lang="zh-CN" altLang="en-US" sz="4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136" name="矩形 3"/>
          <p:cNvSpPr>
            <a:spLocks noChangeArrowheads="1"/>
          </p:cNvSpPr>
          <p:nvPr/>
        </p:nvSpPr>
        <p:spPr bwMode="auto">
          <a:xfrm>
            <a:off x="1045428" y="4231151"/>
            <a:ext cx="1574776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答辩人：王文杰</a:t>
            </a:r>
          </a:p>
        </p:txBody>
      </p:sp>
      <p:sp>
        <p:nvSpPr>
          <p:cNvPr id="137" name="矩形 3"/>
          <p:cNvSpPr>
            <a:spLocks noChangeArrowheads="1"/>
          </p:cNvSpPr>
          <p:nvPr/>
        </p:nvSpPr>
        <p:spPr bwMode="auto">
          <a:xfrm>
            <a:off x="3085956" y="4248806"/>
            <a:ext cx="2160241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指导老师：孙永华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850115" y="7595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61A9514-DF0C-4C9F-A395-5B05CFAA81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644" y="-7371"/>
            <a:ext cx="1447531" cy="144753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C9AF36-FE35-4A41-A90E-AD996F7143CD}"/>
              </a:ext>
            </a:extLst>
          </p:cNvPr>
          <p:cNvSpPr txBox="1"/>
          <p:nvPr/>
        </p:nvSpPr>
        <p:spPr>
          <a:xfrm>
            <a:off x="5724788" y="4221539"/>
            <a:ext cx="216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班级：应用化学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F25649-A9B0-463D-BF90-8CECB385EE30}"/>
              </a:ext>
            </a:extLst>
          </p:cNvPr>
          <p:cNvSpPr txBox="1"/>
          <p:nvPr/>
        </p:nvSpPr>
        <p:spPr>
          <a:xfrm>
            <a:off x="8791508" y="4218492"/>
            <a:ext cx="2497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学号：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201702030212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FD209F50-159E-49F2-9177-C635BA23D24E}"/>
              </a:ext>
            </a:extLst>
          </p:cNvPr>
          <p:cNvSpPr txBox="1"/>
          <p:nvPr/>
        </p:nvSpPr>
        <p:spPr>
          <a:xfrm>
            <a:off x="985019" y="188640"/>
            <a:ext cx="295232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表征实验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红外图谱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5710C332-DADC-45F0-BA27-0FD6AFB84736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DCA3E78-17BC-4B68-92AA-BE310980FEAE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六边形 4">
            <a:extLst>
              <a:ext uri="{FF2B5EF4-FFF2-40B4-BE49-F238E27FC236}">
                <a16:creationId xmlns:a16="http://schemas.microsoft.com/office/drawing/2014/main" id="{CA3673EE-0C44-4EEA-BF7A-E984A4E393B7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3B700E2F-37F2-4F9A-97F4-5E721A1202F2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3246A46C-68C0-46EB-B5FF-F0FB7C2A5D63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8" name="Freeform 126">
            <a:extLst>
              <a:ext uri="{FF2B5EF4-FFF2-40B4-BE49-F238E27FC236}">
                <a16:creationId xmlns:a16="http://schemas.microsoft.com/office/drawing/2014/main" id="{4568F17F-93F3-428A-B222-06BBFD1F24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88F250DD-F851-4A61-937F-C5E5F7E4BAC2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6A9E501-4B46-4D47-B43C-9EC5EEB0119F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5976" y="640610"/>
            <a:ext cx="9723221" cy="4193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39DC838-69E5-41CA-A6C5-2F6049141649}"/>
              </a:ext>
            </a:extLst>
          </p:cNvPr>
          <p:cNvSpPr txBox="1"/>
          <p:nvPr/>
        </p:nvSpPr>
        <p:spPr>
          <a:xfrm>
            <a:off x="907864" y="4920492"/>
            <a:ext cx="10379946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3453 cm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伸缩振动吸收峰，这说明硅基气凝胶内部含有羟基。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2974 cm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的伸缩振动峰且生成的硅基气凝胶疏水，也验证了硅基气凝胶含有甲基的事实。从图中可以看出在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1030.89 cm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781 cm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处分别为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Si-O-Si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键的反对称伸缩振动和它的弯曲振动。由此可见，水解后的产物缩合生成了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Si-O-Si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1274.25 cm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有明显的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Si-C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键特征峰。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9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C28BD17D-6C9D-4FE4-A3C6-D013B2884E56}"/>
              </a:ext>
            </a:extLst>
          </p:cNvPr>
          <p:cNvSpPr txBox="1"/>
          <p:nvPr/>
        </p:nvSpPr>
        <p:spPr>
          <a:xfrm>
            <a:off x="985019" y="188640"/>
            <a:ext cx="295232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表征实验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——XRD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2EDDA90E-EAC2-4013-AF23-D1525B0A92A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1A8EF4B-6DB9-427C-A238-AC53F36CFB80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六边形 4">
            <a:extLst>
              <a:ext uri="{FF2B5EF4-FFF2-40B4-BE49-F238E27FC236}">
                <a16:creationId xmlns:a16="http://schemas.microsoft.com/office/drawing/2014/main" id="{49B63593-9892-4F88-9DEB-09F534272E4A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3EF08B1C-CAD6-4E10-8B60-127FCF6652C5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EA3DD762-0759-49F4-8CCE-1A381C1D3AC1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8" name="Freeform 126">
            <a:extLst>
              <a:ext uri="{FF2B5EF4-FFF2-40B4-BE49-F238E27FC236}">
                <a16:creationId xmlns:a16="http://schemas.microsoft.com/office/drawing/2014/main" id="{2CD2B543-C836-4DA4-A6C4-48EF0DEBD6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C324F3BE-9F89-4666-ACE3-47C61F7A0756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14" name="图片 13" descr="wwjxrd2">
            <a:extLst>
              <a:ext uri="{FF2B5EF4-FFF2-40B4-BE49-F238E27FC236}">
                <a16:creationId xmlns:a16="http://schemas.microsoft.com/office/drawing/2014/main" id="{34DA9D5D-6ABB-46F9-915C-16A7523CF2E9}"/>
              </a:ext>
            </a:extLst>
          </p:cNvPr>
          <p:cNvPicPr/>
          <p:nvPr/>
        </p:nvPicPr>
        <p:blipFill rotWithShape="1"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5486" r="10611" b="3324"/>
          <a:stretch/>
        </p:blipFill>
        <p:spPr bwMode="auto">
          <a:xfrm>
            <a:off x="3408396" y="497809"/>
            <a:ext cx="5511363" cy="53531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C510CED-343B-43B5-844B-BB73BDD804E9}"/>
              </a:ext>
            </a:extLst>
          </p:cNvPr>
          <p:cNvSpPr txBox="1"/>
          <p:nvPr/>
        </p:nvSpPr>
        <p:spPr>
          <a:xfrm>
            <a:off x="904764" y="5759642"/>
            <a:ext cx="1064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2θ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44.06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64.4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的位置有两个非常尖锐的峰，这是基底的峰。从图中可以看出，在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2θ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左右有一弥散衍射峰，这表明该样品是无定型结构。</a:t>
            </a:r>
          </a:p>
          <a:p>
            <a:pPr indent="457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4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7914987F-2926-4B51-9F93-4EBB965EE782}"/>
              </a:ext>
            </a:extLst>
          </p:cNvPr>
          <p:cNvSpPr txBox="1"/>
          <p:nvPr/>
        </p:nvSpPr>
        <p:spPr>
          <a:xfrm>
            <a:off x="985019" y="188640"/>
            <a:ext cx="295232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表征实验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微观形貌分析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AD8F8FCF-6189-4F9E-8E77-D523A07CF5A8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5925C87-8AED-4EEA-9D2A-6AF0EE764AC7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六边形 4">
            <a:extLst>
              <a:ext uri="{FF2B5EF4-FFF2-40B4-BE49-F238E27FC236}">
                <a16:creationId xmlns:a16="http://schemas.microsoft.com/office/drawing/2014/main" id="{4EDD8BAD-72FD-44A1-B7A6-2C2BE5DBA32A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417F6D1D-BEF4-4C34-B1BA-974ACF0BBA1A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31BBC352-331A-4FD5-85F9-7943685B023E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8" name="Freeform 126">
            <a:extLst>
              <a:ext uri="{FF2B5EF4-FFF2-40B4-BE49-F238E27FC236}">
                <a16:creationId xmlns:a16="http://schemas.microsoft.com/office/drawing/2014/main" id="{FA9E5D49-ED44-453D-872C-602892B16F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C07FD102-CA05-4EC7-AF6A-939CD10EFD39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12" name="图片 11" descr="sem1">
            <a:extLst>
              <a:ext uri="{FF2B5EF4-FFF2-40B4-BE49-F238E27FC236}">
                <a16:creationId xmlns:a16="http://schemas.microsoft.com/office/drawing/2014/main" id="{70E5ADF4-7954-4414-9CC3-6AA694FFFD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1243" y="782885"/>
            <a:ext cx="5328592" cy="47192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236C883-1862-45BA-A2E7-1991D90040B5}"/>
              </a:ext>
            </a:extLst>
          </p:cNvPr>
          <p:cNvSpPr txBox="1"/>
          <p:nvPr/>
        </p:nvSpPr>
        <p:spPr>
          <a:xfrm>
            <a:off x="1561083" y="5791473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从图中可以看出，微观结构呈现出海绵多孔结构，硅胶颗粒分布不均匀。也映证了制得到的硅基气凝胶密度低的特点。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7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7968AB57-9A98-4720-B0D5-41F6DCA61B42}"/>
              </a:ext>
            </a:extLst>
          </p:cNvPr>
          <p:cNvSpPr txBox="1"/>
          <p:nvPr/>
        </p:nvSpPr>
        <p:spPr>
          <a:xfrm>
            <a:off x="985019" y="188640"/>
            <a:ext cx="388843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表征实验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比表面积、孔径分析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7E714D46-3BFC-4C94-A5F8-09FABD6DD03A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409C57F-1C93-46BE-8267-02719B1DFC67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六边形 4">
            <a:extLst>
              <a:ext uri="{FF2B5EF4-FFF2-40B4-BE49-F238E27FC236}">
                <a16:creationId xmlns:a16="http://schemas.microsoft.com/office/drawing/2014/main" id="{24AC4DC3-559B-47E4-A315-68E79DA59749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0671C027-98A4-4AEB-9E3D-EC35AE2B1DA7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B1EAEFA0-DB9D-4196-A7A7-A1541EE5D186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8" name="Freeform 126">
            <a:extLst>
              <a:ext uri="{FF2B5EF4-FFF2-40B4-BE49-F238E27FC236}">
                <a16:creationId xmlns:a16="http://schemas.microsoft.com/office/drawing/2014/main" id="{8D83DC55-B406-4E56-9DC7-AEA4BAA088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7FB97A22-5F8A-4CC0-852D-C9B59F7602B9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E8DAEE-9ACB-4814-A55E-F05C47FFB1CC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5101" y="657958"/>
            <a:ext cx="6336704" cy="539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3C9BE3A-8994-454E-BB6F-6C1F20E11EF1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4078" y="603914"/>
            <a:ext cx="6109646" cy="536059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37A3C5D-4789-4094-A8A3-B12F3FF5CA9A}"/>
              </a:ext>
            </a:extLst>
          </p:cNvPr>
          <p:cNvSpPr txBox="1"/>
          <p:nvPr/>
        </p:nvSpPr>
        <p:spPr>
          <a:xfrm>
            <a:off x="598977" y="5856721"/>
            <a:ext cx="11006190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从图中可以看出等温线为典型的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Ⅳ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型等温线，并带有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型滞后环，表明样品具有典型的介孔结构。硅基气凝胶的比表面积和平均孔径分别为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839.378(m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·g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9.406(nm)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，最可几孔径为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2.647(nm)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5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4AF6D0C0-4ACA-484A-8D6B-E578BD29BA76}"/>
              </a:ext>
            </a:extLst>
          </p:cNvPr>
          <p:cNvSpPr txBox="1"/>
          <p:nvPr/>
        </p:nvSpPr>
        <p:spPr>
          <a:xfrm>
            <a:off x="985019" y="188640"/>
            <a:ext cx="403244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MTES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气凝胶的初步应用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油的吸附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140D13A5-36F7-4085-8CFB-6D1DAD0CA23A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8FF7C11-01D9-40F1-9345-EE8F990AD6FF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六边形 4">
            <a:extLst>
              <a:ext uri="{FF2B5EF4-FFF2-40B4-BE49-F238E27FC236}">
                <a16:creationId xmlns:a16="http://schemas.microsoft.com/office/drawing/2014/main" id="{3B2FC14A-B901-472B-B1AF-789EDA588C47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7015D608-9D9F-47E9-B9BF-0F7DF6607AFA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02E89C85-C218-4642-A826-42CA32379D1B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8" name="Freeform 126">
            <a:extLst>
              <a:ext uri="{FF2B5EF4-FFF2-40B4-BE49-F238E27FC236}">
                <a16:creationId xmlns:a16="http://schemas.microsoft.com/office/drawing/2014/main" id="{A8BB94F4-B390-49CC-B621-0697467532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2CE0E79C-4F56-4BD4-BE45-8C78205A1EBB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51D31-9E9D-4FD3-BFB6-814EE5CBBFB6}"/>
              </a:ext>
            </a:extLst>
          </p:cNvPr>
          <p:cNvSpPr txBox="1"/>
          <p:nvPr/>
        </p:nvSpPr>
        <p:spPr>
          <a:xfrm>
            <a:off x="566567" y="5898142"/>
            <a:ext cx="1106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由吸附量对时间的吸附曲线图可以看出，硅基气凝胶对油的吸附量为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6.5g·g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，且吸附速度极快，大约是分钟左右即可接近最大吸附量。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absolution oil">
            <a:extLst>
              <a:ext uri="{FF2B5EF4-FFF2-40B4-BE49-F238E27FC236}">
                <a16:creationId xmlns:a16="http://schemas.microsoft.com/office/drawing/2014/main" id="{FBC77F5D-153A-40E0-A25B-43A77E9490E7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5099" y="591722"/>
            <a:ext cx="6984776" cy="53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8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4AF6D0C0-4ACA-484A-8D6B-E578BD29BA76}"/>
              </a:ext>
            </a:extLst>
          </p:cNvPr>
          <p:cNvSpPr txBox="1"/>
          <p:nvPr/>
        </p:nvSpPr>
        <p:spPr>
          <a:xfrm>
            <a:off x="985019" y="188640"/>
            <a:ext cx="403244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致谢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140D13A5-36F7-4085-8CFB-6D1DAD0CA23A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8FF7C11-01D9-40F1-9345-EE8F990AD6FF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六边形 4">
            <a:extLst>
              <a:ext uri="{FF2B5EF4-FFF2-40B4-BE49-F238E27FC236}">
                <a16:creationId xmlns:a16="http://schemas.microsoft.com/office/drawing/2014/main" id="{3B2FC14A-B901-472B-B1AF-789EDA588C47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7015D608-9D9F-47E9-B9BF-0F7DF6607AFA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02E89C85-C218-4642-A826-42CA32379D1B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8" name="Freeform 126">
            <a:extLst>
              <a:ext uri="{FF2B5EF4-FFF2-40B4-BE49-F238E27FC236}">
                <a16:creationId xmlns:a16="http://schemas.microsoft.com/office/drawing/2014/main" id="{A8BB94F4-B390-49CC-B621-0697467532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2CE0E79C-4F56-4BD4-BE45-8C78205A1EBB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330F2F-FEC2-40A8-99A2-A98D8F314B36}"/>
              </a:ext>
            </a:extLst>
          </p:cNvPr>
          <p:cNvSpPr txBox="1"/>
          <p:nvPr/>
        </p:nvSpPr>
        <p:spPr>
          <a:xfrm>
            <a:off x="886769" y="1556792"/>
            <a:ext cx="10251378" cy="25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感谢孙老师对我的耐心指导。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感谢实验室汪倩、杨双梅师姐对我的帮助。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感谢实验室各位同专业的同学，我们一起讨论问题、互帮互助。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感谢每一个大学遇到的人、是你们点缀了我的人生。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感谢理工大学每一位老师对我们学生的热心奉献。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最后感谢在座每一位老师、每一位同学的认真倾听。</a:t>
            </a:r>
          </a:p>
        </p:txBody>
      </p:sp>
    </p:spTree>
    <p:extLst>
      <p:ext uri="{BB962C8B-B14F-4D97-AF65-F5344CB8AC3E}">
        <p14:creationId xmlns:p14="http://schemas.microsoft.com/office/powerpoint/2010/main" val="108573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3093" y="1917661"/>
            <a:ext cx="12241360" cy="3123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2061677"/>
            <a:ext cx="12218266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23092" y="1700808"/>
            <a:ext cx="12241359" cy="3601229"/>
          </a:xfrm>
          <a:prstGeom prst="rect">
            <a:avLst/>
          </a:prstGeom>
          <a:solidFill>
            <a:srgbClr val="202A36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"/>
          <p:cNvSpPr>
            <a:spLocks noChangeArrowheads="1"/>
          </p:cNvSpPr>
          <p:nvPr/>
        </p:nvSpPr>
        <p:spPr bwMode="auto">
          <a:xfrm>
            <a:off x="3361283" y="3062238"/>
            <a:ext cx="54719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欢迎您的指正</a:t>
            </a:r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05299" y="2785819"/>
            <a:ext cx="5111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202A36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THANK YOU FOR YOUR GUIDANCE.</a:t>
            </a:r>
            <a:endParaRPr lang="zh-CN" altLang="en-US" sz="2000" dirty="0">
              <a:solidFill>
                <a:srgbClr val="202A36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41368"/>
            <a:ext cx="12195175" cy="116632"/>
          </a:xfrm>
          <a:prstGeom prst="rect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9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2"/>
          <p:cNvSpPr txBox="1"/>
          <p:nvPr/>
        </p:nvSpPr>
        <p:spPr>
          <a:xfrm>
            <a:off x="2286030" y="443217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32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052459" y="1413384"/>
            <a:ext cx="2036802" cy="2036802"/>
            <a:chOff x="8077074" y="845254"/>
            <a:chExt cx="2036802" cy="2036802"/>
          </a:xfrm>
        </p:grpSpPr>
        <p:sp>
          <p:nvSpPr>
            <p:cNvPr id="57" name="椭圆 56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6062132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32"/>
          <p:cNvSpPr txBox="1"/>
          <p:nvPr/>
        </p:nvSpPr>
        <p:spPr>
          <a:xfrm>
            <a:off x="8388015" y="12254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500"/>
              </a:spcBef>
              <a:defRPr/>
            </a:pPr>
            <a:r>
              <a:rPr lang="zh-CN" altLang="en-US" sz="20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研究背景及内容</a:t>
            </a:r>
          </a:p>
        </p:txBody>
      </p:sp>
      <p:sp>
        <p:nvSpPr>
          <p:cNvPr id="61" name="文本框 33"/>
          <p:cNvSpPr txBox="1"/>
          <p:nvPr/>
        </p:nvSpPr>
        <p:spPr>
          <a:xfrm>
            <a:off x="8378312" y="20297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500"/>
              </a:spcBef>
              <a:defRPr/>
            </a:pPr>
            <a:r>
              <a:rPr lang="zh-CN" altLang="en-US" sz="20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干燥方法</a:t>
            </a:r>
            <a:endParaRPr lang="en-US" altLang="zh-CN" sz="2000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文本框 34"/>
          <p:cNvSpPr txBox="1"/>
          <p:nvPr/>
        </p:nvSpPr>
        <p:spPr>
          <a:xfrm>
            <a:off x="8392119" y="28068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500"/>
              </a:spcBef>
              <a:defRPr/>
            </a:pPr>
            <a:r>
              <a:rPr lang="zh-CN" altLang="en-US" sz="20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技术路线</a:t>
            </a:r>
            <a:endParaRPr lang="en-US" altLang="zh-CN" sz="2000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3" name="文本框 35"/>
          <p:cNvSpPr txBox="1"/>
          <p:nvPr/>
        </p:nvSpPr>
        <p:spPr>
          <a:xfrm>
            <a:off x="8367023" y="35488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500"/>
              </a:spcBef>
              <a:defRPr/>
            </a:pPr>
            <a:r>
              <a:rPr lang="zh-CN" altLang="en-US" sz="20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合成条件优化</a:t>
            </a:r>
            <a:endParaRPr lang="en-US" altLang="zh-CN" sz="2000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7897787" y="4547677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7911252" y="376749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7911252" y="2194275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7911252" y="1433017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7911252" y="1052736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7911252" y="300693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19"/>
          <p:cNvSpPr txBox="1"/>
          <p:nvPr/>
        </p:nvSpPr>
        <p:spPr>
          <a:xfrm>
            <a:off x="8399805" y="43293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500"/>
              </a:spcBef>
              <a:defRPr/>
            </a:pPr>
            <a:r>
              <a:rPr lang="zh-CN" altLang="en-US" sz="20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表征分析</a:t>
            </a:r>
            <a:endParaRPr lang="en-US" altLang="zh-CN" sz="2000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7897787" y="5291040"/>
            <a:ext cx="0" cy="4000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9"/>
          <p:cNvSpPr txBox="1"/>
          <p:nvPr/>
        </p:nvSpPr>
        <p:spPr>
          <a:xfrm>
            <a:off x="8392950" y="5090958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500"/>
              </a:spcBef>
              <a:defRPr/>
            </a:pPr>
            <a:r>
              <a:rPr lang="zh-CN" altLang="en-US" sz="20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硅基气凝胶的初步应用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05559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研究背景及内容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25"/>
          <p:cNvSpPr txBox="1"/>
          <p:nvPr/>
        </p:nvSpPr>
        <p:spPr>
          <a:xfrm>
            <a:off x="1418482" y="1307831"/>
            <a:ext cx="9358209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/>
              <a:t>随着社会经济的发展，环境污染问题日益突出，也愈发引起全世界的关注，诸如炼油厂污水、油船泄漏、海底采油等原因造成的水体油类污染的报道也屡见不鲜。由于硅基气凝胶具有低密度、高孔隙率、高比表面积等优良性质，可以作为吸附材料对油类进行吸收，进而修复被油类污染的水体。也正是由于硅基气凝胶具有这些优异的性质，也是一种高效的分离材料。</a:t>
            </a:r>
          </a:p>
          <a:p>
            <a:pPr indent="457200">
              <a:lnSpc>
                <a:spcPct val="150000"/>
              </a:lnSpc>
            </a:pPr>
            <a:r>
              <a:rPr lang="zh-CN" altLang="zh-CN" dirty="0"/>
              <a:t>本研究尝试以甲基三乙氧基硅氧烷为前驱体，合成疏水性气凝胶，考察优化合成工艺，初步探索其应用。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9298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9">
            <a:extLst>
              <a:ext uri="{FF2B5EF4-FFF2-40B4-BE49-F238E27FC236}">
                <a16:creationId xmlns:a16="http://schemas.microsoft.com/office/drawing/2014/main" id="{8A678BD4-B4AF-4500-AB89-814CBF04ADB5}"/>
              </a:ext>
            </a:extLst>
          </p:cNvPr>
          <p:cNvSpPr txBox="1"/>
          <p:nvPr/>
        </p:nvSpPr>
        <p:spPr>
          <a:xfrm>
            <a:off x="985019" y="188640"/>
            <a:ext cx="266429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干燥方法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六边形 64">
            <a:extLst>
              <a:ext uri="{FF2B5EF4-FFF2-40B4-BE49-F238E27FC236}">
                <a16:creationId xmlns:a16="http://schemas.microsoft.com/office/drawing/2014/main" id="{0CBE9111-0C88-469E-A70C-FB4DA4094781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E4EF33C-4786-406A-B7B6-FF21B2431D94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六边形 66">
            <a:extLst>
              <a:ext uri="{FF2B5EF4-FFF2-40B4-BE49-F238E27FC236}">
                <a16:creationId xmlns:a16="http://schemas.microsoft.com/office/drawing/2014/main" id="{146C4B9F-9FB9-45A6-8BD8-3E531F4897CD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9">
            <a:extLst>
              <a:ext uri="{FF2B5EF4-FFF2-40B4-BE49-F238E27FC236}">
                <a16:creationId xmlns:a16="http://schemas.microsoft.com/office/drawing/2014/main" id="{C7D1F8B3-B180-46A3-8C1C-53603E7C630E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70" name="文本框 9">
            <a:extLst>
              <a:ext uri="{FF2B5EF4-FFF2-40B4-BE49-F238E27FC236}">
                <a16:creationId xmlns:a16="http://schemas.microsoft.com/office/drawing/2014/main" id="{9248EA1F-B7E2-4B1D-A191-88FBD2F68F82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71" name="Freeform 126">
            <a:extLst>
              <a:ext uri="{FF2B5EF4-FFF2-40B4-BE49-F238E27FC236}">
                <a16:creationId xmlns:a16="http://schemas.microsoft.com/office/drawing/2014/main" id="{A24940AD-B82C-434F-9F1F-CDF132B57A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16">
            <a:extLst>
              <a:ext uri="{FF2B5EF4-FFF2-40B4-BE49-F238E27FC236}">
                <a16:creationId xmlns:a16="http://schemas.microsoft.com/office/drawing/2014/main" id="{7D61B1D0-9601-4D39-A7C0-F6AF95FDCA6E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73389B-0378-48A6-80BD-DCD12B1C31C9}"/>
              </a:ext>
            </a:extLst>
          </p:cNvPr>
          <p:cNvGraphicFramePr>
            <a:graphicFrameLocks noGrp="1"/>
          </p:cNvGraphicFramePr>
          <p:nvPr/>
        </p:nvGraphicFramePr>
        <p:xfrm>
          <a:off x="2399449" y="1052736"/>
          <a:ext cx="7396276" cy="5000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7308">
                  <a:extLst>
                    <a:ext uri="{9D8B030D-6E8A-4147-A177-3AD203B41FA5}">
                      <a16:colId xmlns:a16="http://schemas.microsoft.com/office/drawing/2014/main" val="1673548303"/>
                    </a:ext>
                  </a:extLst>
                </a:gridCol>
                <a:gridCol w="2914484">
                  <a:extLst>
                    <a:ext uri="{9D8B030D-6E8A-4147-A177-3AD203B41FA5}">
                      <a16:colId xmlns:a16="http://schemas.microsoft.com/office/drawing/2014/main" val="2524923080"/>
                    </a:ext>
                  </a:extLst>
                </a:gridCol>
                <a:gridCol w="2914484">
                  <a:extLst>
                    <a:ext uri="{9D8B030D-6E8A-4147-A177-3AD203B41FA5}">
                      <a16:colId xmlns:a16="http://schemas.microsoft.com/office/drawing/2014/main" val="687076139"/>
                    </a:ext>
                  </a:extLst>
                </a:gridCol>
              </a:tblGrid>
              <a:tr h="496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干燥方法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缺点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优点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033756"/>
                  </a:ext>
                </a:extLst>
              </a:tr>
              <a:tr h="11147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超临界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设备费用昂贵、干燥工艺参数、控制复杂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能够获得完整结构气凝胶、孔隙率能达到99.8%以上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437558"/>
                  </a:ext>
                </a:extLst>
              </a:tr>
              <a:tr h="22737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常压干燥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干燥产物受干燥条件影响、易开裂和收缩、干燥时间长、产物密度值有限、产生不需要的副产品、替换溶剂浪费量大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操作简单、费用低、产品质量提高潜力大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276459"/>
                  </a:ext>
                </a:extLst>
              </a:tr>
              <a:tr h="11147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冷冻干燥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干燥时间长、易开裂、气孔率低、干燥成功率低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操作简单、费用低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65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1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文本框 9">
            <a:extLst>
              <a:ext uri="{FF2B5EF4-FFF2-40B4-BE49-F238E27FC236}">
                <a16:creationId xmlns:a16="http://schemas.microsoft.com/office/drawing/2014/main" id="{B9210A4C-0E57-4C03-8760-C0C2A935C8F4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技术路线图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六边形 95">
            <a:extLst>
              <a:ext uri="{FF2B5EF4-FFF2-40B4-BE49-F238E27FC236}">
                <a16:creationId xmlns:a16="http://schemas.microsoft.com/office/drawing/2014/main" id="{FFCC1A04-CAAC-44C5-A6F6-EBF70AC85A0D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EC22B436-4440-4295-852A-E99DE793F1B5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六边形 97">
            <a:extLst>
              <a:ext uri="{FF2B5EF4-FFF2-40B4-BE49-F238E27FC236}">
                <a16:creationId xmlns:a16="http://schemas.microsoft.com/office/drawing/2014/main" id="{1C77B33A-D755-4D83-8056-0C306D9FCFF2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">
            <a:extLst>
              <a:ext uri="{FF2B5EF4-FFF2-40B4-BE49-F238E27FC236}">
                <a16:creationId xmlns:a16="http://schemas.microsoft.com/office/drawing/2014/main" id="{804884C0-6CEE-4EFB-8C1A-BA3A4502CB02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100" name="文本框 9">
            <a:extLst>
              <a:ext uri="{FF2B5EF4-FFF2-40B4-BE49-F238E27FC236}">
                <a16:creationId xmlns:a16="http://schemas.microsoft.com/office/drawing/2014/main" id="{469C4402-B104-432C-9DDC-D3B26B70F2EA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101" name="Freeform 126">
            <a:extLst>
              <a:ext uri="{FF2B5EF4-FFF2-40B4-BE49-F238E27FC236}">
                <a16:creationId xmlns:a16="http://schemas.microsoft.com/office/drawing/2014/main" id="{A7B28322-4E6E-42F9-9E96-401C439D10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6">
            <a:extLst>
              <a:ext uri="{FF2B5EF4-FFF2-40B4-BE49-F238E27FC236}">
                <a16:creationId xmlns:a16="http://schemas.microsoft.com/office/drawing/2014/main" id="{31BF5DBA-940C-4E3C-A84C-438C159E904E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DFE3519-BA8E-4281-8654-070A7E2497AD}"/>
              </a:ext>
            </a:extLst>
          </p:cNvPr>
          <p:cNvSpPr/>
          <p:nvPr/>
        </p:nvSpPr>
        <p:spPr>
          <a:xfrm>
            <a:off x="1110865" y="1289487"/>
            <a:ext cx="1034354" cy="5684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MTES</a:t>
            </a:r>
            <a:endParaRPr lang="zh-CN" altLang="en-US" dirty="0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5B32F0CF-52D2-4BBC-B1BE-109925796485}"/>
              </a:ext>
            </a:extLst>
          </p:cNvPr>
          <p:cNvSpPr/>
          <p:nvPr/>
        </p:nvSpPr>
        <p:spPr>
          <a:xfrm>
            <a:off x="692748" y="2439383"/>
            <a:ext cx="1034354" cy="5684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CBCC21A5-E7F8-47D2-A015-9D2B80AC1E18}"/>
              </a:ext>
            </a:extLst>
          </p:cNvPr>
          <p:cNvSpPr/>
          <p:nvPr/>
        </p:nvSpPr>
        <p:spPr>
          <a:xfrm>
            <a:off x="1110865" y="3618087"/>
            <a:ext cx="1034354" cy="5684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EtOH</a:t>
            </a:r>
            <a:endParaRPr lang="zh-CN" altLang="en-US" dirty="0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29A9D506-20A9-4B88-8802-296AFA8616BB}"/>
              </a:ext>
            </a:extLst>
          </p:cNvPr>
          <p:cNvSpPr/>
          <p:nvPr/>
        </p:nvSpPr>
        <p:spPr>
          <a:xfrm>
            <a:off x="9995052" y="2439383"/>
            <a:ext cx="1429180" cy="5684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硅基气凝胶</a:t>
            </a: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96C109C9-37BA-40DF-B9AF-81E2B6CAB18E}"/>
              </a:ext>
            </a:extLst>
          </p:cNvPr>
          <p:cNvSpPr/>
          <p:nvPr/>
        </p:nvSpPr>
        <p:spPr>
          <a:xfrm>
            <a:off x="5619193" y="2435794"/>
            <a:ext cx="1034354" cy="5684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湿凝胶</a:t>
            </a: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7B35063-3C08-431D-96AA-22F8E39CB3CD}"/>
              </a:ext>
            </a:extLst>
          </p:cNvPr>
          <p:cNvSpPr/>
          <p:nvPr/>
        </p:nvSpPr>
        <p:spPr>
          <a:xfrm>
            <a:off x="4590901" y="1283971"/>
            <a:ext cx="1034354" cy="5684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氨水</a:t>
            </a: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B173A943-800D-45F1-8CDC-F22D78494507}"/>
              </a:ext>
            </a:extLst>
          </p:cNvPr>
          <p:cNvSpPr/>
          <p:nvPr/>
        </p:nvSpPr>
        <p:spPr>
          <a:xfrm>
            <a:off x="3214795" y="1286831"/>
            <a:ext cx="1034354" cy="5684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盐酸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E300624-F353-471F-B179-649BDE965124}"/>
              </a:ext>
            </a:extLst>
          </p:cNvPr>
          <p:cNvSpPr/>
          <p:nvPr/>
        </p:nvSpPr>
        <p:spPr>
          <a:xfrm>
            <a:off x="1725418" y="2705755"/>
            <a:ext cx="636467" cy="457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箭头: 右 111">
            <a:extLst>
              <a:ext uri="{FF2B5EF4-FFF2-40B4-BE49-F238E27FC236}">
                <a16:creationId xmlns:a16="http://schemas.microsoft.com/office/drawing/2014/main" id="{CA16C62A-990F-4593-83A5-0BDF83F6C893}"/>
              </a:ext>
            </a:extLst>
          </p:cNvPr>
          <p:cNvSpPr/>
          <p:nvPr/>
        </p:nvSpPr>
        <p:spPr>
          <a:xfrm rot="3294425">
            <a:off x="2069397" y="1820728"/>
            <a:ext cx="636467" cy="457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920DFA7E-6033-4AC7-B7FF-2C26F2469719}"/>
              </a:ext>
            </a:extLst>
          </p:cNvPr>
          <p:cNvSpPr/>
          <p:nvPr/>
        </p:nvSpPr>
        <p:spPr>
          <a:xfrm rot="18206277" flipV="1">
            <a:off x="2118045" y="3610982"/>
            <a:ext cx="636467" cy="457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右 113">
            <a:extLst>
              <a:ext uri="{FF2B5EF4-FFF2-40B4-BE49-F238E27FC236}">
                <a16:creationId xmlns:a16="http://schemas.microsoft.com/office/drawing/2014/main" id="{491AB518-9DE8-4FE7-9114-138F22C66894}"/>
              </a:ext>
            </a:extLst>
          </p:cNvPr>
          <p:cNvSpPr/>
          <p:nvPr/>
        </p:nvSpPr>
        <p:spPr>
          <a:xfrm flipV="1">
            <a:off x="3101500" y="2704404"/>
            <a:ext cx="2399804" cy="457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右 114">
            <a:extLst>
              <a:ext uri="{FF2B5EF4-FFF2-40B4-BE49-F238E27FC236}">
                <a16:creationId xmlns:a16="http://schemas.microsoft.com/office/drawing/2014/main" id="{F96834CB-1753-40DF-8652-E03CB219D2A2}"/>
              </a:ext>
            </a:extLst>
          </p:cNvPr>
          <p:cNvSpPr/>
          <p:nvPr/>
        </p:nvSpPr>
        <p:spPr>
          <a:xfrm rot="5400000" flipV="1">
            <a:off x="4803871" y="2259308"/>
            <a:ext cx="636467" cy="457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右 115">
            <a:extLst>
              <a:ext uri="{FF2B5EF4-FFF2-40B4-BE49-F238E27FC236}">
                <a16:creationId xmlns:a16="http://schemas.microsoft.com/office/drawing/2014/main" id="{8D26D0FC-A5F5-4BF0-8179-2461998B68BF}"/>
              </a:ext>
            </a:extLst>
          </p:cNvPr>
          <p:cNvSpPr/>
          <p:nvPr/>
        </p:nvSpPr>
        <p:spPr>
          <a:xfrm>
            <a:off x="6742670" y="2726387"/>
            <a:ext cx="3163259" cy="457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604113-3C43-4003-BDD5-CC9D6CFFEE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04" y="2280914"/>
            <a:ext cx="770996" cy="1021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8" name="箭头: 右 117">
            <a:extLst>
              <a:ext uri="{FF2B5EF4-FFF2-40B4-BE49-F238E27FC236}">
                <a16:creationId xmlns:a16="http://schemas.microsoft.com/office/drawing/2014/main" id="{8F03AE89-C45F-4FA8-BA8D-3CCF1EA788D4}"/>
              </a:ext>
            </a:extLst>
          </p:cNvPr>
          <p:cNvSpPr/>
          <p:nvPr/>
        </p:nvSpPr>
        <p:spPr>
          <a:xfrm rot="7246277">
            <a:off x="2639490" y="1848949"/>
            <a:ext cx="636467" cy="457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82E895-78B9-41F4-9AD1-16420285F4D5}"/>
              </a:ext>
            </a:extLst>
          </p:cNvPr>
          <p:cNvSpPr txBox="1"/>
          <p:nvPr/>
        </p:nvSpPr>
        <p:spPr>
          <a:xfrm>
            <a:off x="3261860" y="2412263"/>
            <a:ext cx="169303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℃水解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D3548D-418E-4DAC-9F6D-43EF03C83C71}"/>
              </a:ext>
            </a:extLst>
          </p:cNvPr>
          <p:cNvSpPr txBox="1"/>
          <p:nvPr/>
        </p:nvSpPr>
        <p:spPr>
          <a:xfrm>
            <a:off x="6823149" y="2435794"/>
            <a:ext cx="288320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干燥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:50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-4h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-4h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D11BA5-B78C-4B3A-8D1F-6BBD4CB57D1C}"/>
              </a:ext>
            </a:extLst>
          </p:cNvPr>
          <p:cNvSpPr txBox="1"/>
          <p:nvPr/>
        </p:nvSpPr>
        <p:spPr>
          <a:xfrm>
            <a:off x="702463" y="5337990"/>
            <a:ext cx="10763912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为硅源，在盐酸的催化下水解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，然后加入氨水调节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凝胶后得到湿凝胶。最后在常压下干燥得到硅基气凝胶。后面的实验在均在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体积比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MTES:H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O:C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OH:HCl(0.01 mol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):NH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O(1 mol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1800" kern="1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)=1:0.4:1:0.3:0.2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>
            <a:extLst>
              <a:ext uri="{FF2B5EF4-FFF2-40B4-BE49-F238E27FC236}">
                <a16:creationId xmlns:a16="http://schemas.microsoft.com/office/drawing/2014/main" id="{0AC39866-E714-4AD4-873A-8A0F92575FCB}"/>
              </a:ext>
            </a:extLst>
          </p:cNvPr>
          <p:cNvSpPr txBox="1"/>
          <p:nvPr/>
        </p:nvSpPr>
        <p:spPr>
          <a:xfrm>
            <a:off x="985019" y="188640"/>
            <a:ext cx="295232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合成条件优化实验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六边形 38">
            <a:extLst>
              <a:ext uri="{FF2B5EF4-FFF2-40B4-BE49-F238E27FC236}">
                <a16:creationId xmlns:a16="http://schemas.microsoft.com/office/drawing/2014/main" id="{E787CADF-FC89-42EA-BBB4-29D1B3B79975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4B8F459-2197-49AE-BBF3-C95F8CF6148A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六边形 40">
            <a:extLst>
              <a:ext uri="{FF2B5EF4-FFF2-40B4-BE49-F238E27FC236}">
                <a16:creationId xmlns:a16="http://schemas.microsoft.com/office/drawing/2014/main" id="{481EB3F6-9312-4364-8FC1-41817D6433B0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9">
            <a:extLst>
              <a:ext uri="{FF2B5EF4-FFF2-40B4-BE49-F238E27FC236}">
                <a16:creationId xmlns:a16="http://schemas.microsoft.com/office/drawing/2014/main" id="{99CB94FA-8B56-43F1-9E27-C58E870D103B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43" name="文本框 9">
            <a:extLst>
              <a:ext uri="{FF2B5EF4-FFF2-40B4-BE49-F238E27FC236}">
                <a16:creationId xmlns:a16="http://schemas.microsoft.com/office/drawing/2014/main" id="{80E088B9-076F-4C76-B66F-43A1877A50B8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44" name="Freeform 126">
            <a:extLst>
              <a:ext uri="{FF2B5EF4-FFF2-40B4-BE49-F238E27FC236}">
                <a16:creationId xmlns:a16="http://schemas.microsoft.com/office/drawing/2014/main" id="{3AB21DED-A8BC-4C53-8EE0-75B257207F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C54D7669-6A55-4A3D-A2BF-E20FF445227A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4ADD1-C554-41D7-9EAB-191CE8565E5D}"/>
              </a:ext>
            </a:extLst>
          </p:cNvPr>
          <p:cNvSpPr txBox="1"/>
          <p:nvPr/>
        </p:nvSpPr>
        <p:spPr>
          <a:xfrm>
            <a:off x="482567" y="604130"/>
            <a:ext cx="10945217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 H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O用量对气凝胶性能影响实验</a:t>
            </a:r>
            <a:endParaRPr lang="en-US" altLang="zh-CN" sz="1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A3B7025-E0B7-4B67-9259-262BE90E1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3240"/>
              </p:ext>
            </p:extLst>
          </p:nvPr>
        </p:nvGraphicFramePr>
        <p:xfrm>
          <a:off x="1381063" y="1194235"/>
          <a:ext cx="8712967" cy="44188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2683">
                  <a:extLst>
                    <a:ext uri="{9D8B030D-6E8A-4147-A177-3AD203B41FA5}">
                      <a16:colId xmlns:a16="http://schemas.microsoft.com/office/drawing/2014/main" val="3797409727"/>
                    </a:ext>
                  </a:extLst>
                </a:gridCol>
                <a:gridCol w="925328">
                  <a:extLst>
                    <a:ext uri="{9D8B030D-6E8A-4147-A177-3AD203B41FA5}">
                      <a16:colId xmlns:a16="http://schemas.microsoft.com/office/drawing/2014/main" val="3496355864"/>
                    </a:ext>
                  </a:extLst>
                </a:gridCol>
                <a:gridCol w="2034679">
                  <a:extLst>
                    <a:ext uri="{9D8B030D-6E8A-4147-A177-3AD203B41FA5}">
                      <a16:colId xmlns:a16="http://schemas.microsoft.com/office/drawing/2014/main" val="2062486025"/>
                    </a:ext>
                  </a:extLst>
                </a:gridCol>
                <a:gridCol w="1190267">
                  <a:extLst>
                    <a:ext uri="{9D8B030D-6E8A-4147-A177-3AD203B41FA5}">
                      <a16:colId xmlns:a16="http://schemas.microsoft.com/office/drawing/2014/main" val="2484000222"/>
                    </a:ext>
                  </a:extLst>
                </a:gridCol>
                <a:gridCol w="1849352">
                  <a:extLst>
                    <a:ext uri="{9D8B030D-6E8A-4147-A177-3AD203B41FA5}">
                      <a16:colId xmlns:a16="http://schemas.microsoft.com/office/drawing/2014/main" val="595640655"/>
                    </a:ext>
                  </a:extLst>
                </a:gridCol>
                <a:gridCol w="1850658">
                  <a:extLst>
                    <a:ext uri="{9D8B030D-6E8A-4147-A177-3AD203B41FA5}">
                      <a16:colId xmlns:a16="http://schemas.microsoft.com/office/drawing/2014/main" val="3030053828"/>
                    </a:ext>
                  </a:extLst>
                </a:gridCol>
              </a:tblGrid>
              <a:tr h="434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编号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180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凝胶时长(min)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孔隙率%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压力(N·m</a:t>
                      </a:r>
                      <a:r>
                        <a:rPr lang="zh-CN" sz="1800" kern="1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密度(g·cm</a:t>
                      </a:r>
                      <a:r>
                        <a:rPr lang="zh-CN" sz="1800" kern="1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091479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干燥之后只剩下碎屑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5583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262302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669310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211190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780258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187632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0.274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925778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样品太过松散，强度不够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464644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76671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样品凝胶不彻底，疏松且不规则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59156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51793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375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109642"/>
                  </a:ext>
                </a:extLst>
              </a:tr>
              <a:tr h="321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3185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153B56D-9C97-495E-890D-4DE986E7C7DE}"/>
              </a:ext>
            </a:extLst>
          </p:cNvPr>
          <p:cNvSpPr txBox="1"/>
          <p:nvPr/>
        </p:nvSpPr>
        <p:spPr>
          <a:xfrm>
            <a:off x="1555566" y="5963386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水越多凝胶速度越快，水太多会导致凝胶不彻底，水太少，水解不彻底。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5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>
            <a:extLst>
              <a:ext uri="{FF2B5EF4-FFF2-40B4-BE49-F238E27FC236}">
                <a16:creationId xmlns:a16="http://schemas.microsoft.com/office/drawing/2014/main" id="{0AC39866-E714-4AD4-873A-8A0F92575FCB}"/>
              </a:ext>
            </a:extLst>
          </p:cNvPr>
          <p:cNvSpPr txBox="1"/>
          <p:nvPr/>
        </p:nvSpPr>
        <p:spPr>
          <a:xfrm>
            <a:off x="985019" y="188640"/>
            <a:ext cx="295232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合成条件优化实验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六边形 38">
            <a:extLst>
              <a:ext uri="{FF2B5EF4-FFF2-40B4-BE49-F238E27FC236}">
                <a16:creationId xmlns:a16="http://schemas.microsoft.com/office/drawing/2014/main" id="{E787CADF-FC89-42EA-BBB4-29D1B3B79975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4B8F459-2197-49AE-BBF3-C95F8CF6148A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六边形 40">
            <a:extLst>
              <a:ext uri="{FF2B5EF4-FFF2-40B4-BE49-F238E27FC236}">
                <a16:creationId xmlns:a16="http://schemas.microsoft.com/office/drawing/2014/main" id="{481EB3F6-9312-4364-8FC1-41817D6433B0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9">
            <a:extLst>
              <a:ext uri="{FF2B5EF4-FFF2-40B4-BE49-F238E27FC236}">
                <a16:creationId xmlns:a16="http://schemas.microsoft.com/office/drawing/2014/main" id="{99CB94FA-8B56-43F1-9E27-C58E870D103B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43" name="文本框 9">
            <a:extLst>
              <a:ext uri="{FF2B5EF4-FFF2-40B4-BE49-F238E27FC236}">
                <a16:creationId xmlns:a16="http://schemas.microsoft.com/office/drawing/2014/main" id="{80E088B9-076F-4C76-B66F-43A1877A50B8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44" name="Freeform 126">
            <a:extLst>
              <a:ext uri="{FF2B5EF4-FFF2-40B4-BE49-F238E27FC236}">
                <a16:creationId xmlns:a16="http://schemas.microsoft.com/office/drawing/2014/main" id="{3AB21DED-A8BC-4C53-8EE0-75B257207F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C54D7669-6A55-4A3D-A2BF-E20FF445227A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4ADD1-C554-41D7-9EAB-191CE8565E5D}"/>
              </a:ext>
            </a:extLst>
          </p:cNvPr>
          <p:cNvSpPr txBox="1"/>
          <p:nvPr/>
        </p:nvSpPr>
        <p:spPr>
          <a:xfrm>
            <a:off x="482567" y="618154"/>
            <a:ext cx="10945217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 乙醇用量对气凝胶性能影响实验</a:t>
            </a:r>
            <a:endParaRPr lang="en-US" altLang="zh-CN" sz="1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2062A6F-C090-4CC4-9B3D-491A9B396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181"/>
              </p:ext>
            </p:extLst>
          </p:nvPr>
        </p:nvGraphicFramePr>
        <p:xfrm>
          <a:off x="1417066" y="1280916"/>
          <a:ext cx="9361041" cy="4478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618">
                  <a:extLst>
                    <a:ext uri="{9D8B030D-6E8A-4147-A177-3AD203B41FA5}">
                      <a16:colId xmlns:a16="http://schemas.microsoft.com/office/drawing/2014/main" val="704035946"/>
                    </a:ext>
                  </a:extLst>
                </a:gridCol>
                <a:gridCol w="1025490">
                  <a:extLst>
                    <a:ext uri="{9D8B030D-6E8A-4147-A177-3AD203B41FA5}">
                      <a16:colId xmlns:a16="http://schemas.microsoft.com/office/drawing/2014/main" val="2367449691"/>
                    </a:ext>
                  </a:extLst>
                </a:gridCol>
                <a:gridCol w="1961306">
                  <a:extLst>
                    <a:ext uri="{9D8B030D-6E8A-4147-A177-3AD203B41FA5}">
                      <a16:colId xmlns:a16="http://schemas.microsoft.com/office/drawing/2014/main" val="1768549181"/>
                    </a:ext>
                  </a:extLst>
                </a:gridCol>
                <a:gridCol w="1319108">
                  <a:extLst>
                    <a:ext uri="{9D8B030D-6E8A-4147-A177-3AD203B41FA5}">
                      <a16:colId xmlns:a16="http://schemas.microsoft.com/office/drawing/2014/main" val="567208603"/>
                    </a:ext>
                  </a:extLst>
                </a:gridCol>
                <a:gridCol w="2049537">
                  <a:extLst>
                    <a:ext uri="{9D8B030D-6E8A-4147-A177-3AD203B41FA5}">
                      <a16:colId xmlns:a16="http://schemas.microsoft.com/office/drawing/2014/main" val="1311270332"/>
                    </a:ext>
                  </a:extLst>
                </a:gridCol>
                <a:gridCol w="2050982">
                  <a:extLst>
                    <a:ext uri="{9D8B030D-6E8A-4147-A177-3AD203B41FA5}">
                      <a16:colId xmlns:a16="http://schemas.microsoft.com/office/drawing/2014/main" val="879200235"/>
                    </a:ext>
                  </a:extLst>
                </a:gridCol>
              </a:tblGrid>
              <a:tr h="4198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乙醇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凝胶时长(min)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孔隙率%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压力(N·m</a:t>
                      </a:r>
                      <a:r>
                        <a:rPr lang="zh-CN" sz="18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密度(g·cm</a:t>
                      </a:r>
                      <a:r>
                        <a:rPr lang="zh-CN" sz="18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-3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816434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干燥后只剩下碎屑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052341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干燥后不规则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88174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92.79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140230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0.159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18990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0.6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93.09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180207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0.152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04108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92.89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194284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0.157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302581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样品从中间垂直裂开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82618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1.2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93.95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922135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0.133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13112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干燥后微透明，收缩率很大，不规则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38535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99987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1.8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967973"/>
                  </a:ext>
                </a:extLst>
              </a:tr>
              <a:tr h="64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2.0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0906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FE1B79B-C923-4978-A75C-AF3DED38B705}"/>
              </a:ext>
            </a:extLst>
          </p:cNvPr>
          <p:cNvSpPr txBox="1"/>
          <p:nvPr/>
        </p:nvSpPr>
        <p:spPr>
          <a:xfrm>
            <a:off x="1417066" y="6021288"/>
            <a:ext cx="964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乙醇越多凝胶速度越慢，乙醇量过多会导致凝胶收缩率增大。乙醇量过少，</a:t>
            </a:r>
            <a:r>
              <a:rPr lang="en-US" altLang="zh-CN" sz="1800" b="0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MTES</a:t>
            </a:r>
            <a:r>
              <a:rPr lang="zh-CN" altLang="en-US" sz="1800" b="0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水解不充分。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>
            <a:extLst>
              <a:ext uri="{FF2B5EF4-FFF2-40B4-BE49-F238E27FC236}">
                <a16:creationId xmlns:a16="http://schemas.microsoft.com/office/drawing/2014/main" id="{0AC39866-E714-4AD4-873A-8A0F92575FCB}"/>
              </a:ext>
            </a:extLst>
          </p:cNvPr>
          <p:cNvSpPr txBox="1"/>
          <p:nvPr/>
        </p:nvSpPr>
        <p:spPr>
          <a:xfrm>
            <a:off x="985019" y="188640"/>
            <a:ext cx="295232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合成条件优化实验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六边形 38">
            <a:extLst>
              <a:ext uri="{FF2B5EF4-FFF2-40B4-BE49-F238E27FC236}">
                <a16:creationId xmlns:a16="http://schemas.microsoft.com/office/drawing/2014/main" id="{E787CADF-FC89-42EA-BBB4-29D1B3B79975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4B8F459-2197-49AE-BBF3-C95F8CF6148A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六边形 40">
            <a:extLst>
              <a:ext uri="{FF2B5EF4-FFF2-40B4-BE49-F238E27FC236}">
                <a16:creationId xmlns:a16="http://schemas.microsoft.com/office/drawing/2014/main" id="{481EB3F6-9312-4364-8FC1-41817D6433B0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9">
            <a:extLst>
              <a:ext uri="{FF2B5EF4-FFF2-40B4-BE49-F238E27FC236}">
                <a16:creationId xmlns:a16="http://schemas.microsoft.com/office/drawing/2014/main" id="{99CB94FA-8B56-43F1-9E27-C58E870D103B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43" name="文本框 9">
            <a:extLst>
              <a:ext uri="{FF2B5EF4-FFF2-40B4-BE49-F238E27FC236}">
                <a16:creationId xmlns:a16="http://schemas.microsoft.com/office/drawing/2014/main" id="{80E088B9-076F-4C76-B66F-43A1877A50B8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44" name="Freeform 126">
            <a:extLst>
              <a:ext uri="{FF2B5EF4-FFF2-40B4-BE49-F238E27FC236}">
                <a16:creationId xmlns:a16="http://schemas.microsoft.com/office/drawing/2014/main" id="{3AB21DED-A8BC-4C53-8EE0-75B257207F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C54D7669-6A55-4A3D-A2BF-E20FF445227A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4ADD1-C554-41D7-9EAB-191CE8565E5D}"/>
              </a:ext>
            </a:extLst>
          </p:cNvPr>
          <p:cNvSpPr txBox="1"/>
          <p:nvPr/>
        </p:nvSpPr>
        <p:spPr>
          <a:xfrm>
            <a:off x="510227" y="601436"/>
            <a:ext cx="10945217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催化剂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用量对气凝胶性能影响实验</a:t>
            </a:r>
            <a:endParaRPr lang="en-US" altLang="zh-CN" sz="1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11A777-2F2E-4A07-A0EA-60293C717C9B}"/>
              </a:ext>
            </a:extLst>
          </p:cNvPr>
          <p:cNvSpPr txBox="1"/>
          <p:nvPr/>
        </p:nvSpPr>
        <p:spPr>
          <a:xfrm>
            <a:off x="1273051" y="1412776"/>
            <a:ext cx="10398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盐酸过多会导致凝胶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不彻底，干燥后太过疏松、掉灰严重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，盐酸过少，水解不完全。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氨水越多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凝胶速度越快，但但是凝胶不彻底、疏松且不规则。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氨水太少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则不会凝胶。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3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>
            <a:extLst>
              <a:ext uri="{FF2B5EF4-FFF2-40B4-BE49-F238E27FC236}">
                <a16:creationId xmlns:a16="http://schemas.microsoft.com/office/drawing/2014/main" id="{0AC39866-E714-4AD4-873A-8A0F92575FCB}"/>
              </a:ext>
            </a:extLst>
          </p:cNvPr>
          <p:cNvSpPr txBox="1"/>
          <p:nvPr/>
        </p:nvSpPr>
        <p:spPr>
          <a:xfrm>
            <a:off x="985019" y="188640"/>
            <a:ext cx="295232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合成条件优化实验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六边形 38">
            <a:extLst>
              <a:ext uri="{FF2B5EF4-FFF2-40B4-BE49-F238E27FC236}">
                <a16:creationId xmlns:a16="http://schemas.microsoft.com/office/drawing/2014/main" id="{E787CADF-FC89-42EA-BBB4-29D1B3B79975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4B8F459-2197-49AE-BBF3-C95F8CF6148A}"/>
              </a:ext>
            </a:extLst>
          </p:cNvPr>
          <p:cNvCxnSpPr>
            <a:cxnSpLocks/>
          </p:cNvCxnSpPr>
          <p:nvPr/>
        </p:nvCxnSpPr>
        <p:spPr>
          <a:xfrm flipV="1">
            <a:off x="841003" y="498193"/>
            <a:ext cx="10646150" cy="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六边形 40">
            <a:extLst>
              <a:ext uri="{FF2B5EF4-FFF2-40B4-BE49-F238E27FC236}">
                <a16:creationId xmlns:a16="http://schemas.microsoft.com/office/drawing/2014/main" id="{481EB3F6-9312-4364-8FC1-41817D6433B0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9">
            <a:extLst>
              <a:ext uri="{FF2B5EF4-FFF2-40B4-BE49-F238E27FC236}">
                <a16:creationId xmlns:a16="http://schemas.microsoft.com/office/drawing/2014/main" id="{99CB94FA-8B56-43F1-9E27-C58E870D103B}"/>
              </a:ext>
            </a:extLst>
          </p:cNvPr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43" name="文本框 9">
            <a:extLst>
              <a:ext uri="{FF2B5EF4-FFF2-40B4-BE49-F238E27FC236}">
                <a16:creationId xmlns:a16="http://schemas.microsoft.com/office/drawing/2014/main" id="{80E088B9-076F-4C76-B66F-43A1877A50B8}"/>
              </a:ext>
            </a:extLst>
          </p:cNvPr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论文导读</a:t>
            </a:r>
          </a:p>
        </p:txBody>
      </p:sp>
      <p:sp>
        <p:nvSpPr>
          <p:cNvPr id="44" name="Freeform 126">
            <a:extLst>
              <a:ext uri="{FF2B5EF4-FFF2-40B4-BE49-F238E27FC236}">
                <a16:creationId xmlns:a16="http://schemas.microsoft.com/office/drawing/2014/main" id="{3AB21DED-A8BC-4C53-8EE0-75B257207F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C54D7669-6A55-4A3D-A2BF-E20FF445227A}"/>
              </a:ext>
            </a:extLst>
          </p:cNvPr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4ADD1-C554-41D7-9EAB-191CE8565E5D}"/>
              </a:ext>
            </a:extLst>
          </p:cNvPr>
          <p:cNvSpPr txBox="1"/>
          <p:nvPr/>
        </p:nvSpPr>
        <p:spPr>
          <a:xfrm>
            <a:off x="528384" y="647087"/>
            <a:ext cx="10945217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水解温度和水解时长对气凝胶性能影响实验</a:t>
            </a:r>
            <a:endParaRPr lang="en-US" altLang="zh-CN" sz="1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4DD6DD9-701D-4A65-B020-324A249FE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66715"/>
              </p:ext>
            </p:extLst>
          </p:nvPr>
        </p:nvGraphicFramePr>
        <p:xfrm>
          <a:off x="959305" y="1514558"/>
          <a:ext cx="10200551" cy="3291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207">
                  <a:extLst>
                    <a:ext uri="{9D8B030D-6E8A-4147-A177-3AD203B41FA5}">
                      <a16:colId xmlns:a16="http://schemas.microsoft.com/office/drawing/2014/main" val="2314513203"/>
                    </a:ext>
                  </a:extLst>
                </a:gridCol>
                <a:gridCol w="1132152">
                  <a:extLst>
                    <a:ext uri="{9D8B030D-6E8A-4147-A177-3AD203B41FA5}">
                      <a16:colId xmlns:a16="http://schemas.microsoft.com/office/drawing/2014/main" val="1562080343"/>
                    </a:ext>
                  </a:extLst>
                </a:gridCol>
                <a:gridCol w="2040429">
                  <a:extLst>
                    <a:ext uri="{9D8B030D-6E8A-4147-A177-3AD203B41FA5}">
                      <a16:colId xmlns:a16="http://schemas.microsoft.com/office/drawing/2014/main" val="3021928011"/>
                    </a:ext>
                  </a:extLst>
                </a:gridCol>
                <a:gridCol w="1458364">
                  <a:extLst>
                    <a:ext uri="{9D8B030D-6E8A-4147-A177-3AD203B41FA5}">
                      <a16:colId xmlns:a16="http://schemas.microsoft.com/office/drawing/2014/main" val="2385220865"/>
                    </a:ext>
                  </a:extLst>
                </a:gridCol>
                <a:gridCol w="2267498">
                  <a:extLst>
                    <a:ext uri="{9D8B030D-6E8A-4147-A177-3AD203B41FA5}">
                      <a16:colId xmlns:a16="http://schemas.microsoft.com/office/drawing/2014/main" val="1356894286"/>
                    </a:ext>
                  </a:extLst>
                </a:gridCol>
                <a:gridCol w="2265901">
                  <a:extLst>
                    <a:ext uri="{9D8B030D-6E8A-4147-A177-3AD203B41FA5}">
                      <a16:colId xmlns:a16="http://schemas.microsoft.com/office/drawing/2014/main" val="453659472"/>
                    </a:ext>
                  </a:extLst>
                </a:gridCol>
              </a:tblGrid>
              <a:tr h="458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编号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温度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水解时长h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孔隙率%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压力(N·m</a:t>
                      </a:r>
                      <a:r>
                        <a:rPr lang="zh-CN" sz="1800" kern="1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密度(g·cm</a:t>
                      </a:r>
                      <a:r>
                        <a:rPr lang="zh-CN" sz="1800" kern="1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254915"/>
                  </a:ext>
                </a:extLst>
              </a:tr>
              <a:tr h="556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90.87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1580011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69429"/>
                  </a:ext>
                </a:extLst>
              </a:tr>
              <a:tr h="556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88.99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1259031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060015"/>
                  </a:ext>
                </a:extLst>
              </a:tr>
              <a:tr h="556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1643828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121409"/>
                  </a:ext>
                </a:extLst>
              </a:tr>
              <a:tr h="556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94.84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884178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28944"/>
                  </a:ext>
                </a:extLst>
              </a:tr>
              <a:tr h="6051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350892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0.107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80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4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1440</Words>
  <Application>Microsoft Office PowerPoint</Application>
  <PresentationFormat>自定义</PresentationFormat>
  <Paragraphs>272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方正兰亭黑简体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cp:lastModifiedBy>Vijay Wang</cp:lastModifiedBy>
  <cp:revision>50</cp:revision>
  <dcterms:created xsi:type="dcterms:W3CDTF">2015-12-03T10:50:49Z</dcterms:created>
  <dcterms:modified xsi:type="dcterms:W3CDTF">2021-06-10T07:55:59Z</dcterms:modified>
</cp:coreProperties>
</file>