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8" r:id="rId2"/>
    <p:sldId id="258" r:id="rId3"/>
    <p:sldId id="259" r:id="rId4"/>
    <p:sldId id="260" r:id="rId5"/>
    <p:sldId id="301" r:id="rId6"/>
    <p:sldId id="261" r:id="rId7"/>
    <p:sldId id="262" r:id="rId8"/>
    <p:sldId id="263" r:id="rId9"/>
    <p:sldId id="264" r:id="rId10"/>
    <p:sldId id="265" r:id="rId11"/>
    <p:sldId id="266" r:id="rId12"/>
    <p:sldId id="302" r:id="rId13"/>
    <p:sldId id="303" r:id="rId14"/>
    <p:sldId id="304" r:id="rId15"/>
    <p:sldId id="305" r:id="rId16"/>
    <p:sldId id="306" r:id="rId17"/>
    <p:sldId id="307" r:id="rId18"/>
    <p:sldId id="296" r:id="rId19"/>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Wang" initials="VW" lastIdx="1" clrIdx="0">
    <p:extLst>
      <p:ext uri="{19B8F6BF-5375-455C-9EA6-DF929625EA0E}">
        <p15:presenceInfo xmlns:p15="http://schemas.microsoft.com/office/powerpoint/2012/main" userId="Vijay W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CEAE"/>
    <a:srgbClr val="34495E"/>
    <a:srgbClr val="202A36"/>
    <a:srgbClr val="FFFFFF"/>
    <a:srgbClr val="E8E8E8"/>
    <a:srgbClr val="F9F9F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howGuides="1">
      <p:cViewPr varScale="1">
        <p:scale>
          <a:sx n="68" d="100"/>
          <a:sy n="68" d="100"/>
        </p:scale>
        <p:origin x="586" y="53"/>
      </p:cViewPr>
      <p:guideLst>
        <p:guide orient="horz" pos="1933"/>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7A1D-12E5-456D-BF67-C0BDB0A18760}" type="datetimeFigureOut">
              <a:rPr lang="zh-CN" altLang="en-US" smtClean="0"/>
              <a:t>2021/6/7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5ACBAC-C8EB-45CA-967B-DC24F1263EAE}" type="slidenum">
              <a:rPr lang="zh-CN" altLang="en-US" smtClean="0"/>
              <a:t>‹#›</a:t>
            </a:fld>
            <a:endParaRPr lang="zh-CN" altLang="en-US"/>
          </a:p>
        </p:txBody>
      </p:sp>
    </p:spTree>
    <p:extLst>
      <p:ext uri="{BB962C8B-B14F-4D97-AF65-F5344CB8AC3E}">
        <p14:creationId xmlns:p14="http://schemas.microsoft.com/office/powerpoint/2010/main" val="13592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10</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11</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18</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4</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5</a:t>
            </a:fld>
            <a:endParaRPr lang="zh-CN" altLang="en-US"/>
          </a:p>
        </p:txBody>
      </p:sp>
    </p:spTree>
    <p:extLst>
      <p:ext uri="{BB962C8B-B14F-4D97-AF65-F5344CB8AC3E}">
        <p14:creationId xmlns:p14="http://schemas.microsoft.com/office/powerpoint/2010/main" val="188146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8</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9</a:t>
            </a:fld>
            <a:endParaRPr lang="zh-CN" altLang="en-US"/>
          </a:p>
        </p:txBody>
      </p:sp>
    </p:spTree>
    <p:extLst>
      <p:ext uri="{BB962C8B-B14F-4D97-AF65-F5344CB8AC3E}">
        <p14:creationId xmlns:p14="http://schemas.microsoft.com/office/powerpoint/2010/main" val="35033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724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4503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69958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82904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13606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919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47368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9417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5423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209090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AF93-F015-4E02-9910-15C5CE4FE8B2}" type="datetimeFigureOut">
              <a:rPr lang="zh-CN" altLang="en-US" smtClean="0"/>
              <a:t>2021/6/7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399696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AF93-F015-4E02-9910-15C5CE4FE8B2}" type="datetimeFigureOut">
              <a:rPr lang="zh-CN" altLang="en-US" smtClean="0"/>
              <a:t>2021/6/7</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B412-6DE5-4D5A-AC24-F5C758543197}" type="slidenum">
              <a:rPr lang="zh-CN" altLang="en-US" smtClean="0"/>
              <a:t>‹#›</a:t>
            </a:fld>
            <a:endParaRPr lang="zh-CN" altLang="en-US"/>
          </a:p>
        </p:txBody>
      </p:sp>
    </p:spTree>
    <p:extLst>
      <p:ext uri="{BB962C8B-B14F-4D97-AF65-F5344CB8AC3E}">
        <p14:creationId xmlns:p14="http://schemas.microsoft.com/office/powerpoint/2010/main" val="196704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0" y="1440160"/>
            <a:ext cx="12195175" cy="2808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0" y="1584176"/>
            <a:ext cx="12195175" cy="3212976"/>
          </a:xfrm>
          <a:prstGeom prst="rect">
            <a:avLst/>
          </a:prstGeom>
          <a:solidFill>
            <a:srgbClr val="202A36"/>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TextBox 7"/>
          <p:cNvSpPr>
            <a:spLocks noChangeArrowheads="1"/>
          </p:cNvSpPr>
          <p:nvPr/>
        </p:nvSpPr>
        <p:spPr bwMode="auto">
          <a:xfrm>
            <a:off x="1045428" y="2480791"/>
            <a:ext cx="998602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4000" b="1" dirty="0">
                <a:solidFill>
                  <a:schemeClr val="bg1"/>
                </a:solidFill>
                <a:latin typeface="宋体" panose="02010600030101010101" pitchFamily="2" charset="-122"/>
                <a:ea typeface="宋体" panose="02010600030101010101" pitchFamily="2" charset="-122"/>
                <a:sym typeface="微软雅黑" pitchFamily="34" charset="-122"/>
              </a:rPr>
              <a:t>MTES</a:t>
            </a:r>
            <a:r>
              <a:rPr lang="zh-CN" altLang="en-US" sz="4000" b="1" dirty="0">
                <a:solidFill>
                  <a:schemeClr val="bg1"/>
                </a:solidFill>
                <a:latin typeface="宋体" panose="02010600030101010101" pitchFamily="2" charset="-122"/>
                <a:ea typeface="宋体" panose="02010600030101010101" pitchFamily="2" charset="-122"/>
                <a:sym typeface="微软雅黑" pitchFamily="34" charset="-122"/>
              </a:rPr>
              <a:t>制备气凝胶制备方法及其应用初步研究</a:t>
            </a:r>
          </a:p>
        </p:txBody>
      </p:sp>
      <p:sp>
        <p:nvSpPr>
          <p:cNvPr id="136" name="矩形 3"/>
          <p:cNvSpPr>
            <a:spLocks noChangeArrowheads="1"/>
          </p:cNvSpPr>
          <p:nvPr/>
        </p:nvSpPr>
        <p:spPr bwMode="auto">
          <a:xfrm>
            <a:off x="4123755" y="4221088"/>
            <a:ext cx="1574776"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ctr">
              <a:spcBef>
                <a:spcPct val="0"/>
              </a:spcBef>
              <a:buFont typeface="Arial" charset="0"/>
              <a:buNone/>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答辩人：王文杰</a:t>
            </a:r>
          </a:p>
        </p:txBody>
      </p:sp>
      <p:sp>
        <p:nvSpPr>
          <p:cNvPr id="137" name="矩形 3"/>
          <p:cNvSpPr>
            <a:spLocks noChangeArrowheads="1"/>
          </p:cNvSpPr>
          <p:nvPr/>
        </p:nvSpPr>
        <p:spPr bwMode="auto">
          <a:xfrm>
            <a:off x="6529634" y="4221088"/>
            <a:ext cx="2160241"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ctr">
              <a:spcBef>
                <a:spcPct val="0"/>
              </a:spcBef>
              <a:buFont typeface="Arial" charset="0"/>
              <a:buNone/>
            </a:pPr>
            <a:r>
              <a:rPr lang="zh-CN" altLang="en-US" sz="16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指导老师：孙永华</a:t>
            </a:r>
          </a:p>
        </p:txBody>
      </p:sp>
      <p:grpSp>
        <p:nvGrpSpPr>
          <p:cNvPr id="139" name="组合 138"/>
          <p:cNvGrpSpPr/>
          <p:nvPr/>
        </p:nvGrpSpPr>
        <p:grpSpPr>
          <a:xfrm>
            <a:off x="4081363" y="5020313"/>
            <a:ext cx="663125" cy="663125"/>
            <a:chOff x="8077071" y="845254"/>
            <a:chExt cx="2036801" cy="2036802"/>
          </a:xfrm>
        </p:grpSpPr>
        <p:sp>
          <p:nvSpPr>
            <p:cNvPr id="140" name="椭圆 139"/>
            <p:cNvSpPr/>
            <p:nvPr/>
          </p:nvSpPr>
          <p:spPr>
            <a:xfrm>
              <a:off x="8077071" y="845254"/>
              <a:ext cx="2036801"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142" name="组合 141"/>
          <p:cNvGrpSpPr/>
          <p:nvPr/>
        </p:nvGrpSpPr>
        <p:grpSpPr>
          <a:xfrm>
            <a:off x="4873451" y="5020313"/>
            <a:ext cx="663125" cy="663125"/>
            <a:chOff x="8125599" y="1434035"/>
            <a:chExt cx="2036802" cy="2036802"/>
          </a:xfrm>
        </p:grpSpPr>
        <p:sp>
          <p:nvSpPr>
            <p:cNvPr id="143" name="椭圆 14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5" name="组合 144"/>
          <p:cNvGrpSpPr/>
          <p:nvPr/>
        </p:nvGrpSpPr>
        <p:grpSpPr>
          <a:xfrm>
            <a:off x="5726382" y="5020313"/>
            <a:ext cx="663125" cy="663125"/>
            <a:chOff x="8125599" y="1434035"/>
            <a:chExt cx="2036802" cy="2036802"/>
          </a:xfrm>
        </p:grpSpPr>
        <p:sp>
          <p:nvSpPr>
            <p:cNvPr id="146" name="椭圆 145"/>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1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151" name="组合 150"/>
          <p:cNvGrpSpPr/>
          <p:nvPr/>
        </p:nvGrpSpPr>
        <p:grpSpPr>
          <a:xfrm>
            <a:off x="6544688" y="5020313"/>
            <a:ext cx="663125" cy="663125"/>
            <a:chOff x="8125599" y="1434035"/>
            <a:chExt cx="2036802" cy="2036802"/>
          </a:xfrm>
        </p:grpSpPr>
        <p:sp>
          <p:nvSpPr>
            <p:cNvPr id="152" name="椭圆 151"/>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54" name="组合 153"/>
          <p:cNvGrpSpPr/>
          <p:nvPr/>
        </p:nvGrpSpPr>
        <p:grpSpPr>
          <a:xfrm>
            <a:off x="7393731" y="5020313"/>
            <a:ext cx="663125" cy="663125"/>
            <a:chOff x="8125599" y="1434035"/>
            <a:chExt cx="2036802" cy="2036802"/>
          </a:xfrm>
        </p:grpSpPr>
        <p:sp>
          <p:nvSpPr>
            <p:cNvPr id="155" name="椭圆 154"/>
            <p:cNvSpPr/>
            <p:nvPr/>
          </p:nvSpPr>
          <p:spPr>
            <a:xfrm>
              <a:off x="8125599" y="1434035"/>
              <a:ext cx="2036802" cy="203680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157" name="TextBox 156"/>
          <p:cNvSpPr txBox="1"/>
          <p:nvPr/>
        </p:nvSpPr>
        <p:spPr>
          <a:xfrm>
            <a:off x="10850115" y="7595264"/>
            <a:ext cx="877163" cy="369332"/>
          </a:xfrm>
          <a:prstGeom prst="rect">
            <a:avLst/>
          </a:prstGeom>
          <a:noFill/>
        </p:spPr>
        <p:txBody>
          <a:bodyPr wrap="none" rtlCol="0">
            <a:spAutoFit/>
          </a:bodyPr>
          <a:lstStyle/>
          <a:p>
            <a:r>
              <a:rPr lang="zh-CN" altLang="en-US" dirty="0"/>
              <a:t>延时符</a:t>
            </a:r>
          </a:p>
        </p:txBody>
      </p:sp>
      <p:pic>
        <p:nvPicPr>
          <p:cNvPr id="14" name="图片 13">
            <a:extLst>
              <a:ext uri="{FF2B5EF4-FFF2-40B4-BE49-F238E27FC236}">
                <a16:creationId xmlns:a16="http://schemas.microsoft.com/office/drawing/2014/main" id="{361A9514-DF0C-4C9F-A395-5B05CFAA81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7644" y="-7371"/>
            <a:ext cx="1447531" cy="1447531"/>
          </a:xfrm>
          <a:prstGeom prst="rect">
            <a:avLst/>
          </a:prstGeom>
        </p:spPr>
      </p:pic>
    </p:spTree>
    <p:extLst>
      <p:ext uri="{BB962C8B-B14F-4D97-AF65-F5344CB8AC3E}">
        <p14:creationId xmlns:p14="http://schemas.microsoft.com/office/powerpoint/2010/main" val="12598536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childTnLst>
                              </p:cTn>
                            </p:par>
                            <p:par>
                              <p:cTn id="28" fill="hold">
                                <p:stCondLst>
                                  <p:cond delay="4500"/>
                                </p:stCondLst>
                                <p:childTnLst>
                                  <p:par>
                                    <p:cTn id="29" presetID="2" presetClass="entr" presetSubtype="1" fill="hold" nodeType="afterEffect" p14:presetBounceEnd="53333">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14:bounceEnd="53333">
                                          <p:cBhvr additive="base">
                                            <p:cTn id="31" dur="750" fill="hold"/>
                                            <p:tgtEl>
                                              <p:spTgt spid="139"/>
                                            </p:tgtEl>
                                            <p:attrNameLst>
                                              <p:attrName>ppt_x</p:attrName>
                                            </p:attrNameLst>
                                          </p:cBhvr>
                                          <p:tavLst>
                                            <p:tav tm="0">
                                              <p:val>
                                                <p:strVal val="#ppt_x"/>
                                              </p:val>
                                            </p:tav>
                                            <p:tav tm="100000">
                                              <p:val>
                                                <p:strVal val="#ppt_x"/>
                                              </p:val>
                                            </p:tav>
                                          </p:tavLst>
                                        </p:anim>
                                        <p:anim calcmode="lin" valueType="num" p14:bounceEnd="53333">
                                          <p:cBhvr additive="base">
                                            <p:cTn id="32" dur="750" fill="hold"/>
                                            <p:tgtEl>
                                              <p:spTgt spid="139"/>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2" presetClass="entr" presetSubtype="1" fill="hold" nodeType="afterEffect" p14:presetBounceEnd="53333">
                                      <p:stCondLst>
                                        <p:cond delay="0"/>
                                      </p:stCondLst>
                                      <p:childTnLst>
                                        <p:set>
                                          <p:cBhvr>
                                            <p:cTn id="35" dur="1" fill="hold">
                                              <p:stCondLst>
                                                <p:cond delay="0"/>
                                              </p:stCondLst>
                                            </p:cTn>
                                            <p:tgtEl>
                                              <p:spTgt spid="142"/>
                                            </p:tgtEl>
                                            <p:attrNameLst>
                                              <p:attrName>style.visibility</p:attrName>
                                            </p:attrNameLst>
                                          </p:cBhvr>
                                          <p:to>
                                            <p:strVal val="visible"/>
                                          </p:to>
                                        </p:set>
                                        <p:anim calcmode="lin" valueType="num" p14:bounceEnd="53333">
                                          <p:cBhvr additive="base">
                                            <p:cTn id="36" dur="750" fill="hold"/>
                                            <p:tgtEl>
                                              <p:spTgt spid="142"/>
                                            </p:tgtEl>
                                            <p:attrNameLst>
                                              <p:attrName>ppt_x</p:attrName>
                                            </p:attrNameLst>
                                          </p:cBhvr>
                                          <p:tavLst>
                                            <p:tav tm="0">
                                              <p:val>
                                                <p:strVal val="#ppt_x"/>
                                              </p:val>
                                            </p:tav>
                                            <p:tav tm="100000">
                                              <p:val>
                                                <p:strVal val="#ppt_x"/>
                                              </p:val>
                                            </p:tav>
                                          </p:tavLst>
                                        </p:anim>
                                        <p:anim calcmode="lin" valueType="num" p14:bounceEnd="53333">
                                          <p:cBhvr additive="base">
                                            <p:cTn id="37" dur="750" fill="hold"/>
                                            <p:tgtEl>
                                              <p:spTgt spid="142"/>
                                            </p:tgtEl>
                                            <p:attrNameLst>
                                              <p:attrName>ppt_y</p:attrName>
                                            </p:attrNameLst>
                                          </p:cBhvr>
                                          <p:tavLst>
                                            <p:tav tm="0">
                                              <p:val>
                                                <p:strVal val="0-#ppt_h/2"/>
                                              </p:val>
                                            </p:tav>
                                            <p:tav tm="100000">
                                              <p:val>
                                                <p:strVal val="#ppt_y"/>
                                              </p:val>
                                            </p:tav>
                                          </p:tavLst>
                                        </p:anim>
                                      </p:childTnLst>
                                    </p:cTn>
                                  </p:par>
                                </p:childTnLst>
                              </p:cTn>
                            </p:par>
                            <p:par>
                              <p:cTn id="38" fill="hold">
                                <p:stCondLst>
                                  <p:cond delay="6000"/>
                                </p:stCondLst>
                                <p:childTnLst>
                                  <p:par>
                                    <p:cTn id="39" presetID="2" presetClass="entr" presetSubtype="1" fill="hold" nodeType="afterEffect" p14:presetBounceEnd="53333">
                                      <p:stCondLst>
                                        <p:cond delay="0"/>
                                      </p:stCondLst>
                                      <p:childTnLst>
                                        <p:set>
                                          <p:cBhvr>
                                            <p:cTn id="40" dur="1" fill="hold">
                                              <p:stCondLst>
                                                <p:cond delay="0"/>
                                              </p:stCondLst>
                                            </p:cTn>
                                            <p:tgtEl>
                                              <p:spTgt spid="145"/>
                                            </p:tgtEl>
                                            <p:attrNameLst>
                                              <p:attrName>style.visibility</p:attrName>
                                            </p:attrNameLst>
                                          </p:cBhvr>
                                          <p:to>
                                            <p:strVal val="visible"/>
                                          </p:to>
                                        </p:set>
                                        <p:anim calcmode="lin" valueType="num" p14:bounceEnd="53333">
                                          <p:cBhvr additive="base">
                                            <p:cTn id="41" dur="750" fill="hold"/>
                                            <p:tgtEl>
                                              <p:spTgt spid="145"/>
                                            </p:tgtEl>
                                            <p:attrNameLst>
                                              <p:attrName>ppt_x</p:attrName>
                                            </p:attrNameLst>
                                          </p:cBhvr>
                                          <p:tavLst>
                                            <p:tav tm="0">
                                              <p:val>
                                                <p:strVal val="#ppt_x"/>
                                              </p:val>
                                            </p:tav>
                                            <p:tav tm="100000">
                                              <p:val>
                                                <p:strVal val="#ppt_x"/>
                                              </p:val>
                                            </p:tav>
                                          </p:tavLst>
                                        </p:anim>
                                        <p:anim calcmode="lin" valueType="num" p14:bounceEnd="53333">
                                          <p:cBhvr additive="base">
                                            <p:cTn id="42" dur="750" fill="hold"/>
                                            <p:tgtEl>
                                              <p:spTgt spid="145"/>
                                            </p:tgtEl>
                                            <p:attrNameLst>
                                              <p:attrName>ppt_y</p:attrName>
                                            </p:attrNameLst>
                                          </p:cBhvr>
                                          <p:tavLst>
                                            <p:tav tm="0">
                                              <p:val>
                                                <p:strVal val="0-#ppt_h/2"/>
                                              </p:val>
                                            </p:tav>
                                            <p:tav tm="100000">
                                              <p:val>
                                                <p:strVal val="#ppt_y"/>
                                              </p:val>
                                            </p:tav>
                                          </p:tavLst>
                                        </p:anim>
                                      </p:childTnLst>
                                    </p:cTn>
                                  </p:par>
                                </p:childTnLst>
                              </p:cTn>
                            </p:par>
                            <p:par>
                              <p:cTn id="43" fill="hold">
                                <p:stCondLst>
                                  <p:cond delay="6750"/>
                                </p:stCondLst>
                                <p:childTnLst>
                                  <p:par>
                                    <p:cTn id="44" presetID="2" presetClass="entr" presetSubtype="1" fill="hold" nodeType="afterEffect" p14:presetBounceEnd="53333">
                                      <p:stCondLst>
                                        <p:cond delay="0"/>
                                      </p:stCondLst>
                                      <p:childTnLst>
                                        <p:set>
                                          <p:cBhvr>
                                            <p:cTn id="45" dur="1" fill="hold">
                                              <p:stCondLst>
                                                <p:cond delay="0"/>
                                              </p:stCondLst>
                                            </p:cTn>
                                            <p:tgtEl>
                                              <p:spTgt spid="151"/>
                                            </p:tgtEl>
                                            <p:attrNameLst>
                                              <p:attrName>style.visibility</p:attrName>
                                            </p:attrNameLst>
                                          </p:cBhvr>
                                          <p:to>
                                            <p:strVal val="visible"/>
                                          </p:to>
                                        </p:set>
                                        <p:anim calcmode="lin" valueType="num" p14:bounceEnd="53333">
                                          <p:cBhvr additive="base">
                                            <p:cTn id="46" dur="750" fill="hold"/>
                                            <p:tgtEl>
                                              <p:spTgt spid="151"/>
                                            </p:tgtEl>
                                            <p:attrNameLst>
                                              <p:attrName>ppt_x</p:attrName>
                                            </p:attrNameLst>
                                          </p:cBhvr>
                                          <p:tavLst>
                                            <p:tav tm="0">
                                              <p:val>
                                                <p:strVal val="#ppt_x"/>
                                              </p:val>
                                            </p:tav>
                                            <p:tav tm="100000">
                                              <p:val>
                                                <p:strVal val="#ppt_x"/>
                                              </p:val>
                                            </p:tav>
                                          </p:tavLst>
                                        </p:anim>
                                        <p:anim calcmode="lin" valueType="num" p14:bounceEnd="53333">
                                          <p:cBhvr additive="base">
                                            <p:cTn id="47" dur="750" fill="hold"/>
                                            <p:tgtEl>
                                              <p:spTgt spid="151"/>
                                            </p:tgtEl>
                                            <p:attrNameLst>
                                              <p:attrName>ppt_y</p:attrName>
                                            </p:attrNameLst>
                                          </p:cBhvr>
                                          <p:tavLst>
                                            <p:tav tm="0">
                                              <p:val>
                                                <p:strVal val="0-#ppt_h/2"/>
                                              </p:val>
                                            </p:tav>
                                            <p:tav tm="100000">
                                              <p:val>
                                                <p:strVal val="#ppt_y"/>
                                              </p:val>
                                            </p:tav>
                                          </p:tavLst>
                                        </p:anim>
                                      </p:childTnLst>
                                    </p:cTn>
                                  </p:par>
                                </p:childTnLst>
                              </p:cTn>
                            </p:par>
                            <p:par>
                              <p:cTn id="48" fill="hold">
                                <p:stCondLst>
                                  <p:cond delay="7500"/>
                                </p:stCondLst>
                                <p:childTnLst>
                                  <p:par>
                                    <p:cTn id="49" presetID="2" presetClass="entr" presetSubtype="1" fill="hold" nodeType="afterEffect" p14:presetBounceEnd="53333">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14:bounceEnd="53333">
                                          <p:cBhvr additive="base">
                                            <p:cTn id="51" dur="750" fill="hold"/>
                                            <p:tgtEl>
                                              <p:spTgt spid="154"/>
                                            </p:tgtEl>
                                            <p:attrNameLst>
                                              <p:attrName>ppt_x</p:attrName>
                                            </p:attrNameLst>
                                          </p:cBhvr>
                                          <p:tavLst>
                                            <p:tav tm="0">
                                              <p:val>
                                                <p:strVal val="#ppt_x"/>
                                              </p:val>
                                            </p:tav>
                                            <p:tav tm="100000">
                                              <p:val>
                                                <p:strVal val="#ppt_x"/>
                                              </p:val>
                                            </p:tav>
                                          </p:tavLst>
                                        </p:anim>
                                        <p:anim calcmode="lin" valueType="num" p14:bounceEnd="53333">
                                          <p:cBhvr additive="base">
                                            <p:cTn id="52" dur="750" fill="hold"/>
                                            <p:tgtEl>
                                              <p:spTgt spid="154"/>
                                            </p:tgtEl>
                                            <p:attrNameLst>
                                              <p:attrName>ppt_y</p:attrName>
                                            </p:attrNameLst>
                                          </p:cBhvr>
                                          <p:tavLst>
                                            <p:tav tm="0">
                                              <p:val>
                                                <p:strVal val="0-#ppt_h/2"/>
                                              </p:val>
                                            </p:tav>
                                            <p:tav tm="100000">
                                              <p:val>
                                                <p:strVal val="#ppt_y"/>
                                              </p:val>
                                            </p:tav>
                                          </p:tavLst>
                                        </p:anim>
                                      </p:childTnLst>
                                    </p:cTn>
                                  </p:par>
                                </p:childTnLst>
                              </p:cTn>
                            </p:par>
                            <p:par>
                              <p:cTn id="53" fill="hold">
                                <p:stCondLst>
                                  <p:cond delay="8250"/>
                                </p:stCondLst>
                                <p:childTnLst>
                                  <p:par>
                                    <p:cTn id="54" presetID="10" presetClass="entr" presetSubtype="0" fill="hold" grpId="0" nodeType="after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fade">
                                          <p:cBhvr>
                                            <p:cTn id="56"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anim calcmode="lin" valueType="num">
                                          <p:cBhvr>
                                            <p:cTn id="13" dur="1000" fill="hold"/>
                                            <p:tgtEl>
                                              <p:spTgt spid="99"/>
                                            </p:tgtEl>
                                            <p:attrNameLst>
                                              <p:attrName>ppt_x</p:attrName>
                                            </p:attrNameLst>
                                          </p:cBhvr>
                                          <p:tavLst>
                                            <p:tav tm="0">
                                              <p:val>
                                                <p:strVal val="#ppt_x"/>
                                              </p:val>
                                            </p:tav>
                                            <p:tav tm="100000">
                                              <p:val>
                                                <p:strVal val="#ppt_x"/>
                                              </p:val>
                                            </p:tav>
                                          </p:tavLst>
                                        </p:anim>
                                        <p:anim calcmode="lin" valueType="num">
                                          <p:cBhvr>
                                            <p:cTn id="14" dur="1000" fill="hold"/>
                                            <p:tgtEl>
                                              <p:spTgt spid="99"/>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500"/>
                                      </p:stCondLst>
                                      <p:iterate type="lt">
                                        <p:tmPct val="10000"/>
                                      </p:iterate>
                                      <p:childTnLst>
                                        <p:set>
                                          <p:cBhvr>
                                            <p:cTn id="16" dur="1" fill="hold">
                                              <p:stCondLst>
                                                <p:cond delay="0"/>
                                              </p:stCondLst>
                                            </p:cTn>
                                            <p:tgtEl>
                                              <p:spTgt spid="132"/>
                                            </p:tgtEl>
                                            <p:attrNameLst>
                                              <p:attrName>style.visibility</p:attrName>
                                            </p:attrNameLst>
                                          </p:cBhvr>
                                          <p:to>
                                            <p:strVal val="visible"/>
                                          </p:to>
                                        </p:set>
                                        <p:animScale>
                                          <p:cBhvr>
                                            <p:cTn id="17" dur="10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2"/>
                                            </p:tgtEl>
                                            <p:attrNameLst>
                                              <p:attrName>ppt_x</p:attrName>
                                              <p:attrName>ppt_y</p:attrName>
                                            </p:attrNameLst>
                                          </p:cBhvr>
                                        </p:animMotion>
                                        <p:animEffect transition="in" filter="fade">
                                          <p:cBhvr>
                                            <p:cTn id="19" dur="1000"/>
                                            <p:tgtEl>
                                              <p:spTgt spid="132"/>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wipe(left)">
                                          <p:cBhvr>
                                            <p:cTn id="23" dur="500"/>
                                            <p:tgtEl>
                                              <p:spTgt spid="13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500"/>
                                            <p:tgtEl>
                                              <p:spTgt spid="137"/>
                                            </p:tgtEl>
                                          </p:cBhvr>
                                        </p:animEffect>
                                      </p:childTnLst>
                                    </p:cTn>
                                  </p:par>
                                </p:childTnLst>
                              </p:cTn>
                            </p:par>
                            <p:par>
                              <p:cTn id="28" fill="hold">
                                <p:stCondLst>
                                  <p:cond delay="4500"/>
                                </p:stCondLst>
                                <p:childTnLst>
                                  <p:par>
                                    <p:cTn id="29" presetID="2" presetClass="entr" presetSubtype="1"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additive="base">
                                            <p:cTn id="31" dur="750" fill="hold"/>
                                            <p:tgtEl>
                                              <p:spTgt spid="139"/>
                                            </p:tgtEl>
                                            <p:attrNameLst>
                                              <p:attrName>ppt_x</p:attrName>
                                            </p:attrNameLst>
                                          </p:cBhvr>
                                          <p:tavLst>
                                            <p:tav tm="0">
                                              <p:val>
                                                <p:strVal val="#ppt_x"/>
                                              </p:val>
                                            </p:tav>
                                            <p:tav tm="100000">
                                              <p:val>
                                                <p:strVal val="#ppt_x"/>
                                              </p:val>
                                            </p:tav>
                                          </p:tavLst>
                                        </p:anim>
                                        <p:anim calcmode="lin" valueType="num">
                                          <p:cBhvr additive="base">
                                            <p:cTn id="32" dur="750" fill="hold"/>
                                            <p:tgtEl>
                                              <p:spTgt spid="139"/>
                                            </p:tgtEl>
                                            <p:attrNameLst>
                                              <p:attrName>ppt_y</p:attrName>
                                            </p:attrNameLst>
                                          </p:cBhvr>
                                          <p:tavLst>
                                            <p:tav tm="0">
                                              <p:val>
                                                <p:strVal val="0-#ppt_h/2"/>
                                              </p:val>
                                            </p:tav>
                                            <p:tav tm="100000">
                                              <p:val>
                                                <p:strVal val="#ppt_y"/>
                                              </p:val>
                                            </p:tav>
                                          </p:tavLst>
                                        </p:anim>
                                      </p:childTnLst>
                                    </p:cTn>
                                  </p:par>
                                </p:childTnLst>
                              </p:cTn>
                            </p:par>
                            <p:par>
                              <p:cTn id="33" fill="hold">
                                <p:stCondLst>
                                  <p:cond delay="5250"/>
                                </p:stCondLst>
                                <p:childTnLst>
                                  <p:par>
                                    <p:cTn id="34" presetID="2" presetClass="entr" presetSubtype="1" fill="hold" nodeType="afterEffect">
                                      <p:stCondLst>
                                        <p:cond delay="0"/>
                                      </p:stCondLst>
                                      <p:childTnLst>
                                        <p:set>
                                          <p:cBhvr>
                                            <p:cTn id="35" dur="1" fill="hold">
                                              <p:stCondLst>
                                                <p:cond delay="0"/>
                                              </p:stCondLst>
                                            </p:cTn>
                                            <p:tgtEl>
                                              <p:spTgt spid="142"/>
                                            </p:tgtEl>
                                            <p:attrNameLst>
                                              <p:attrName>style.visibility</p:attrName>
                                            </p:attrNameLst>
                                          </p:cBhvr>
                                          <p:to>
                                            <p:strVal val="visible"/>
                                          </p:to>
                                        </p:set>
                                        <p:anim calcmode="lin" valueType="num">
                                          <p:cBhvr additive="base">
                                            <p:cTn id="36" dur="750" fill="hold"/>
                                            <p:tgtEl>
                                              <p:spTgt spid="142"/>
                                            </p:tgtEl>
                                            <p:attrNameLst>
                                              <p:attrName>ppt_x</p:attrName>
                                            </p:attrNameLst>
                                          </p:cBhvr>
                                          <p:tavLst>
                                            <p:tav tm="0">
                                              <p:val>
                                                <p:strVal val="#ppt_x"/>
                                              </p:val>
                                            </p:tav>
                                            <p:tav tm="100000">
                                              <p:val>
                                                <p:strVal val="#ppt_x"/>
                                              </p:val>
                                            </p:tav>
                                          </p:tavLst>
                                        </p:anim>
                                        <p:anim calcmode="lin" valueType="num">
                                          <p:cBhvr additive="base">
                                            <p:cTn id="37" dur="750" fill="hold"/>
                                            <p:tgtEl>
                                              <p:spTgt spid="142"/>
                                            </p:tgtEl>
                                            <p:attrNameLst>
                                              <p:attrName>ppt_y</p:attrName>
                                            </p:attrNameLst>
                                          </p:cBhvr>
                                          <p:tavLst>
                                            <p:tav tm="0">
                                              <p:val>
                                                <p:strVal val="0-#ppt_h/2"/>
                                              </p:val>
                                            </p:tav>
                                            <p:tav tm="100000">
                                              <p:val>
                                                <p:strVal val="#ppt_y"/>
                                              </p:val>
                                            </p:tav>
                                          </p:tavLst>
                                        </p:anim>
                                      </p:childTnLst>
                                    </p:cTn>
                                  </p:par>
                                </p:childTnLst>
                              </p:cTn>
                            </p:par>
                            <p:par>
                              <p:cTn id="38" fill="hold">
                                <p:stCondLst>
                                  <p:cond delay="6000"/>
                                </p:stCondLst>
                                <p:childTnLst>
                                  <p:par>
                                    <p:cTn id="39" presetID="2" presetClass="entr" presetSubtype="1" fill="hold" nodeType="afterEffect">
                                      <p:stCondLst>
                                        <p:cond delay="0"/>
                                      </p:stCondLst>
                                      <p:childTnLst>
                                        <p:set>
                                          <p:cBhvr>
                                            <p:cTn id="40" dur="1" fill="hold">
                                              <p:stCondLst>
                                                <p:cond delay="0"/>
                                              </p:stCondLst>
                                            </p:cTn>
                                            <p:tgtEl>
                                              <p:spTgt spid="145"/>
                                            </p:tgtEl>
                                            <p:attrNameLst>
                                              <p:attrName>style.visibility</p:attrName>
                                            </p:attrNameLst>
                                          </p:cBhvr>
                                          <p:to>
                                            <p:strVal val="visible"/>
                                          </p:to>
                                        </p:set>
                                        <p:anim calcmode="lin" valueType="num">
                                          <p:cBhvr additive="base">
                                            <p:cTn id="41" dur="750" fill="hold"/>
                                            <p:tgtEl>
                                              <p:spTgt spid="145"/>
                                            </p:tgtEl>
                                            <p:attrNameLst>
                                              <p:attrName>ppt_x</p:attrName>
                                            </p:attrNameLst>
                                          </p:cBhvr>
                                          <p:tavLst>
                                            <p:tav tm="0">
                                              <p:val>
                                                <p:strVal val="#ppt_x"/>
                                              </p:val>
                                            </p:tav>
                                            <p:tav tm="100000">
                                              <p:val>
                                                <p:strVal val="#ppt_x"/>
                                              </p:val>
                                            </p:tav>
                                          </p:tavLst>
                                        </p:anim>
                                        <p:anim calcmode="lin" valueType="num">
                                          <p:cBhvr additive="base">
                                            <p:cTn id="42" dur="750" fill="hold"/>
                                            <p:tgtEl>
                                              <p:spTgt spid="145"/>
                                            </p:tgtEl>
                                            <p:attrNameLst>
                                              <p:attrName>ppt_y</p:attrName>
                                            </p:attrNameLst>
                                          </p:cBhvr>
                                          <p:tavLst>
                                            <p:tav tm="0">
                                              <p:val>
                                                <p:strVal val="0-#ppt_h/2"/>
                                              </p:val>
                                            </p:tav>
                                            <p:tav tm="100000">
                                              <p:val>
                                                <p:strVal val="#ppt_y"/>
                                              </p:val>
                                            </p:tav>
                                          </p:tavLst>
                                        </p:anim>
                                      </p:childTnLst>
                                    </p:cTn>
                                  </p:par>
                                </p:childTnLst>
                              </p:cTn>
                            </p:par>
                            <p:par>
                              <p:cTn id="43" fill="hold">
                                <p:stCondLst>
                                  <p:cond delay="6750"/>
                                </p:stCondLst>
                                <p:childTnLst>
                                  <p:par>
                                    <p:cTn id="44" presetID="2" presetClass="entr" presetSubtype="1" fill="hold" nodeType="afterEffect">
                                      <p:stCondLst>
                                        <p:cond delay="0"/>
                                      </p:stCondLst>
                                      <p:childTnLst>
                                        <p:set>
                                          <p:cBhvr>
                                            <p:cTn id="45" dur="1" fill="hold">
                                              <p:stCondLst>
                                                <p:cond delay="0"/>
                                              </p:stCondLst>
                                            </p:cTn>
                                            <p:tgtEl>
                                              <p:spTgt spid="151"/>
                                            </p:tgtEl>
                                            <p:attrNameLst>
                                              <p:attrName>style.visibility</p:attrName>
                                            </p:attrNameLst>
                                          </p:cBhvr>
                                          <p:to>
                                            <p:strVal val="visible"/>
                                          </p:to>
                                        </p:set>
                                        <p:anim calcmode="lin" valueType="num">
                                          <p:cBhvr additive="base">
                                            <p:cTn id="46" dur="750" fill="hold"/>
                                            <p:tgtEl>
                                              <p:spTgt spid="151"/>
                                            </p:tgtEl>
                                            <p:attrNameLst>
                                              <p:attrName>ppt_x</p:attrName>
                                            </p:attrNameLst>
                                          </p:cBhvr>
                                          <p:tavLst>
                                            <p:tav tm="0">
                                              <p:val>
                                                <p:strVal val="#ppt_x"/>
                                              </p:val>
                                            </p:tav>
                                            <p:tav tm="100000">
                                              <p:val>
                                                <p:strVal val="#ppt_x"/>
                                              </p:val>
                                            </p:tav>
                                          </p:tavLst>
                                        </p:anim>
                                        <p:anim calcmode="lin" valueType="num">
                                          <p:cBhvr additive="base">
                                            <p:cTn id="47" dur="750" fill="hold"/>
                                            <p:tgtEl>
                                              <p:spTgt spid="151"/>
                                            </p:tgtEl>
                                            <p:attrNameLst>
                                              <p:attrName>ppt_y</p:attrName>
                                            </p:attrNameLst>
                                          </p:cBhvr>
                                          <p:tavLst>
                                            <p:tav tm="0">
                                              <p:val>
                                                <p:strVal val="0-#ppt_h/2"/>
                                              </p:val>
                                            </p:tav>
                                            <p:tav tm="100000">
                                              <p:val>
                                                <p:strVal val="#ppt_y"/>
                                              </p:val>
                                            </p:tav>
                                          </p:tavLst>
                                        </p:anim>
                                      </p:childTnLst>
                                    </p:cTn>
                                  </p:par>
                                </p:childTnLst>
                              </p:cTn>
                            </p:par>
                            <p:par>
                              <p:cTn id="48" fill="hold">
                                <p:stCondLst>
                                  <p:cond delay="7500"/>
                                </p:stCondLst>
                                <p:childTnLst>
                                  <p:par>
                                    <p:cTn id="49" presetID="2" presetClass="entr" presetSubtype="1"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additive="base">
                                            <p:cTn id="51" dur="750" fill="hold"/>
                                            <p:tgtEl>
                                              <p:spTgt spid="154"/>
                                            </p:tgtEl>
                                            <p:attrNameLst>
                                              <p:attrName>ppt_x</p:attrName>
                                            </p:attrNameLst>
                                          </p:cBhvr>
                                          <p:tavLst>
                                            <p:tav tm="0">
                                              <p:val>
                                                <p:strVal val="#ppt_x"/>
                                              </p:val>
                                            </p:tav>
                                            <p:tav tm="100000">
                                              <p:val>
                                                <p:strVal val="#ppt_x"/>
                                              </p:val>
                                            </p:tav>
                                          </p:tavLst>
                                        </p:anim>
                                        <p:anim calcmode="lin" valueType="num">
                                          <p:cBhvr additive="base">
                                            <p:cTn id="52" dur="750" fill="hold"/>
                                            <p:tgtEl>
                                              <p:spTgt spid="154"/>
                                            </p:tgtEl>
                                            <p:attrNameLst>
                                              <p:attrName>ppt_y</p:attrName>
                                            </p:attrNameLst>
                                          </p:cBhvr>
                                          <p:tavLst>
                                            <p:tav tm="0">
                                              <p:val>
                                                <p:strVal val="0-#ppt_h/2"/>
                                              </p:val>
                                            </p:tav>
                                            <p:tav tm="100000">
                                              <p:val>
                                                <p:strVal val="#ppt_y"/>
                                              </p:val>
                                            </p:tav>
                                          </p:tavLst>
                                        </p:anim>
                                      </p:childTnLst>
                                    </p:cTn>
                                  </p:par>
                                </p:childTnLst>
                              </p:cTn>
                            </p:par>
                            <p:par>
                              <p:cTn id="53" fill="hold">
                                <p:stCondLst>
                                  <p:cond delay="8250"/>
                                </p:stCondLst>
                                <p:childTnLst>
                                  <p:par>
                                    <p:cTn id="54" presetID="10" presetClass="entr" presetSubtype="0" fill="hold" grpId="0" nodeType="after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fade">
                                          <p:cBhvr>
                                            <p:cTn id="56" dur="1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32" grpId="0"/>
          <p:bldP spid="136" grpId="0"/>
          <p:bldP spid="137" grpId="0"/>
          <p:bldP spid="15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9">
            <a:extLst>
              <a:ext uri="{FF2B5EF4-FFF2-40B4-BE49-F238E27FC236}">
                <a16:creationId xmlns:a16="http://schemas.microsoft.com/office/drawing/2014/main" id="{BABB9754-A574-428E-B14E-96670C97946B}"/>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合成条件优化实验</a:t>
            </a:r>
            <a:r>
              <a:rPr lang="en-US" altLang="zh-CN" dirty="0">
                <a:solidFill>
                  <a:schemeClr val="tx1">
                    <a:lumMod val="65000"/>
                    <a:lumOff val="35000"/>
                  </a:schemeClr>
                </a:solidFill>
                <a:latin typeface="微软雅黑" pitchFamily="34" charset="-122"/>
                <a:ea typeface="微软雅黑" pitchFamily="34" charset="-122"/>
              </a:rPr>
              <a:t>-</a:t>
            </a:r>
            <a:r>
              <a:rPr lang="zh-CN" altLang="en-US" dirty="0">
                <a:solidFill>
                  <a:schemeClr val="tx1">
                    <a:lumMod val="65000"/>
                    <a:lumOff val="35000"/>
                  </a:schemeClr>
                </a:solidFill>
                <a:latin typeface="微软雅黑" pitchFamily="34" charset="-122"/>
                <a:ea typeface="微软雅黑" pitchFamily="34" charset="-122"/>
              </a:rPr>
              <a:t>结论</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28" name="六边形 27">
            <a:extLst>
              <a:ext uri="{FF2B5EF4-FFF2-40B4-BE49-F238E27FC236}">
                <a16:creationId xmlns:a16="http://schemas.microsoft.com/office/drawing/2014/main" id="{DFCDA1EC-1158-40BF-B29F-761ED09BA94B}"/>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720FDFD-F4B2-4C11-BF6E-ACC6E52F56E5}"/>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六边形 29">
            <a:extLst>
              <a:ext uri="{FF2B5EF4-FFF2-40B4-BE49-F238E27FC236}">
                <a16:creationId xmlns:a16="http://schemas.microsoft.com/office/drawing/2014/main" id="{46DDBEB7-364E-4CF8-9E42-CEAD75E952AE}"/>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9">
            <a:extLst>
              <a:ext uri="{FF2B5EF4-FFF2-40B4-BE49-F238E27FC236}">
                <a16:creationId xmlns:a16="http://schemas.microsoft.com/office/drawing/2014/main" id="{45418521-3B97-4673-BA5F-031FD9D5FD86}"/>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32" name="文本框 9">
            <a:extLst>
              <a:ext uri="{FF2B5EF4-FFF2-40B4-BE49-F238E27FC236}">
                <a16:creationId xmlns:a16="http://schemas.microsoft.com/office/drawing/2014/main" id="{15A36AC0-68EF-4FAD-A236-F7BE88CC9AD0}"/>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33" name="Freeform 126">
            <a:extLst>
              <a:ext uri="{FF2B5EF4-FFF2-40B4-BE49-F238E27FC236}">
                <a16:creationId xmlns:a16="http://schemas.microsoft.com/office/drawing/2014/main" id="{73B16680-FAAF-480E-BBA7-E854CDDD670A}"/>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34" name="TextBox 16">
            <a:extLst>
              <a:ext uri="{FF2B5EF4-FFF2-40B4-BE49-F238E27FC236}">
                <a16:creationId xmlns:a16="http://schemas.microsoft.com/office/drawing/2014/main" id="{65BF02E9-D476-4682-943E-4C158F86F61F}"/>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6" name="文本框 35">
            <a:extLst>
              <a:ext uri="{FF2B5EF4-FFF2-40B4-BE49-F238E27FC236}">
                <a16:creationId xmlns:a16="http://schemas.microsoft.com/office/drawing/2014/main" id="{8D054969-80CC-4FDE-A5B6-967CF6E029B3}"/>
              </a:ext>
            </a:extLst>
          </p:cNvPr>
          <p:cNvSpPr txBox="1"/>
          <p:nvPr/>
        </p:nvSpPr>
        <p:spPr>
          <a:xfrm>
            <a:off x="624979" y="640610"/>
            <a:ext cx="10862174" cy="5446363"/>
          </a:xfrm>
          <a:prstGeom prst="rect">
            <a:avLst/>
          </a:prstGeom>
          <a:noFill/>
        </p:spPr>
        <p:txBody>
          <a:bodyPr wrap="square">
            <a:spAutoFit/>
          </a:bodyPr>
          <a:lstStyle/>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(1) H</a:t>
            </a:r>
            <a:r>
              <a:rPr lang="zh-CN" altLang="zh-CN" sz="1800" kern="100" baseline="-25000" dirty="0">
                <a:effectLst/>
                <a:latin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cs typeface="Times New Roman" panose="02020603050405020304" pitchFamily="18" charset="0"/>
              </a:rPr>
              <a:t>O用量对气凝胶性能影响实验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水越多凝胶速度越快，水太多会导致凝胶不彻底，水太少，水解不彻底。</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0.2 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(2) 乙醇用量对气凝胶性能影响实验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乙醇越多凝胶速度越慢，乙醇量过多会导致凝胶收缩率增大。乙醇量过少，</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MTES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水解不充分。</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(3) 盐酸用量对气凝胶性能影响实验</a:t>
            </a:r>
            <a:r>
              <a:rPr lang="en-US" altLang="zh-CN" sz="1800" kern="100" dirty="0">
                <a:effectLst/>
                <a:latin typeface="Times New Roman" panose="02020603050405020304" pitchFamily="18" charset="0"/>
                <a:cs typeface="Times New Roman" panose="02020603050405020304" pitchFamily="18" charset="0"/>
              </a:rPr>
              <a:t> </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1.2 mL</a:t>
            </a:r>
            <a:r>
              <a:rPr lang="zh-CN" altLang="en-US" sz="1800" kern="100" dirty="0">
                <a:effectLst/>
                <a:latin typeface="Times New Roman" panose="02020603050405020304" pitchFamily="18" charset="0"/>
                <a:cs typeface="Times New Roman" panose="02020603050405020304" pitchFamily="18" charset="0"/>
              </a:rPr>
              <a:t>）</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盐酸作为催化剂对凝胶的整体性影响很大。凝胶整体性对盐酸的量非常敏感，盐酸过多会导致凝胶整体</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性不好，盐酸过少，水解不完全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0.4 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(4) 氨水用量对气凝胶性能影响实验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en-US" kern="100" dirty="0">
                <a:latin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对凝胶速度和凝胶结构影响很大。氨水越多即</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越高，凝胶速度越快，但但是凝胶不彻底、疏松且</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不规则。但</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太低则不会凝胶。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0.2 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(5) 水解温度和水解时长对气凝胶性能影响实验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水解时长对硅基气凝胶的强度影响很大，水解时间越长，结构越疏松多孔。但水解时间过短，凝胶产率</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会过低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通常得不到大块的气凝胶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2h</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41366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9">
            <a:extLst>
              <a:ext uri="{FF2B5EF4-FFF2-40B4-BE49-F238E27FC236}">
                <a16:creationId xmlns:a16="http://schemas.microsoft.com/office/drawing/2014/main" id="{12E56611-18D9-4CB6-ABCD-BFA1A2A0BA22}"/>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工艺验证实验</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23" name="六边形 22">
            <a:extLst>
              <a:ext uri="{FF2B5EF4-FFF2-40B4-BE49-F238E27FC236}">
                <a16:creationId xmlns:a16="http://schemas.microsoft.com/office/drawing/2014/main" id="{E642D71F-3B3C-4E0D-A314-FD25E3CF02FC}"/>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A864864F-807C-40E5-ABC5-D0852DFCD229}"/>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FE1E38DA-5C29-45F9-A0DA-85DE37B26DA6}"/>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9">
            <a:extLst>
              <a:ext uri="{FF2B5EF4-FFF2-40B4-BE49-F238E27FC236}">
                <a16:creationId xmlns:a16="http://schemas.microsoft.com/office/drawing/2014/main" id="{21EC3BE0-2446-49E6-95E5-72379A4B7E55}"/>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27" name="文本框 9">
            <a:extLst>
              <a:ext uri="{FF2B5EF4-FFF2-40B4-BE49-F238E27FC236}">
                <a16:creationId xmlns:a16="http://schemas.microsoft.com/office/drawing/2014/main" id="{D9D6F105-2284-4729-89C1-069A7119EF1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28" name="Freeform 126">
            <a:extLst>
              <a:ext uri="{FF2B5EF4-FFF2-40B4-BE49-F238E27FC236}">
                <a16:creationId xmlns:a16="http://schemas.microsoft.com/office/drawing/2014/main" id="{17EB721E-9CF7-4ABC-A638-EBC687E3ED70}"/>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29" name="TextBox 16">
            <a:extLst>
              <a:ext uri="{FF2B5EF4-FFF2-40B4-BE49-F238E27FC236}">
                <a16:creationId xmlns:a16="http://schemas.microsoft.com/office/drawing/2014/main" id="{E8300D09-B96F-432F-BDE9-5C94598CF546}"/>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30" name="文本框 29">
            <a:extLst>
              <a:ext uri="{FF2B5EF4-FFF2-40B4-BE49-F238E27FC236}">
                <a16:creationId xmlns:a16="http://schemas.microsoft.com/office/drawing/2014/main" id="{3BEE4DE6-021B-400C-A253-CC1695249FCB}"/>
              </a:ext>
            </a:extLst>
          </p:cNvPr>
          <p:cNvSpPr txBox="1"/>
          <p:nvPr/>
        </p:nvSpPr>
        <p:spPr>
          <a:xfrm>
            <a:off x="624979" y="640610"/>
            <a:ext cx="10862174" cy="1291379"/>
          </a:xfrm>
          <a:prstGeom prst="rect">
            <a:avLst/>
          </a:prstGeom>
          <a:noFill/>
        </p:spPr>
        <p:txBody>
          <a:bodyPr wrap="square">
            <a:spAutoFit/>
          </a:bodyPr>
          <a:lstStyle/>
          <a:p>
            <a:pPr indent="4500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在合成条件优化实验中获得了较优的实验条件</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使用单因素实验探究得到了相对较优条件，现在进行工艺验证实验。将另外四个因素水平设定为：水解温度</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(60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、水解时长</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 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、陈化时长</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(12 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、干燥条件</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(50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-4 h/70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-4 h/100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 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进行工艺验证实验</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，试剂用量设置如下：</a:t>
            </a:r>
            <a:endParaRPr lang="zh-CN" altLang="en-US"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1F007474-7F46-4487-81A7-79E7F5F3986A}"/>
              </a:ext>
            </a:extLst>
          </p:cNvPr>
          <p:cNvGraphicFramePr>
            <a:graphicFrameLocks noGrp="1"/>
          </p:cNvGraphicFramePr>
          <p:nvPr>
            <p:extLst>
              <p:ext uri="{D42A27DB-BD31-4B8C-83A1-F6EECF244321}">
                <p14:modId xmlns:p14="http://schemas.microsoft.com/office/powerpoint/2010/main" val="3077196629"/>
              </p:ext>
            </p:extLst>
          </p:nvPr>
        </p:nvGraphicFramePr>
        <p:xfrm>
          <a:off x="1345059" y="2204864"/>
          <a:ext cx="9721080" cy="4023462"/>
        </p:xfrm>
        <a:graphic>
          <a:graphicData uri="http://schemas.openxmlformats.org/drawingml/2006/table">
            <a:tbl>
              <a:tblPr firstRow="1" firstCol="1" bandRow="1">
                <a:tableStyleId>{5C22544A-7EE6-4342-B048-85BDC9FD1C3A}</a:tableStyleId>
              </a:tblPr>
              <a:tblGrid>
                <a:gridCol w="1185854">
                  <a:extLst>
                    <a:ext uri="{9D8B030D-6E8A-4147-A177-3AD203B41FA5}">
                      <a16:colId xmlns:a16="http://schemas.microsoft.com/office/drawing/2014/main" val="2811323057"/>
                    </a:ext>
                  </a:extLst>
                </a:gridCol>
                <a:gridCol w="1366860">
                  <a:extLst>
                    <a:ext uri="{9D8B030D-6E8A-4147-A177-3AD203B41FA5}">
                      <a16:colId xmlns:a16="http://schemas.microsoft.com/office/drawing/2014/main" val="2724837474"/>
                    </a:ext>
                  </a:extLst>
                </a:gridCol>
                <a:gridCol w="1885922">
                  <a:extLst>
                    <a:ext uri="{9D8B030D-6E8A-4147-A177-3AD203B41FA5}">
                      <a16:colId xmlns:a16="http://schemas.microsoft.com/office/drawing/2014/main" val="3266208979"/>
                    </a:ext>
                  </a:extLst>
                </a:gridCol>
                <a:gridCol w="2452895">
                  <a:extLst>
                    <a:ext uri="{9D8B030D-6E8A-4147-A177-3AD203B41FA5}">
                      <a16:colId xmlns:a16="http://schemas.microsoft.com/office/drawing/2014/main" val="2073626384"/>
                    </a:ext>
                  </a:extLst>
                </a:gridCol>
                <a:gridCol w="2829549">
                  <a:extLst>
                    <a:ext uri="{9D8B030D-6E8A-4147-A177-3AD203B41FA5}">
                      <a16:colId xmlns:a16="http://schemas.microsoft.com/office/drawing/2014/main" val="3499478720"/>
                    </a:ext>
                  </a:extLst>
                </a:gridCol>
              </a:tblGrid>
              <a:tr h="763626">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编号</a:t>
                      </a:r>
                    </a:p>
                  </a:txBody>
                  <a:tcPr marL="68580" marR="68580" marT="0" marB="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H</a:t>
                      </a:r>
                      <a:r>
                        <a:rPr lang="zh-CN" sz="1800" kern="100" baseline="-25000" dirty="0">
                          <a:solidFill>
                            <a:schemeClr val="tx1"/>
                          </a:solidFill>
                          <a:effectLst/>
                          <a:latin typeface="Times New Roman" panose="02020603050405020304" pitchFamily="18" charset="0"/>
                          <a:ea typeface="+mn-ea"/>
                          <a:cs typeface="Times New Roman" panose="02020603050405020304" pitchFamily="18" charset="0"/>
                        </a:rPr>
                        <a:t>2</a:t>
                      </a:r>
                      <a:r>
                        <a:rPr lang="zh-CN" sz="1800" kern="100" dirty="0">
                          <a:solidFill>
                            <a:schemeClr val="tx1"/>
                          </a:solidFill>
                          <a:effectLst/>
                          <a:latin typeface="Times New Roman" panose="02020603050405020304" pitchFamily="18" charset="0"/>
                          <a:ea typeface="+mn-ea"/>
                          <a:cs typeface="Times New Roman" panose="02020603050405020304" pitchFamily="18" charset="0"/>
                        </a:rPr>
                        <a:t>O(ml)</a:t>
                      </a: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C</a:t>
                      </a:r>
                      <a:r>
                        <a:rPr lang="zh-CN" sz="1800" kern="100" baseline="-25000" dirty="0">
                          <a:solidFill>
                            <a:schemeClr val="tx1"/>
                          </a:solidFill>
                          <a:effectLst/>
                          <a:latin typeface="Times New Roman" panose="02020603050405020304" pitchFamily="18" charset="0"/>
                          <a:ea typeface="+mn-ea"/>
                          <a:cs typeface="Times New Roman" panose="02020603050405020304" pitchFamily="18" charset="0"/>
                        </a:rPr>
                        <a:t>2</a:t>
                      </a:r>
                      <a:r>
                        <a:rPr lang="zh-CN" sz="1800" kern="100" dirty="0">
                          <a:solidFill>
                            <a:schemeClr val="tx1"/>
                          </a:solidFill>
                          <a:effectLst/>
                          <a:latin typeface="Times New Roman" panose="02020603050405020304" pitchFamily="18" charset="0"/>
                          <a:ea typeface="+mn-ea"/>
                          <a:cs typeface="Times New Roman" panose="02020603050405020304" pitchFamily="18" charset="0"/>
                        </a:rPr>
                        <a:t>H</a:t>
                      </a:r>
                      <a:r>
                        <a:rPr lang="zh-CN" sz="1800" kern="100" baseline="-25000" dirty="0">
                          <a:solidFill>
                            <a:schemeClr val="tx1"/>
                          </a:solidFill>
                          <a:effectLst/>
                          <a:latin typeface="Times New Roman" panose="02020603050405020304" pitchFamily="18" charset="0"/>
                          <a:ea typeface="+mn-ea"/>
                          <a:cs typeface="Times New Roman" panose="02020603050405020304" pitchFamily="18" charset="0"/>
                        </a:rPr>
                        <a:t>5</a:t>
                      </a:r>
                      <a:r>
                        <a:rPr lang="zh-CN" sz="1800" kern="100" dirty="0">
                          <a:solidFill>
                            <a:schemeClr val="tx1"/>
                          </a:solidFill>
                          <a:effectLst/>
                          <a:latin typeface="Times New Roman" panose="02020603050405020304" pitchFamily="18" charset="0"/>
                          <a:ea typeface="+mn-ea"/>
                          <a:cs typeface="Times New Roman" panose="02020603050405020304" pitchFamily="18" charset="0"/>
                        </a:rPr>
                        <a:t>OH(ml)</a:t>
                      </a: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HCl(0.01 mol·L</a:t>
                      </a:r>
                      <a:r>
                        <a:rPr lang="zh-CN" sz="1800" kern="100" baseline="30000" dirty="0">
                          <a:solidFill>
                            <a:schemeClr val="tx1"/>
                          </a:solidFill>
                          <a:effectLst/>
                          <a:latin typeface="Times New Roman" panose="02020603050405020304" pitchFamily="18" charset="0"/>
                          <a:ea typeface="+mn-ea"/>
                          <a:cs typeface="Times New Roman" panose="02020603050405020304" pitchFamily="18" charset="0"/>
                        </a:rPr>
                        <a:t>-1</a:t>
                      </a:r>
                      <a:r>
                        <a:rPr lang="zh-CN" sz="1800" kern="100" dirty="0">
                          <a:solidFill>
                            <a:schemeClr val="tx1"/>
                          </a:solidFill>
                          <a:effectLst/>
                          <a:latin typeface="Times New Roman" panose="02020603050405020304" pitchFamily="18" charset="0"/>
                          <a:ea typeface="+mn-ea"/>
                          <a:cs typeface="Times New Roman" panose="02020603050405020304" pitchFamily="18" charset="0"/>
                        </a:rPr>
                        <a:t>)</a:t>
                      </a: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NH</a:t>
                      </a:r>
                      <a:r>
                        <a:rPr lang="zh-CN" sz="1800" kern="100" baseline="-25000" dirty="0">
                          <a:solidFill>
                            <a:schemeClr val="tx1"/>
                          </a:solidFill>
                          <a:effectLst/>
                          <a:latin typeface="Times New Roman" panose="02020603050405020304" pitchFamily="18" charset="0"/>
                          <a:ea typeface="+mn-ea"/>
                          <a:cs typeface="Times New Roman" panose="02020603050405020304" pitchFamily="18" charset="0"/>
                        </a:rPr>
                        <a:t>3</a:t>
                      </a:r>
                      <a:r>
                        <a:rPr lang="zh-CN" sz="1800" kern="100" dirty="0">
                          <a:solidFill>
                            <a:schemeClr val="tx1"/>
                          </a:solidFill>
                          <a:effectLst/>
                          <a:latin typeface="Times New Roman" panose="02020603050405020304" pitchFamily="18" charset="0"/>
                          <a:ea typeface="+mn-ea"/>
                          <a:cs typeface="Times New Roman" panose="02020603050405020304" pitchFamily="18" charset="0"/>
                        </a:rPr>
                        <a:t>.H</a:t>
                      </a:r>
                      <a:r>
                        <a:rPr lang="zh-CN" sz="1800" kern="100" baseline="-25000" dirty="0">
                          <a:solidFill>
                            <a:schemeClr val="tx1"/>
                          </a:solidFill>
                          <a:effectLst/>
                          <a:latin typeface="Times New Roman" panose="02020603050405020304" pitchFamily="18" charset="0"/>
                          <a:ea typeface="+mn-ea"/>
                          <a:cs typeface="Times New Roman" panose="02020603050405020304" pitchFamily="18" charset="0"/>
                        </a:rPr>
                        <a:t>2</a:t>
                      </a:r>
                      <a:r>
                        <a:rPr lang="zh-CN" sz="1800" kern="100" dirty="0">
                          <a:solidFill>
                            <a:schemeClr val="tx1"/>
                          </a:solidFill>
                          <a:effectLst/>
                          <a:latin typeface="Times New Roman" panose="02020603050405020304" pitchFamily="18" charset="0"/>
                          <a:ea typeface="+mn-ea"/>
                          <a:cs typeface="Times New Roman" panose="02020603050405020304" pitchFamily="18" charset="0"/>
                        </a:rPr>
                        <a:t>O(1 mol·L</a:t>
                      </a:r>
                      <a:r>
                        <a:rPr lang="zh-CN" sz="1800" kern="100" baseline="30000" dirty="0">
                          <a:solidFill>
                            <a:schemeClr val="tx1"/>
                          </a:solidFill>
                          <a:effectLst/>
                          <a:latin typeface="Times New Roman" panose="02020603050405020304" pitchFamily="18" charset="0"/>
                          <a:ea typeface="+mn-ea"/>
                          <a:cs typeface="Times New Roman" panose="02020603050405020304" pitchFamily="18" charset="0"/>
                        </a:rPr>
                        <a:t>-1</a:t>
                      </a:r>
                      <a:r>
                        <a:rPr lang="zh-CN" sz="1800" kern="100" dirty="0">
                          <a:solidFill>
                            <a:schemeClr val="tx1"/>
                          </a:solidFill>
                          <a:effectLst/>
                          <a:latin typeface="Times New Roman" panose="02020603050405020304" pitchFamily="18" charset="0"/>
                          <a:ea typeface="+mn-ea"/>
                          <a:cs typeface="Times New Roman" panose="02020603050405020304" pitchFamily="18" charset="0"/>
                        </a:rPr>
                        <a:t>)</a:t>
                      </a:r>
                    </a:p>
                  </a:txBody>
                  <a:tcPr marL="68580" marR="68580" marT="0" marB="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296272"/>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a:t>
                      </a:r>
                    </a:p>
                  </a:txBody>
                  <a:tcPr marL="68580" marR="68580" marT="0" marB="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1.1</a:t>
                      </a: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86604190"/>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2</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1.2</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0.5</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1275351381"/>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3</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1.3</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0.4</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2293450669"/>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4</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1.1</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0.5</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2182987074"/>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5</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1.2</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0.4</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2323454945"/>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6</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1.3</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3864673643"/>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7</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1.1</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0.4</a:t>
                      </a:r>
                    </a:p>
                  </a:txBody>
                  <a:tcPr marL="68580" marR="68580" marT="0" marB="0">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0.2</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359369688"/>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8</a:t>
                      </a:r>
                    </a:p>
                  </a:txBody>
                  <a:tcPr marL="68580" marR="68580" marT="0" marB="0">
                    <a:lnL w="12700" cap="flat" cmpd="sng" algn="ctr">
                      <a:noFill/>
                      <a:prstDash val="solid"/>
                      <a:round/>
                      <a:headEnd type="none" w="med" len="med"/>
                      <a:tailEnd type="none" w="med" len="med"/>
                    </a:lnL>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1.2</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lnR w="12700" cap="flat" cmpd="sng" algn="ctr">
                      <a:noFill/>
                      <a:prstDash val="solid"/>
                      <a:round/>
                      <a:headEnd type="none" w="med" len="med"/>
                      <a:tailEnd type="none" w="med" len="med"/>
                    </a:lnR>
                    <a:noFill/>
                  </a:tcPr>
                </a:tc>
                <a:extLst>
                  <a:ext uri="{0D108BD9-81ED-4DB2-BD59-A6C34878D82A}">
                    <a16:rowId xmlns:a16="http://schemas.microsoft.com/office/drawing/2014/main" val="4004776580"/>
                  </a:ext>
                </a:extLst>
              </a:tr>
              <a:tr h="360989">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9</a:t>
                      </a:r>
                    </a:p>
                  </a:txBody>
                  <a:tcPr marL="68580" marR="68580" marT="0" marB="0">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0.3</a:t>
                      </a: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a:solidFill>
                            <a:schemeClr val="tx1"/>
                          </a:solidFill>
                          <a:effectLst/>
                          <a:latin typeface="Times New Roman" panose="02020603050405020304" pitchFamily="18" charset="0"/>
                          <a:ea typeface="+mn-ea"/>
                          <a:cs typeface="Times New Roman" panose="02020603050405020304" pitchFamily="18" charset="0"/>
                        </a:rPr>
                        <a:t>1.3</a:t>
                      </a: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0.5</a:t>
                      </a: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mn-ea"/>
                          <a:cs typeface="Times New Roman" panose="02020603050405020304" pitchFamily="18" charset="0"/>
                        </a:rPr>
                        <a:t>0.1</a:t>
                      </a:r>
                    </a:p>
                  </a:txBody>
                  <a:tcPr marL="68580" marR="68580" marT="0" marB="0">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8566195"/>
                  </a:ext>
                </a:extLst>
              </a:tr>
            </a:tbl>
          </a:graphicData>
        </a:graphic>
      </p:graphicFrame>
    </p:spTree>
    <p:extLst>
      <p:ext uri="{BB962C8B-B14F-4D97-AF65-F5344CB8AC3E}">
        <p14:creationId xmlns:p14="http://schemas.microsoft.com/office/powerpoint/2010/main" val="15809303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FD209F50-159E-49F2-9177-C635BA23D24E}"/>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表征实验</a:t>
            </a:r>
            <a:r>
              <a:rPr lang="en-US" altLang="zh-CN" dirty="0">
                <a:solidFill>
                  <a:schemeClr val="tx1">
                    <a:lumMod val="65000"/>
                    <a:lumOff val="35000"/>
                  </a:schemeClr>
                </a:solidFill>
                <a:latin typeface="微软雅黑" pitchFamily="34" charset="-122"/>
                <a:ea typeface="微软雅黑" pitchFamily="34" charset="-122"/>
              </a:rPr>
              <a:t>——</a:t>
            </a:r>
            <a:r>
              <a:rPr lang="zh-CN" altLang="en-US" dirty="0">
                <a:solidFill>
                  <a:schemeClr val="tx1">
                    <a:lumMod val="65000"/>
                    <a:lumOff val="35000"/>
                  </a:schemeClr>
                </a:solidFill>
                <a:latin typeface="微软雅黑" pitchFamily="34" charset="-122"/>
                <a:ea typeface="微软雅黑" pitchFamily="34" charset="-122"/>
              </a:rPr>
              <a:t>红外图谱</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5710C332-DADC-45F0-BA27-0FD6AFB84736}"/>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CDCA3E78-17BC-4B68-92AA-BE310980FEAE}"/>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CA3673EE-0C44-4EEA-BF7A-E984A4E393B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3B700E2F-37F2-4F9A-97F4-5E721A1202F2}"/>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3246A46C-68C0-46EB-B5FF-F0FB7C2A5D63}"/>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4568F17F-93F3-428A-B222-06BBFD1F2484}"/>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88F250DD-F851-4A61-937F-C5E5F7E4BAC2}"/>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12" name="图片 11">
            <a:extLst>
              <a:ext uri="{FF2B5EF4-FFF2-40B4-BE49-F238E27FC236}">
                <a16:creationId xmlns:a16="http://schemas.microsoft.com/office/drawing/2014/main" id="{C6A9E501-4B46-4D47-B43C-9EC5EEB0119F}"/>
              </a:ext>
            </a:extLst>
          </p:cNvPr>
          <p:cNvPicPr/>
          <p:nvPr/>
        </p:nvPicPr>
        <p:blipFill>
          <a:blip r:embed="rId2">
            <a:clrChange>
              <a:clrFrom>
                <a:srgbClr val="FFFFFF">
                  <a:alpha val="100000"/>
                </a:srgbClr>
              </a:clrFrom>
              <a:clrTo>
                <a:srgbClr val="FFFFFF">
                  <a:alpha val="100000"/>
                  <a:alpha val="0"/>
                </a:srgbClr>
              </a:clrTo>
            </a:clrChange>
          </a:blip>
          <a:stretch>
            <a:fillRect/>
          </a:stretch>
        </p:blipFill>
        <p:spPr>
          <a:xfrm>
            <a:off x="1235976" y="640610"/>
            <a:ext cx="9723221" cy="4193385"/>
          </a:xfrm>
          <a:prstGeom prst="rect">
            <a:avLst/>
          </a:prstGeom>
          <a:noFill/>
          <a:ln>
            <a:noFill/>
          </a:ln>
        </p:spPr>
      </p:pic>
      <p:sp>
        <p:nvSpPr>
          <p:cNvPr id="13" name="文本框 12">
            <a:extLst>
              <a:ext uri="{FF2B5EF4-FFF2-40B4-BE49-F238E27FC236}">
                <a16:creationId xmlns:a16="http://schemas.microsoft.com/office/drawing/2014/main" id="{E39DC838-69E5-41CA-A6C5-2F6049141649}"/>
              </a:ext>
            </a:extLst>
          </p:cNvPr>
          <p:cNvSpPr txBox="1"/>
          <p:nvPr/>
        </p:nvSpPr>
        <p:spPr>
          <a:xfrm>
            <a:off x="907864" y="4920492"/>
            <a:ext cx="10379946" cy="1706878"/>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3453 cm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处为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伸缩振动吸收峰，这说明硅基气凝胶内部含有羟基。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2974 cm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的伸缩振动峰且生成的硅基气凝胶疏水，也验证了硅基气凝胶含有甲基的事实。从图中可以看出在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1030.89 cm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781 cm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处分别为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Si-O-Si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键的反对称伸缩振动和它的弯曲振动。由此可见，水解后的产物缩合生成了</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Si-O-Si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1274.25 cm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有明显的</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Si-C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键特征峰。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39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C28BD17D-6C9D-4FE4-A3C6-D013B2884E56}"/>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表征实验</a:t>
            </a:r>
            <a:r>
              <a:rPr lang="en-US" altLang="zh-CN" dirty="0">
                <a:solidFill>
                  <a:schemeClr val="tx1">
                    <a:lumMod val="65000"/>
                    <a:lumOff val="35000"/>
                  </a:schemeClr>
                </a:solidFill>
                <a:latin typeface="微软雅黑" pitchFamily="34" charset="-122"/>
                <a:ea typeface="微软雅黑" pitchFamily="34" charset="-122"/>
              </a:rPr>
              <a:t>——XRD</a:t>
            </a:r>
            <a:r>
              <a:rPr lang="zh-CN" altLang="en-US" dirty="0">
                <a:solidFill>
                  <a:schemeClr val="tx1">
                    <a:lumMod val="65000"/>
                    <a:lumOff val="35000"/>
                  </a:schemeClr>
                </a:solidFill>
                <a:latin typeface="微软雅黑" pitchFamily="34" charset="-122"/>
                <a:ea typeface="微软雅黑" pitchFamily="34" charset="-122"/>
              </a:rPr>
              <a:t>分析</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2EDDA90E-EAC2-4013-AF23-D1525B0A92A7}"/>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D1A8EF4B-6DB9-427C-A238-AC53F36CFB80}"/>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49B63593-9892-4F88-9DEB-09F534272E4A}"/>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3EF08B1C-CAD6-4E10-8B60-127FCF6652C5}"/>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EA3DD762-0759-49F4-8CCE-1A381C1D3AC1}"/>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2CD2B543-C836-4DA4-A6C4-48EF0DEBD68E}"/>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C324F3BE-9F89-4666-ACE3-47C61F7A0756}"/>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14" name="图片 13" descr="wwjxrd2">
            <a:extLst>
              <a:ext uri="{FF2B5EF4-FFF2-40B4-BE49-F238E27FC236}">
                <a16:creationId xmlns:a16="http://schemas.microsoft.com/office/drawing/2014/main" id="{34DA9D5D-6ABB-46F9-915C-16A7523CF2E9}"/>
              </a:ext>
            </a:extLst>
          </p:cNvPr>
          <p:cNvPicPr/>
          <p:nvPr/>
        </p:nvPicPr>
        <p:blipFill rotWithShape="1">
          <a:blip r:embed="rId2">
            <a:clrChange>
              <a:clrFrom>
                <a:srgbClr val="FFFFFF">
                  <a:alpha val="100000"/>
                </a:srgbClr>
              </a:clrFrom>
              <a:clrTo>
                <a:srgbClr val="FFFFFF">
                  <a:alpha val="100000"/>
                  <a:alpha val="0"/>
                </a:srgbClr>
              </a:clrTo>
            </a:clrChange>
          </a:blip>
          <a:srcRect l="5486" r="10611" b="3324"/>
          <a:stretch/>
        </p:blipFill>
        <p:spPr bwMode="auto">
          <a:xfrm>
            <a:off x="3408396" y="497809"/>
            <a:ext cx="5511363" cy="5353119"/>
          </a:xfrm>
          <a:prstGeom prst="rect">
            <a:avLst/>
          </a:prstGeom>
          <a:ln>
            <a:noFill/>
          </a:ln>
          <a:extLst>
            <a:ext uri="{53640926-AAD7-44D8-BBD7-CCE9431645EC}">
              <a14:shadowObscured xmlns:a14="http://schemas.microsoft.com/office/drawing/2010/main"/>
            </a:ext>
          </a:extLst>
        </p:spPr>
      </p:pic>
      <p:sp>
        <p:nvSpPr>
          <p:cNvPr id="15" name="文本框 14">
            <a:extLst>
              <a:ext uri="{FF2B5EF4-FFF2-40B4-BE49-F238E27FC236}">
                <a16:creationId xmlns:a16="http://schemas.microsoft.com/office/drawing/2014/main" id="{8C510CED-343B-43B5-844B-BB73BDD804E9}"/>
              </a:ext>
            </a:extLst>
          </p:cNvPr>
          <p:cNvSpPr txBox="1"/>
          <p:nvPr/>
        </p:nvSpPr>
        <p:spPr>
          <a:xfrm>
            <a:off x="904764" y="5759642"/>
            <a:ext cx="10646150" cy="1200329"/>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2θ</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44.06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的位置有两个非常尖锐的峰，这是基底的峰。从图中可以看出，在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2θ</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左右有一弥散衍射峰，这表明该样品是无定型结构。</a:t>
            </a:r>
          </a:p>
          <a:p>
            <a:pPr indent="457200"/>
            <a:endParaRPr lang="zh-CN" altLang="en-US" dirty="0"/>
          </a:p>
        </p:txBody>
      </p:sp>
    </p:spTree>
    <p:extLst>
      <p:ext uri="{BB962C8B-B14F-4D97-AF65-F5344CB8AC3E}">
        <p14:creationId xmlns:p14="http://schemas.microsoft.com/office/powerpoint/2010/main" val="1893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52D251A3-FA34-47AF-BBD4-32C8D7DAF16A}"/>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表征实验</a:t>
            </a:r>
            <a:r>
              <a:rPr lang="en-US" altLang="zh-CN" dirty="0">
                <a:solidFill>
                  <a:schemeClr val="tx1">
                    <a:lumMod val="65000"/>
                    <a:lumOff val="35000"/>
                  </a:schemeClr>
                </a:solidFill>
                <a:latin typeface="微软雅黑" pitchFamily="34" charset="-122"/>
                <a:ea typeface="微软雅黑" pitchFamily="34" charset="-122"/>
              </a:rPr>
              <a:t>——XRD</a:t>
            </a:r>
            <a:r>
              <a:rPr lang="zh-CN" altLang="en-US" dirty="0">
                <a:solidFill>
                  <a:schemeClr val="tx1">
                    <a:lumMod val="65000"/>
                    <a:lumOff val="35000"/>
                  </a:schemeClr>
                </a:solidFill>
                <a:latin typeface="微软雅黑" pitchFamily="34" charset="-122"/>
                <a:ea typeface="微软雅黑" pitchFamily="34" charset="-122"/>
              </a:rPr>
              <a:t>分析</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F12A805B-12E1-4F08-93A9-93BF3349968D}"/>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39610EB7-A01F-47C9-8969-950B4A215CB7}"/>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4BA4146C-A8F1-4A13-B282-EB70C0C05ED6}"/>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1C70D3DE-EA8F-4339-A8C3-BFADE5F2C393}"/>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EDF8C7F7-90CB-4F61-B583-E964674C45AA}"/>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DE8AEC73-A66E-4470-93C5-E0B1F5AC08FA}"/>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3DB2E338-17EA-4E21-A413-8D967D38D9F7}"/>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10" name="图片 9" descr="wwjxrd2">
            <a:extLst>
              <a:ext uri="{FF2B5EF4-FFF2-40B4-BE49-F238E27FC236}">
                <a16:creationId xmlns:a16="http://schemas.microsoft.com/office/drawing/2014/main" id="{FAD7C712-9788-41E9-BB34-4F0B2EA51247}"/>
              </a:ext>
            </a:extLst>
          </p:cNvPr>
          <p:cNvPicPr/>
          <p:nvPr/>
        </p:nvPicPr>
        <p:blipFill rotWithShape="1">
          <a:blip r:embed="rId2">
            <a:clrChange>
              <a:clrFrom>
                <a:srgbClr val="FFFFFF">
                  <a:alpha val="100000"/>
                </a:srgbClr>
              </a:clrFrom>
              <a:clrTo>
                <a:srgbClr val="FFFFFF">
                  <a:alpha val="100000"/>
                  <a:alpha val="0"/>
                </a:srgbClr>
              </a:clrTo>
            </a:clrChange>
          </a:blip>
          <a:srcRect l="5486" r="10611" b="3324"/>
          <a:stretch/>
        </p:blipFill>
        <p:spPr bwMode="auto">
          <a:xfrm>
            <a:off x="3408396" y="497809"/>
            <a:ext cx="5511363" cy="5353119"/>
          </a:xfrm>
          <a:prstGeom prst="rect">
            <a:avLst/>
          </a:prstGeom>
          <a:ln>
            <a:no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21A484F2-25C6-4028-960C-AB1488DF14CF}"/>
              </a:ext>
            </a:extLst>
          </p:cNvPr>
          <p:cNvSpPr txBox="1"/>
          <p:nvPr/>
        </p:nvSpPr>
        <p:spPr>
          <a:xfrm>
            <a:off x="904764" y="5759642"/>
            <a:ext cx="10646150" cy="1200329"/>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2θ</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44.06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的位置有两个非常尖锐的峰，这是基底的峰。从图中可以看出，在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2θ</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左右有一弥散衍射峰，这表明该样品是无定型结构。</a:t>
            </a:r>
          </a:p>
          <a:p>
            <a:pPr indent="457200"/>
            <a:endParaRPr lang="zh-CN" altLang="en-US" dirty="0"/>
          </a:p>
        </p:txBody>
      </p:sp>
    </p:spTree>
    <p:extLst>
      <p:ext uri="{BB962C8B-B14F-4D97-AF65-F5344CB8AC3E}">
        <p14:creationId xmlns:p14="http://schemas.microsoft.com/office/powerpoint/2010/main" val="139687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7914987F-2926-4B51-9F93-4EBB965EE782}"/>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表征实验</a:t>
            </a:r>
            <a:r>
              <a:rPr lang="en-US" altLang="zh-CN" dirty="0">
                <a:solidFill>
                  <a:schemeClr val="tx1">
                    <a:lumMod val="65000"/>
                    <a:lumOff val="35000"/>
                  </a:schemeClr>
                </a:solidFill>
                <a:latin typeface="微软雅黑" pitchFamily="34" charset="-122"/>
                <a:ea typeface="微软雅黑" pitchFamily="34" charset="-122"/>
              </a:rPr>
              <a:t>——</a:t>
            </a:r>
            <a:r>
              <a:rPr lang="zh-CN" altLang="en-US" dirty="0">
                <a:solidFill>
                  <a:schemeClr val="tx1">
                    <a:lumMod val="65000"/>
                    <a:lumOff val="35000"/>
                  </a:schemeClr>
                </a:solidFill>
                <a:latin typeface="微软雅黑" pitchFamily="34" charset="-122"/>
                <a:ea typeface="微软雅黑" pitchFamily="34" charset="-122"/>
              </a:rPr>
              <a:t>微观形貌分析</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AD8F8FCF-6189-4F9E-8E77-D523A07CF5A8}"/>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45925C87-8AED-4EEA-9D2A-6AF0EE764AC7}"/>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4EDD8BAD-72FD-44A1-B7A6-2C2BE5DBA32A}"/>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417F6D1D-BEF4-4C34-B1BA-974ACF0BBA1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31BBC352-331A-4FD5-85F9-7943685B023E}"/>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FA9E5D49-ED44-453D-872C-602892B16FE2}"/>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C07FD102-CA05-4EC7-AF6A-939CD10EFD39}"/>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12" name="图片 11" descr="sem1">
            <a:extLst>
              <a:ext uri="{FF2B5EF4-FFF2-40B4-BE49-F238E27FC236}">
                <a16:creationId xmlns:a16="http://schemas.microsoft.com/office/drawing/2014/main" id="{70E5ADF4-7954-4414-9CC3-6AA694FFFD44}"/>
              </a:ext>
            </a:extLst>
          </p:cNvPr>
          <p:cNvPicPr/>
          <p:nvPr/>
        </p:nvPicPr>
        <p:blipFill>
          <a:blip r:embed="rId2"/>
          <a:stretch>
            <a:fillRect/>
          </a:stretch>
        </p:blipFill>
        <p:spPr>
          <a:xfrm>
            <a:off x="3001243" y="782885"/>
            <a:ext cx="5328592" cy="4719205"/>
          </a:xfrm>
          <a:prstGeom prst="rect">
            <a:avLst/>
          </a:prstGeom>
        </p:spPr>
      </p:pic>
      <p:sp>
        <p:nvSpPr>
          <p:cNvPr id="13" name="文本框 12">
            <a:extLst>
              <a:ext uri="{FF2B5EF4-FFF2-40B4-BE49-F238E27FC236}">
                <a16:creationId xmlns:a16="http://schemas.microsoft.com/office/drawing/2014/main" id="{6236C883-1862-45BA-A2E7-1991D90040B5}"/>
              </a:ext>
            </a:extLst>
          </p:cNvPr>
          <p:cNvSpPr txBox="1"/>
          <p:nvPr/>
        </p:nvSpPr>
        <p:spPr>
          <a:xfrm>
            <a:off x="1561083" y="5791473"/>
            <a:ext cx="8568952" cy="1200329"/>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从图中可以看出，微观结构呈现出海绵多孔结构，硅胶颗粒分布不均匀。也映证了制得到的硅基气凝胶密度低的特点。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8479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7968AB57-9A98-4720-B0D5-41F6DCA61B42}"/>
              </a:ext>
            </a:extLst>
          </p:cNvPr>
          <p:cNvSpPr txBox="1"/>
          <p:nvPr/>
        </p:nvSpPr>
        <p:spPr>
          <a:xfrm>
            <a:off x="985019" y="188640"/>
            <a:ext cx="3888432"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表征实验</a:t>
            </a:r>
            <a:r>
              <a:rPr lang="en-US" altLang="zh-CN" dirty="0">
                <a:solidFill>
                  <a:schemeClr val="tx1">
                    <a:lumMod val="65000"/>
                    <a:lumOff val="35000"/>
                  </a:schemeClr>
                </a:solidFill>
                <a:latin typeface="微软雅黑" pitchFamily="34" charset="-122"/>
                <a:ea typeface="微软雅黑" pitchFamily="34" charset="-122"/>
              </a:rPr>
              <a:t>——</a:t>
            </a:r>
            <a:r>
              <a:rPr lang="zh-CN" altLang="en-US" dirty="0">
                <a:solidFill>
                  <a:schemeClr val="tx1">
                    <a:lumMod val="65000"/>
                    <a:lumOff val="35000"/>
                  </a:schemeClr>
                </a:solidFill>
                <a:latin typeface="微软雅黑" pitchFamily="34" charset="-122"/>
                <a:ea typeface="微软雅黑" pitchFamily="34" charset="-122"/>
              </a:rPr>
              <a:t>比表面积、孔径分析</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7E714D46-3BFC-4C94-A5F8-09FABD6DD03A}"/>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C409C57F-1C93-46BE-8267-02719B1DFC67}"/>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24AC4DC3-559B-47E4-A315-68E79DA59749}"/>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0671C027-98A4-4AEB-9E3D-EC35AE2B1DA7}"/>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B1EAEFA0-DB9D-4196-A7A7-A1541EE5D186}"/>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8D83DC55-B406-4E56-9DC7-AEA4BAA0889F}"/>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7FB97A22-5F8A-4CC0-852D-C9B59F7602B9}"/>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pic>
        <p:nvPicPr>
          <p:cNvPr id="12" name="图片 11">
            <a:extLst>
              <a:ext uri="{FF2B5EF4-FFF2-40B4-BE49-F238E27FC236}">
                <a16:creationId xmlns:a16="http://schemas.microsoft.com/office/drawing/2014/main" id="{0DE8DAEE-9ACB-4814-A55E-F05C47FFB1CC}"/>
              </a:ext>
            </a:extLst>
          </p:cNvPr>
          <p:cNvPicPr/>
          <p:nvPr/>
        </p:nvPicPr>
        <p:blipFill>
          <a:blip r:embed="rId2">
            <a:clrChange>
              <a:clrFrom>
                <a:srgbClr val="FFFFFF">
                  <a:alpha val="100000"/>
                </a:srgbClr>
              </a:clrFrom>
              <a:clrTo>
                <a:srgbClr val="FFFFFF">
                  <a:alpha val="100000"/>
                  <a:alpha val="0"/>
                </a:srgbClr>
              </a:clrTo>
            </a:clrChange>
          </a:blip>
          <a:stretch>
            <a:fillRect/>
          </a:stretch>
        </p:blipFill>
        <p:spPr>
          <a:xfrm>
            <a:off x="-95101" y="657958"/>
            <a:ext cx="6336704" cy="5397451"/>
          </a:xfrm>
          <a:prstGeom prst="rect">
            <a:avLst/>
          </a:prstGeom>
          <a:noFill/>
          <a:ln>
            <a:noFill/>
          </a:ln>
        </p:spPr>
      </p:pic>
      <p:pic>
        <p:nvPicPr>
          <p:cNvPr id="13" name="图片 12">
            <a:extLst>
              <a:ext uri="{FF2B5EF4-FFF2-40B4-BE49-F238E27FC236}">
                <a16:creationId xmlns:a16="http://schemas.microsoft.com/office/drawing/2014/main" id="{13C9BE3A-8994-454E-BB6F-6C1F20E11EF1}"/>
              </a:ext>
            </a:extLst>
          </p:cNvPr>
          <p:cNvPicPr/>
          <p:nvPr/>
        </p:nvPicPr>
        <p:blipFill>
          <a:blip r:embed="rId3">
            <a:clrChange>
              <a:clrFrom>
                <a:srgbClr val="FFFFFF">
                  <a:alpha val="100000"/>
                </a:srgbClr>
              </a:clrFrom>
              <a:clrTo>
                <a:srgbClr val="FFFFFF">
                  <a:alpha val="100000"/>
                  <a:alpha val="0"/>
                </a:srgbClr>
              </a:clrTo>
            </a:clrChange>
          </a:blip>
          <a:stretch>
            <a:fillRect/>
          </a:stretch>
        </p:blipFill>
        <p:spPr>
          <a:xfrm>
            <a:off x="6164078" y="603914"/>
            <a:ext cx="6109646" cy="5360597"/>
          </a:xfrm>
          <a:prstGeom prst="rect">
            <a:avLst/>
          </a:prstGeom>
          <a:noFill/>
          <a:ln>
            <a:noFill/>
          </a:ln>
        </p:spPr>
      </p:pic>
      <p:sp>
        <p:nvSpPr>
          <p:cNvPr id="14" name="文本框 13">
            <a:extLst>
              <a:ext uri="{FF2B5EF4-FFF2-40B4-BE49-F238E27FC236}">
                <a16:creationId xmlns:a16="http://schemas.microsoft.com/office/drawing/2014/main" id="{837A3C5D-4789-4094-A8A3-B12F3FF5CA9A}"/>
              </a:ext>
            </a:extLst>
          </p:cNvPr>
          <p:cNvSpPr txBox="1"/>
          <p:nvPr/>
        </p:nvSpPr>
        <p:spPr>
          <a:xfrm>
            <a:off x="598977" y="5856721"/>
            <a:ext cx="11006190" cy="875881"/>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从图中可以看出等温线为典型的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型等温线，并带有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型滞后环，表明样品具有典型的介孔结构。硅基气凝胶的比表面积和平均孔径分别为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839.378(m</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9.406(nm)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，最可几孔径为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2.647(nm)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2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a:extLst>
              <a:ext uri="{FF2B5EF4-FFF2-40B4-BE49-F238E27FC236}">
                <a16:creationId xmlns:a16="http://schemas.microsoft.com/office/drawing/2014/main" id="{4AF6D0C0-4ACA-484A-8D6B-E578BD29BA76}"/>
              </a:ext>
            </a:extLst>
          </p:cNvPr>
          <p:cNvSpPr txBox="1"/>
          <p:nvPr/>
        </p:nvSpPr>
        <p:spPr>
          <a:xfrm>
            <a:off x="985019" y="188640"/>
            <a:ext cx="403244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MTES</a:t>
            </a:r>
            <a:r>
              <a:rPr lang="zh-CN" altLang="en-US" dirty="0">
                <a:solidFill>
                  <a:schemeClr val="tx1">
                    <a:lumMod val="65000"/>
                    <a:lumOff val="35000"/>
                  </a:schemeClr>
                </a:solidFill>
                <a:latin typeface="微软雅黑" pitchFamily="34" charset="-122"/>
                <a:ea typeface="微软雅黑" pitchFamily="34" charset="-122"/>
              </a:rPr>
              <a:t>气凝胶的初步应用</a:t>
            </a:r>
            <a:r>
              <a:rPr lang="en-US" altLang="zh-CN" dirty="0">
                <a:solidFill>
                  <a:schemeClr val="tx1">
                    <a:lumMod val="65000"/>
                    <a:lumOff val="35000"/>
                  </a:schemeClr>
                </a:solidFill>
                <a:latin typeface="微软雅黑" pitchFamily="34" charset="-122"/>
                <a:ea typeface="微软雅黑" pitchFamily="34" charset="-122"/>
              </a:rPr>
              <a:t>——</a:t>
            </a:r>
            <a:r>
              <a:rPr lang="zh-CN" altLang="en-US" dirty="0">
                <a:solidFill>
                  <a:schemeClr val="tx1">
                    <a:lumMod val="65000"/>
                    <a:lumOff val="35000"/>
                  </a:schemeClr>
                </a:solidFill>
                <a:latin typeface="微软雅黑" pitchFamily="34" charset="-122"/>
                <a:ea typeface="微软雅黑" pitchFamily="34" charset="-122"/>
              </a:rPr>
              <a:t>油的吸附</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 name="六边形 2">
            <a:extLst>
              <a:ext uri="{FF2B5EF4-FFF2-40B4-BE49-F238E27FC236}">
                <a16:creationId xmlns:a16="http://schemas.microsoft.com/office/drawing/2014/main" id="{140D13A5-36F7-4085-8CFB-6D1DAD0CA23A}"/>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E8FF7C11-01D9-40F1-9345-EE8F990AD6FF}"/>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六边形 4">
            <a:extLst>
              <a:ext uri="{FF2B5EF4-FFF2-40B4-BE49-F238E27FC236}">
                <a16:creationId xmlns:a16="http://schemas.microsoft.com/office/drawing/2014/main" id="{3B2FC14A-B901-472B-B1AF-789EDA588C47}"/>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9">
            <a:extLst>
              <a:ext uri="{FF2B5EF4-FFF2-40B4-BE49-F238E27FC236}">
                <a16:creationId xmlns:a16="http://schemas.microsoft.com/office/drawing/2014/main" id="{7015D608-9D9F-47E9-B9BF-0F7DF6607AFA}"/>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 name="文本框 9">
            <a:extLst>
              <a:ext uri="{FF2B5EF4-FFF2-40B4-BE49-F238E27FC236}">
                <a16:creationId xmlns:a16="http://schemas.microsoft.com/office/drawing/2014/main" id="{02E89C85-C218-4642-A826-42CA32379D1B}"/>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8" name="Freeform 126">
            <a:extLst>
              <a:ext uri="{FF2B5EF4-FFF2-40B4-BE49-F238E27FC236}">
                <a16:creationId xmlns:a16="http://schemas.microsoft.com/office/drawing/2014/main" id="{A8BB94F4-B390-49CC-B621-069746753244}"/>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9" name="TextBox 16">
            <a:extLst>
              <a:ext uri="{FF2B5EF4-FFF2-40B4-BE49-F238E27FC236}">
                <a16:creationId xmlns:a16="http://schemas.microsoft.com/office/drawing/2014/main" id="{2CE0E79C-4F56-4BD4-BE45-8C78205A1EBB}"/>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3" name="文本框 12">
            <a:extLst>
              <a:ext uri="{FF2B5EF4-FFF2-40B4-BE49-F238E27FC236}">
                <a16:creationId xmlns:a16="http://schemas.microsoft.com/office/drawing/2014/main" id="{10051D31-9E9D-4FD3-BFB6-814EE5CBBFB6}"/>
              </a:ext>
            </a:extLst>
          </p:cNvPr>
          <p:cNvSpPr txBox="1"/>
          <p:nvPr/>
        </p:nvSpPr>
        <p:spPr>
          <a:xfrm>
            <a:off x="566567" y="5898142"/>
            <a:ext cx="11062039" cy="1200329"/>
          </a:xfrm>
          <a:prstGeom prst="rect">
            <a:avLst/>
          </a:prstGeom>
          <a:noFill/>
        </p:spPr>
        <p:txBody>
          <a:bodyPr wrap="square" rtlCol="0">
            <a:spAutoFit/>
          </a:bodyPr>
          <a:lstStyle/>
          <a:p>
            <a:pPr indent="4572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由吸附量对时间的吸附曲线图可以看出，硅基气凝胶对油的吸附量为</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6.5g·g</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，且吸附速度极快，大约是分钟左右即可接近最大吸附量。</a:t>
            </a:r>
          </a:p>
          <a:p>
            <a:endParaRPr lang="zh-CN" altLang="en-US" dirty="0">
              <a:latin typeface="Times New Roman" panose="02020603050405020304" pitchFamily="18" charset="0"/>
              <a:cs typeface="Times New Roman" panose="02020603050405020304" pitchFamily="18" charset="0"/>
            </a:endParaRPr>
          </a:p>
        </p:txBody>
      </p:sp>
      <p:pic>
        <p:nvPicPr>
          <p:cNvPr id="14" name="图片 13" descr="absolution oil">
            <a:extLst>
              <a:ext uri="{FF2B5EF4-FFF2-40B4-BE49-F238E27FC236}">
                <a16:creationId xmlns:a16="http://schemas.microsoft.com/office/drawing/2014/main" id="{FBC77F5D-153A-40E0-A25B-43A77E9490E7}"/>
              </a:ext>
            </a:extLst>
          </p:cNvPr>
          <p:cNvPicPr/>
          <p:nvPr/>
        </p:nvPicPr>
        <p:blipFill>
          <a:blip r:embed="rId2">
            <a:clrChange>
              <a:clrFrom>
                <a:srgbClr val="FFFFFF">
                  <a:alpha val="100000"/>
                </a:srgbClr>
              </a:clrFrom>
              <a:clrTo>
                <a:srgbClr val="FFFFFF">
                  <a:alpha val="100000"/>
                  <a:alpha val="0"/>
                </a:srgbClr>
              </a:clrTo>
            </a:clrChange>
          </a:blip>
          <a:stretch>
            <a:fillRect/>
          </a:stretch>
        </p:blipFill>
        <p:spPr>
          <a:xfrm>
            <a:off x="1705099" y="591722"/>
            <a:ext cx="6984776" cy="5357558"/>
          </a:xfrm>
          <a:prstGeom prst="rect">
            <a:avLst/>
          </a:prstGeom>
        </p:spPr>
      </p:pic>
    </p:spTree>
    <p:extLst>
      <p:ext uri="{BB962C8B-B14F-4D97-AF65-F5344CB8AC3E}">
        <p14:creationId xmlns:p14="http://schemas.microsoft.com/office/powerpoint/2010/main" val="56968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093" y="1917661"/>
            <a:ext cx="12241360" cy="31236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 y="2061677"/>
            <a:ext cx="12218266" cy="28083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092" y="1700808"/>
            <a:ext cx="12241359" cy="3601229"/>
          </a:xfrm>
          <a:prstGeom prst="rect">
            <a:avLst/>
          </a:prstGeom>
          <a:solidFill>
            <a:srgbClr val="202A36">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p:cNvSpPr>
            <a:spLocks noChangeArrowheads="1"/>
          </p:cNvSpPr>
          <p:nvPr/>
        </p:nvSpPr>
        <p:spPr bwMode="auto">
          <a:xfrm>
            <a:off x="3361283" y="3062238"/>
            <a:ext cx="54719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a:solidFill>
                  <a:srgbClr val="202A36"/>
                </a:solidFill>
                <a:latin typeface="微软雅黑" pitchFamily="34" charset="-122"/>
                <a:ea typeface="微软雅黑" pitchFamily="34" charset="-122"/>
                <a:sym typeface="微软雅黑" pitchFamily="34" charset="-122"/>
              </a:rPr>
              <a:t>欢迎您的指正</a:t>
            </a:r>
          </a:p>
        </p:txBody>
      </p:sp>
      <p:sp>
        <p:nvSpPr>
          <p:cNvPr id="17" name="TextBox 7"/>
          <p:cNvSpPr>
            <a:spLocks noChangeArrowheads="1"/>
          </p:cNvSpPr>
          <p:nvPr/>
        </p:nvSpPr>
        <p:spPr bwMode="auto">
          <a:xfrm>
            <a:off x="3505299" y="2785819"/>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THANK YOU FOR YOUR GUIDANCE.</a:t>
            </a:r>
            <a:endParaRPr lang="zh-CN" altLang="en-US" sz="2000" dirty="0">
              <a:solidFill>
                <a:srgbClr val="202A36"/>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sp>
        <p:nvSpPr>
          <p:cNvPr id="18" name="矩形 17"/>
          <p:cNvSpPr/>
          <p:nvPr/>
        </p:nvSpPr>
        <p:spPr>
          <a:xfrm>
            <a:off x="0" y="6741368"/>
            <a:ext cx="12195175" cy="116632"/>
          </a:xfrm>
          <a:prstGeom prst="rect">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1999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1000"/>
                                  </p:stCondLst>
                                  <p:iterate type="lt">
                                    <p:tmPct val="50000"/>
                                  </p:iterate>
                                  <p:childTnLst>
                                    <p:set>
                                      <p:cBhvr>
                                        <p:cTn id="6" dur="1" fill="hold">
                                          <p:stCondLst>
                                            <p:cond delay="0"/>
                                          </p:stCondLst>
                                        </p:cTn>
                                        <p:tgtEl>
                                          <p:spTgt spid="17"/>
                                        </p:tgtEl>
                                        <p:attrNameLst>
                                          <p:attrName>style.visibility</p:attrName>
                                        </p:attrNameLst>
                                      </p:cBhvr>
                                      <p:to>
                                        <p:strVal val="visible"/>
                                      </p:to>
                                    </p:set>
                                    <p:set>
                                      <p:cBhvr>
                                        <p:cTn id="7" dur="114" fill="hold">
                                          <p:stCondLst>
                                            <p:cond delay="0"/>
                                          </p:stCondLst>
                                        </p:cTn>
                                        <p:tgtEl>
                                          <p:spTgt spid="17"/>
                                        </p:tgtEl>
                                        <p:attrNameLst>
                                          <p:attrName>style.rotation</p:attrName>
                                        </p:attrNameLst>
                                      </p:cBhvr>
                                      <p:to>
                                        <p:strVal val="-45.0"/>
                                      </p:to>
                                    </p:set>
                                    <p:anim calcmode="lin" valueType="num">
                                      <p:cBhvr>
                                        <p:cTn id="8" dur="114" fill="hold">
                                          <p:stCondLst>
                                            <p:cond delay="114"/>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17"/>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1500"/>
                                  </p:stCondLst>
                                  <p:iterate type="lt">
                                    <p:tmPct val="10000"/>
                                  </p:iterate>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999918" y="-456465"/>
            <a:ext cx="3728322" cy="3728322"/>
          </a:xfrm>
          <a:prstGeom prst="ellips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76433" y="-279950"/>
            <a:ext cx="3375292" cy="337529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59"/>
          <p:cNvSpPr txBox="1">
            <a:spLocks noChangeArrowheads="1"/>
          </p:cNvSpPr>
          <p:nvPr/>
        </p:nvSpPr>
        <p:spPr bwMode="auto">
          <a:xfrm>
            <a:off x="1207895" y="719179"/>
            <a:ext cx="3312368" cy="1495794"/>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lumMod val="95000"/>
                  </a:schemeClr>
                </a:solidFill>
                <a:latin typeface="微软雅黑" pitchFamily="34" charset="-122"/>
                <a:ea typeface="微软雅黑" pitchFamily="34" charset="-122"/>
              </a:rPr>
              <a:t>目录</a:t>
            </a:r>
            <a:r>
              <a:rPr lang="zh-CN" altLang="en-US" sz="4000" b="1" kern="0" dirty="0">
                <a:solidFill>
                  <a:schemeClr val="bg1">
                    <a:lumMod val="95000"/>
                  </a:schemeClr>
                </a:solidFill>
                <a:latin typeface="微软雅黑" pitchFamily="34" charset="-122"/>
                <a:ea typeface="微软雅黑" pitchFamily="34" charset="-122"/>
              </a:rPr>
              <a:t> </a:t>
            </a:r>
            <a:endParaRPr lang="en-US" altLang="zh-CN" sz="4000" b="1" kern="0" dirty="0">
              <a:solidFill>
                <a:schemeClr val="bg1">
                  <a:lumMod val="95000"/>
                </a:schemeClr>
              </a:solidFill>
              <a:latin typeface="微软雅黑" pitchFamily="34" charset="-122"/>
              <a:ea typeface="微软雅黑" pitchFamily="34" charset="-122"/>
            </a:endParaRPr>
          </a:p>
          <a:p>
            <a:pPr algn="ctr" defTabSz="914377">
              <a:lnSpc>
                <a:spcPct val="120000"/>
              </a:lnSpc>
              <a:defRPr/>
            </a:pPr>
            <a:r>
              <a:rPr lang="en-US" altLang="zh-CN" sz="2800" kern="0" dirty="0">
                <a:solidFill>
                  <a:schemeClr val="bg1">
                    <a:lumMod val="95000"/>
                  </a:schemeClr>
                </a:solidFill>
                <a:latin typeface="微软雅黑" pitchFamily="34" charset="-122"/>
                <a:ea typeface="微软雅黑" pitchFamily="34" charset="-122"/>
              </a:rPr>
              <a:t>Contents</a:t>
            </a:r>
            <a:endParaRPr lang="en-US" altLang="ko-KR" sz="2800" kern="0" dirty="0">
              <a:solidFill>
                <a:schemeClr val="bg1">
                  <a:lumMod val="95000"/>
                </a:schemeClr>
              </a:solidFill>
              <a:latin typeface="微软雅黑" pitchFamily="34" charset="-122"/>
              <a:ea typeface="微软雅黑" pitchFamily="34" charset="-122"/>
            </a:endParaRPr>
          </a:p>
        </p:txBody>
      </p:sp>
      <p:sp>
        <p:nvSpPr>
          <p:cNvPr id="34" name="任意多边形 33"/>
          <p:cNvSpPr/>
          <p:nvPr/>
        </p:nvSpPr>
        <p:spPr>
          <a:xfrm>
            <a:off x="-32084" y="4200489"/>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15210" y="4556707"/>
            <a:ext cx="1257074" cy="1030539"/>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spcAft>
                <a:spcPts val="0"/>
              </a:spcAft>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论文导读</a:t>
            </a:r>
          </a:p>
          <a:p>
            <a:pPr algn="ctr">
              <a:spcAft>
                <a:spcPts val="0"/>
              </a:spcAft>
              <a:defRPr/>
            </a:pPr>
            <a:r>
              <a:rPr lang="en-US"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矩形 35"/>
          <p:cNvSpPr/>
          <p:nvPr/>
        </p:nvSpPr>
        <p:spPr>
          <a:xfrm>
            <a:off x="3305446" y="4652684"/>
            <a:ext cx="1210588" cy="999761"/>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命题背景</a:t>
            </a:r>
          </a:p>
          <a:p>
            <a:pPr algn="ctr">
              <a:defRPr/>
            </a:pPr>
            <a:r>
              <a:rPr lang="en-US"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Background</a:t>
            </a:r>
            <a:endParaRPr lang="zh-CN"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矩形 36"/>
          <p:cNvSpPr/>
          <p:nvPr/>
        </p:nvSpPr>
        <p:spPr>
          <a:xfrm>
            <a:off x="5303490" y="5162766"/>
            <a:ext cx="1766830" cy="999761"/>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研究综述</a:t>
            </a:r>
          </a:p>
          <a:p>
            <a:pPr algn="ctr">
              <a:defRPr/>
            </a:pPr>
            <a:r>
              <a:rPr lang="en-US"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Thesis Description</a:t>
            </a:r>
            <a:endParaRPr lang="zh-CN"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矩形 37"/>
          <p:cNvSpPr/>
          <p:nvPr/>
        </p:nvSpPr>
        <p:spPr>
          <a:xfrm>
            <a:off x="7564062" y="3965966"/>
            <a:ext cx="1505925" cy="999761"/>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04</a:t>
            </a:r>
          </a:p>
          <a:p>
            <a:pPr algn="ctr">
              <a:spcBef>
                <a:spcPts val="500"/>
              </a:spcBef>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成果应用</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1400" b="1" dirty="0">
                <a:solidFill>
                  <a:schemeClr val="bg1">
                    <a:lumMod val="50000"/>
                  </a:schemeClr>
                </a:solidFill>
              </a:rPr>
              <a:t>THE APPLICATION</a:t>
            </a:r>
            <a:endParaRPr lang="zh-CN" altLang="zh-CN" sz="1400" kern="1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矩形 38"/>
          <p:cNvSpPr/>
          <p:nvPr/>
        </p:nvSpPr>
        <p:spPr>
          <a:xfrm>
            <a:off x="9893368" y="3886907"/>
            <a:ext cx="1308371" cy="999761"/>
          </a:xfrm>
          <a:prstGeom prst="rect">
            <a:avLst/>
          </a:prstGeom>
        </p:spPr>
        <p:txBody>
          <a:bodyPr wrap="none">
            <a:spAutoFit/>
          </a:bodyPr>
          <a:lstStyle/>
          <a:p>
            <a:pPr algn="ctr">
              <a:lnSpc>
                <a:spcPct val="130000"/>
              </a:lnSpc>
              <a:spcAft>
                <a:spcPts val="0"/>
              </a:spcAft>
              <a:defRPr/>
            </a:pPr>
            <a:r>
              <a:rPr lang="en-US" altLang="zh-CN" sz="16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PART 05</a:t>
            </a:r>
          </a:p>
          <a:p>
            <a:pPr algn="ctr">
              <a:spcBef>
                <a:spcPts val="500"/>
              </a:spcBef>
              <a:spcAft>
                <a:spcPts val="0"/>
              </a:spcAft>
              <a:defRPr/>
            </a:pP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en-US"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The Summary</a:t>
            </a:r>
            <a:endParaRPr lang="zh-CN" altLang="zh-CN" sz="14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0" name="组合 39"/>
          <p:cNvGrpSpPr/>
          <p:nvPr/>
        </p:nvGrpSpPr>
        <p:grpSpPr>
          <a:xfrm>
            <a:off x="1312185" y="3868926"/>
            <a:ext cx="663125" cy="663125"/>
            <a:chOff x="8077071" y="845254"/>
            <a:chExt cx="2036801" cy="2036802"/>
          </a:xfrm>
        </p:grpSpPr>
        <p:sp>
          <p:nvSpPr>
            <p:cNvPr id="41" name="椭圆 40"/>
            <p:cNvSpPr/>
            <p:nvPr/>
          </p:nvSpPr>
          <p:spPr>
            <a:xfrm>
              <a:off x="8077071" y="845254"/>
              <a:ext cx="2036801"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43" name="组合 42"/>
          <p:cNvGrpSpPr/>
          <p:nvPr/>
        </p:nvGrpSpPr>
        <p:grpSpPr>
          <a:xfrm>
            <a:off x="3579178" y="3964903"/>
            <a:ext cx="663125" cy="663125"/>
            <a:chOff x="8125599" y="1434035"/>
            <a:chExt cx="2036802" cy="2036802"/>
          </a:xfrm>
        </p:grpSpPr>
        <p:sp>
          <p:nvSpPr>
            <p:cNvPr id="44" name="椭圆 43"/>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5855345" y="4474985"/>
            <a:ext cx="663125" cy="663125"/>
            <a:chOff x="8125599" y="1434035"/>
            <a:chExt cx="2036802" cy="2036802"/>
          </a:xfrm>
        </p:grpSpPr>
        <p:sp>
          <p:nvSpPr>
            <p:cNvPr id="47" name="椭圆 46"/>
            <p:cNvSpPr/>
            <p:nvPr/>
          </p:nvSpPr>
          <p:spPr>
            <a:xfrm>
              <a:off x="8125599" y="1434035"/>
              <a:ext cx="2036802"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49"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0"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1"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52" name="组合 51"/>
          <p:cNvGrpSpPr/>
          <p:nvPr/>
        </p:nvGrpSpPr>
        <p:grpSpPr>
          <a:xfrm>
            <a:off x="7985466" y="5070872"/>
            <a:ext cx="663125" cy="663125"/>
            <a:chOff x="8125599" y="1434035"/>
            <a:chExt cx="2036802" cy="2036802"/>
          </a:xfrm>
        </p:grpSpPr>
        <p:sp>
          <p:nvSpPr>
            <p:cNvPr id="53" name="椭圆 52"/>
            <p:cNvSpPr/>
            <p:nvPr/>
          </p:nvSpPr>
          <p:spPr>
            <a:xfrm>
              <a:off x="8125599" y="1434035"/>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10215992" y="4992766"/>
            <a:ext cx="663125" cy="663125"/>
            <a:chOff x="8125599" y="1434035"/>
            <a:chExt cx="2036802" cy="2036802"/>
          </a:xfrm>
        </p:grpSpPr>
        <p:sp>
          <p:nvSpPr>
            <p:cNvPr id="84" name="椭圆 83"/>
            <p:cNvSpPr/>
            <p:nvPr/>
          </p:nvSpPr>
          <p:spPr>
            <a:xfrm>
              <a:off x="8125599" y="1434035"/>
              <a:ext cx="2036802" cy="2036802"/>
            </a:xfrm>
            <a:prstGeom prst="ellipse">
              <a:avLst/>
            </a:prstGeom>
            <a:solidFill>
              <a:srgbClr val="46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86" name="TextBox 85"/>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14680690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2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1000"/>
                                            <p:tgtEl>
                                              <p:spTgt spid="34"/>
                                            </p:tgtEl>
                                          </p:cBhvr>
                                        </p:animEffect>
                                      </p:childTnLst>
                                    </p:cTn>
                                  </p:par>
                                </p:childTnLst>
                              </p:cTn>
                            </p:par>
                            <p:par>
                              <p:cTn id="21" fill="hold">
                                <p:stCondLst>
                                  <p:cond delay="2750"/>
                                </p:stCondLst>
                                <p:childTnLst>
                                  <p:par>
                                    <p:cTn id="22" presetID="2" presetClass="entr" presetSubtype="1" fill="hold" nodeType="afterEffect" p14:presetBounceEnd="53333">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14:bounceEnd="53333">
                                          <p:cBhvr additive="base">
                                            <p:cTn id="24" dur="750" fill="hold"/>
                                            <p:tgtEl>
                                              <p:spTgt spid="40"/>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40"/>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par>
                              <p:cTn id="29" fill="hold">
                                <p:stCondLst>
                                  <p:cond delay="3500"/>
                                </p:stCondLst>
                                <p:childTnLst>
                                  <p:par>
                                    <p:cTn id="30" presetID="2" presetClass="entr" presetSubtype="1" fill="hold" nodeType="afterEffect" p14:presetBounceEnd="53333">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14:bounceEnd="53333">
                                          <p:cBhvr additive="base">
                                            <p:cTn id="32" dur="750" fill="hold"/>
                                            <p:tgtEl>
                                              <p:spTgt spid="43"/>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43"/>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p:stCondLst>
                                  <p:cond delay="4250"/>
                                </p:stCondLst>
                                <p:childTnLst>
                                  <p:par>
                                    <p:cTn id="38" presetID="2" presetClass="entr" presetSubtype="1" fill="hold" nodeType="afterEffect" p14:presetBounceEnd="53333">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14:bounceEnd="53333">
                                          <p:cBhvr additive="base">
                                            <p:cTn id="40" dur="750" fill="hold"/>
                                            <p:tgtEl>
                                              <p:spTgt spid="46"/>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46"/>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5000"/>
                                </p:stCondLst>
                                <p:childTnLst>
                                  <p:par>
                                    <p:cTn id="46" presetID="2" presetClass="entr" presetSubtype="1" fill="hold" nodeType="afterEffect" p14:presetBounceEnd="53333">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14:bounceEnd="53333">
                                          <p:cBhvr additive="base">
                                            <p:cTn id="48" dur="750" fill="hold"/>
                                            <p:tgtEl>
                                              <p:spTgt spid="52"/>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52"/>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750"/>
                                </p:stCondLst>
                                <p:childTnLst>
                                  <p:par>
                                    <p:cTn id="54" presetID="2" presetClass="entr" presetSubtype="1" fill="hold" nodeType="afterEffect" p14:presetBounceEnd="53333">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14:bounceEnd="53333">
                                          <p:cBhvr additive="base">
                                            <p:cTn id="56" dur="750" fill="hold"/>
                                            <p:tgtEl>
                                              <p:spTgt spid="83"/>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83"/>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1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P spid="35" grpId="0"/>
          <p:bldP spid="36" grpId="0"/>
          <p:bldP spid="37" grpId="0"/>
          <p:bldP spid="38" grpId="0"/>
          <p:bldP spid="39" grpId="0"/>
          <p:bldP spid="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2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1000"/>
                                            <p:tgtEl>
                                              <p:spTgt spid="34"/>
                                            </p:tgtEl>
                                          </p:cBhvr>
                                        </p:animEffect>
                                      </p:childTnLst>
                                    </p:cTn>
                                  </p:par>
                                </p:childTnLst>
                              </p:cTn>
                            </p:par>
                            <p:par>
                              <p:cTn id="21" fill="hold">
                                <p:stCondLst>
                                  <p:cond delay="2750"/>
                                </p:stCondLst>
                                <p:childTnLst>
                                  <p:par>
                                    <p:cTn id="22" presetID="2" presetClass="entr" presetSubtype="1"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750" fill="hold"/>
                                            <p:tgtEl>
                                              <p:spTgt spid="40"/>
                                            </p:tgtEl>
                                            <p:attrNameLst>
                                              <p:attrName>ppt_x</p:attrName>
                                            </p:attrNameLst>
                                          </p:cBhvr>
                                          <p:tavLst>
                                            <p:tav tm="0">
                                              <p:val>
                                                <p:strVal val="#ppt_x"/>
                                              </p:val>
                                            </p:tav>
                                            <p:tav tm="100000">
                                              <p:val>
                                                <p:strVal val="#ppt_x"/>
                                              </p:val>
                                            </p:tav>
                                          </p:tavLst>
                                        </p:anim>
                                        <p:anim calcmode="lin" valueType="num">
                                          <p:cBhvr additive="base">
                                            <p:cTn id="25" dur="750" fill="hold"/>
                                            <p:tgtEl>
                                              <p:spTgt spid="40"/>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par>
                              <p:cTn id="29" fill="hold">
                                <p:stCondLst>
                                  <p:cond delay="3500"/>
                                </p:stCondLst>
                                <p:childTnLst>
                                  <p:par>
                                    <p:cTn id="30" presetID="2" presetClass="entr" presetSubtype="1"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750" fill="hold"/>
                                            <p:tgtEl>
                                              <p:spTgt spid="43"/>
                                            </p:tgtEl>
                                            <p:attrNameLst>
                                              <p:attrName>ppt_x</p:attrName>
                                            </p:attrNameLst>
                                          </p:cBhvr>
                                          <p:tavLst>
                                            <p:tav tm="0">
                                              <p:val>
                                                <p:strVal val="#ppt_x"/>
                                              </p:val>
                                            </p:tav>
                                            <p:tav tm="100000">
                                              <p:val>
                                                <p:strVal val="#ppt_x"/>
                                              </p:val>
                                            </p:tav>
                                          </p:tavLst>
                                        </p:anim>
                                        <p:anim calcmode="lin" valueType="num">
                                          <p:cBhvr additive="base">
                                            <p:cTn id="33" dur="750" fill="hold"/>
                                            <p:tgtEl>
                                              <p:spTgt spid="43"/>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par>
                              <p:cTn id="37" fill="hold">
                                <p:stCondLst>
                                  <p:cond delay="4250"/>
                                </p:stCondLst>
                                <p:childTnLst>
                                  <p:par>
                                    <p:cTn id="38" presetID="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750" fill="hold"/>
                                            <p:tgtEl>
                                              <p:spTgt spid="46"/>
                                            </p:tgtEl>
                                            <p:attrNameLst>
                                              <p:attrName>ppt_x</p:attrName>
                                            </p:attrNameLst>
                                          </p:cBhvr>
                                          <p:tavLst>
                                            <p:tav tm="0">
                                              <p:val>
                                                <p:strVal val="#ppt_x"/>
                                              </p:val>
                                            </p:tav>
                                            <p:tav tm="100000">
                                              <p:val>
                                                <p:strVal val="#ppt_x"/>
                                              </p:val>
                                            </p:tav>
                                          </p:tavLst>
                                        </p:anim>
                                        <p:anim calcmode="lin" valueType="num">
                                          <p:cBhvr additive="base">
                                            <p:cTn id="41" dur="750" fill="hold"/>
                                            <p:tgtEl>
                                              <p:spTgt spid="46"/>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childTnLst>
                              </p:cTn>
                            </p:par>
                            <p:par>
                              <p:cTn id="45" fill="hold">
                                <p:stCondLst>
                                  <p:cond delay="5000"/>
                                </p:stCondLst>
                                <p:childTnLst>
                                  <p:par>
                                    <p:cTn id="46" presetID="2" presetClass="entr" presetSubtype="1"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additive="base">
                                            <p:cTn id="48" dur="750" fill="hold"/>
                                            <p:tgtEl>
                                              <p:spTgt spid="52"/>
                                            </p:tgtEl>
                                            <p:attrNameLst>
                                              <p:attrName>ppt_x</p:attrName>
                                            </p:attrNameLst>
                                          </p:cBhvr>
                                          <p:tavLst>
                                            <p:tav tm="0">
                                              <p:val>
                                                <p:strVal val="#ppt_x"/>
                                              </p:val>
                                            </p:tav>
                                            <p:tav tm="100000">
                                              <p:val>
                                                <p:strVal val="#ppt_x"/>
                                              </p:val>
                                            </p:tav>
                                          </p:tavLst>
                                        </p:anim>
                                        <p:anim calcmode="lin" valueType="num">
                                          <p:cBhvr additive="base">
                                            <p:cTn id="49" dur="750" fill="hold"/>
                                            <p:tgtEl>
                                              <p:spTgt spid="52"/>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750"/>
                                </p:stCondLst>
                                <p:childTnLst>
                                  <p:par>
                                    <p:cTn id="54" presetID="2" presetClass="entr" presetSubtype="1"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750" fill="hold"/>
                                            <p:tgtEl>
                                              <p:spTgt spid="83"/>
                                            </p:tgtEl>
                                            <p:attrNameLst>
                                              <p:attrName>ppt_x</p:attrName>
                                            </p:attrNameLst>
                                          </p:cBhvr>
                                          <p:tavLst>
                                            <p:tav tm="0">
                                              <p:val>
                                                <p:strVal val="#ppt_x"/>
                                              </p:val>
                                            </p:tav>
                                            <p:tav tm="100000">
                                              <p:val>
                                                <p:strVal val="#ppt_x"/>
                                              </p:val>
                                            </p:tav>
                                          </p:tavLst>
                                        </p:anim>
                                        <p:anim calcmode="lin" valueType="num">
                                          <p:cBhvr additive="base">
                                            <p:cTn id="57" dur="750" fill="hold"/>
                                            <p:tgtEl>
                                              <p:spTgt spid="83"/>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39"/>
                                            </p:tgtEl>
                                            <p:attrNameLst>
                                              <p:attrName>style.visibility</p:attrName>
                                            </p:attrNameLst>
                                          </p:cBhvr>
                                          <p:to>
                                            <p:strVal val="visible"/>
                                          </p:to>
                                        </p:set>
                                        <p:animEffect transition="in" filter="wipe(up)">
                                          <p:cBhvr>
                                            <p:cTn id="60" dur="500"/>
                                            <p:tgtEl>
                                              <p:spTgt spid="39"/>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1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P spid="35" grpId="0"/>
          <p:bldP spid="36" grpId="0"/>
          <p:bldP spid="37" grpId="0"/>
          <p:bldP spid="38" grpId="0"/>
          <p:bldP spid="39" grpId="0"/>
          <p:bldP spid="8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2"/>
          <p:cNvSpPr txBox="1"/>
          <p:nvPr/>
        </p:nvSpPr>
        <p:spPr>
          <a:xfrm>
            <a:off x="1593531" y="4432172"/>
            <a:ext cx="2954655" cy="1415772"/>
          </a:xfrm>
          <a:prstGeom prst="rect">
            <a:avLst/>
          </a:prstGeom>
          <a:noFill/>
        </p:spPr>
        <p:txBody>
          <a:bodyPr wrap="none" rtlCol="0">
            <a:spAutoFit/>
          </a:bodyPr>
          <a:lstStyle/>
          <a:p>
            <a:pPr algn="ctr"/>
            <a:r>
              <a:rPr lang="zh-CN" altLang="en-US" sz="5400" b="1" dirty="0">
                <a:solidFill>
                  <a:srgbClr val="202A36"/>
                </a:solidFill>
                <a:latin typeface="微软雅黑" panose="020B0503020204020204" pitchFamily="34" charset="-122"/>
                <a:ea typeface="微软雅黑" panose="020B0503020204020204" pitchFamily="34" charset="-122"/>
              </a:rPr>
              <a:t>论文导读</a:t>
            </a:r>
            <a:endParaRPr lang="en-US" altLang="zh-CN" sz="5400" b="1" dirty="0">
              <a:solidFill>
                <a:srgbClr val="202A36"/>
              </a:solidFill>
              <a:latin typeface="微软雅黑" panose="020B0503020204020204" pitchFamily="34" charset="-122"/>
              <a:ea typeface="微软雅黑" panose="020B0503020204020204" pitchFamily="34" charset="-122"/>
            </a:endParaRPr>
          </a:p>
          <a:p>
            <a:pPr algn="ctr"/>
            <a:r>
              <a:rPr lang="en-US"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Introduction</a:t>
            </a:r>
            <a:endParaRPr lang="zh-CN" altLang="zh-CN" sz="3200" kern="1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5" name="文本框 13"/>
          <p:cNvSpPr txBox="1"/>
          <p:nvPr/>
        </p:nvSpPr>
        <p:spPr>
          <a:xfrm>
            <a:off x="2260382" y="4004134"/>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46CEAE"/>
                </a:solidFill>
              </a:rPr>
              <a:t>第一部分</a:t>
            </a:r>
          </a:p>
        </p:txBody>
      </p:sp>
      <p:grpSp>
        <p:nvGrpSpPr>
          <p:cNvPr id="56" name="组合 55"/>
          <p:cNvGrpSpPr/>
          <p:nvPr/>
        </p:nvGrpSpPr>
        <p:grpSpPr>
          <a:xfrm>
            <a:off x="2052459" y="1413384"/>
            <a:ext cx="2036802" cy="2036802"/>
            <a:chOff x="8077074" y="845254"/>
            <a:chExt cx="2036802" cy="2036802"/>
          </a:xfrm>
        </p:grpSpPr>
        <p:sp>
          <p:nvSpPr>
            <p:cNvPr id="57" name="椭圆 56"/>
            <p:cNvSpPr/>
            <p:nvPr/>
          </p:nvSpPr>
          <p:spPr>
            <a:xfrm>
              <a:off x="8077074" y="845254"/>
              <a:ext cx="2036802" cy="20368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59" name="矩形 58"/>
          <p:cNvSpPr/>
          <p:nvPr/>
        </p:nvSpPr>
        <p:spPr>
          <a:xfrm>
            <a:off x="6095999" y="0"/>
            <a:ext cx="6099175"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32"/>
          <p:cNvSpPr txBox="1"/>
          <p:nvPr/>
        </p:nvSpPr>
        <p:spPr>
          <a:xfrm>
            <a:off x="8392119" y="1243226"/>
            <a:ext cx="697627"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绪论</a:t>
            </a:r>
          </a:p>
        </p:txBody>
      </p:sp>
      <p:sp>
        <p:nvSpPr>
          <p:cNvPr id="61" name="文本框 33"/>
          <p:cNvSpPr txBox="1"/>
          <p:nvPr/>
        </p:nvSpPr>
        <p:spPr>
          <a:xfrm>
            <a:off x="8392119" y="2019318"/>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论文摘要</a:t>
            </a:r>
          </a:p>
        </p:txBody>
      </p:sp>
      <p:sp>
        <p:nvSpPr>
          <p:cNvPr id="62" name="文本框 34"/>
          <p:cNvSpPr txBox="1"/>
          <p:nvPr/>
        </p:nvSpPr>
        <p:spPr>
          <a:xfrm>
            <a:off x="8392119" y="2806879"/>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论点论证</a:t>
            </a:r>
          </a:p>
        </p:txBody>
      </p:sp>
      <p:sp>
        <p:nvSpPr>
          <p:cNvPr id="63" name="文本框 35"/>
          <p:cNvSpPr txBox="1"/>
          <p:nvPr/>
        </p:nvSpPr>
        <p:spPr>
          <a:xfrm>
            <a:off x="8392119" y="3582972"/>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理论基础</a:t>
            </a:r>
          </a:p>
        </p:txBody>
      </p:sp>
      <p:cxnSp>
        <p:nvCxnSpPr>
          <p:cNvPr id="64" name="直接连接符 63"/>
          <p:cNvCxnSpPr/>
          <p:nvPr/>
        </p:nvCxnSpPr>
        <p:spPr>
          <a:xfrm flipV="1">
            <a:off x="7897787" y="4547677"/>
            <a:ext cx="0" cy="826059"/>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911252" y="376749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11252" y="2194275"/>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7911252" y="1433017"/>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7911252" y="1052736"/>
            <a:ext cx="0" cy="380980"/>
          </a:xfrm>
          <a:prstGeom prst="line">
            <a:avLst/>
          </a:prstGeom>
          <a:ln w="19050">
            <a:solidFill>
              <a:schemeClr val="bg1">
                <a:lumMod val="8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911252" y="3006934"/>
            <a:ext cx="0" cy="7619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0" name="文本框 19"/>
          <p:cNvSpPr txBox="1"/>
          <p:nvPr/>
        </p:nvSpPr>
        <p:spPr>
          <a:xfrm>
            <a:off x="8392119" y="4347595"/>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主要创新</a:t>
            </a:r>
          </a:p>
        </p:txBody>
      </p:sp>
      <p:cxnSp>
        <p:nvCxnSpPr>
          <p:cNvPr id="71" name="直接连接符 70"/>
          <p:cNvCxnSpPr/>
          <p:nvPr/>
        </p:nvCxnSpPr>
        <p:spPr>
          <a:xfrm flipV="1">
            <a:off x="7897787" y="5291040"/>
            <a:ext cx="0" cy="400056"/>
          </a:xfrm>
          <a:prstGeom prst="line">
            <a:avLst/>
          </a:prstGeom>
          <a:ln w="1905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72" name="文本框 19"/>
          <p:cNvSpPr txBox="1"/>
          <p:nvPr/>
        </p:nvSpPr>
        <p:spPr>
          <a:xfrm>
            <a:off x="8392119" y="5018950"/>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依据来源</a:t>
            </a:r>
          </a:p>
        </p:txBody>
      </p:sp>
      <p:sp>
        <p:nvSpPr>
          <p:cNvPr id="74" name="TextBox 73"/>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05559002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600" decel="100000"/>
                                        <p:tgtEl>
                                          <p:spTgt spid="56"/>
                                        </p:tgtEl>
                                      </p:cBhvr>
                                    </p:animEffect>
                                    <p:anim calcmode="lin" valueType="num">
                                      <p:cBhvr>
                                        <p:cTn id="8" dur="600" decel="100000" fill="hold"/>
                                        <p:tgtEl>
                                          <p:spTgt spid="56"/>
                                        </p:tgtEl>
                                        <p:attrNameLst>
                                          <p:attrName>style.rotation</p:attrName>
                                        </p:attrNameLst>
                                      </p:cBhvr>
                                      <p:tavLst>
                                        <p:tav tm="0">
                                          <p:val>
                                            <p:fltVal val="-90"/>
                                          </p:val>
                                        </p:tav>
                                        <p:tav tm="100000">
                                          <p:val>
                                            <p:fltVal val="0"/>
                                          </p:val>
                                        </p:tav>
                                      </p:tavLst>
                                    </p:anim>
                                    <p:anim calcmode="lin" valueType="num">
                                      <p:cBhvr>
                                        <p:cTn id="9" dur="600" decel="100000" fill="hold"/>
                                        <p:tgtEl>
                                          <p:spTgt spid="56"/>
                                        </p:tgtEl>
                                        <p:attrNameLst>
                                          <p:attrName>ppt_x</p:attrName>
                                        </p:attrNameLst>
                                      </p:cBhvr>
                                      <p:tavLst>
                                        <p:tav tm="0">
                                          <p:val>
                                            <p:strVal val="#ppt_x+0.4"/>
                                          </p:val>
                                        </p:tav>
                                        <p:tav tm="100000">
                                          <p:val>
                                            <p:strVal val="#ppt_x-0.05"/>
                                          </p:val>
                                        </p:tav>
                                      </p:tavLst>
                                    </p:anim>
                                    <p:anim calcmode="lin" valueType="num">
                                      <p:cBhvr>
                                        <p:cTn id="10" dur="600" decel="100000" fill="hold"/>
                                        <p:tgtEl>
                                          <p:spTgt spid="5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750"/>
                                        <p:tgtEl>
                                          <p:spTgt spid="55"/>
                                        </p:tgtEl>
                                      </p:cBhvr>
                                    </p:animEffect>
                                    <p:anim calcmode="lin" valueType="num">
                                      <p:cBhvr>
                                        <p:cTn id="17" dur="750" fill="hold"/>
                                        <p:tgtEl>
                                          <p:spTgt spid="55"/>
                                        </p:tgtEl>
                                        <p:attrNameLst>
                                          <p:attrName>ppt_x</p:attrName>
                                        </p:attrNameLst>
                                      </p:cBhvr>
                                      <p:tavLst>
                                        <p:tav tm="0">
                                          <p:val>
                                            <p:strVal val="#ppt_x"/>
                                          </p:val>
                                        </p:tav>
                                        <p:tav tm="100000">
                                          <p:val>
                                            <p:strVal val="#ppt_x"/>
                                          </p:val>
                                        </p:tav>
                                      </p:tavLst>
                                    </p:anim>
                                    <p:anim calcmode="lin" valueType="num">
                                      <p:cBhvr>
                                        <p:cTn id="18" dur="675" decel="100000" fill="hold"/>
                                        <p:tgtEl>
                                          <p:spTgt spid="5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55"/>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dissolve">
                                      <p:cBhvr>
                                        <p:cTn id="23" dur="500"/>
                                        <p:tgtEl>
                                          <p:spTgt spid="4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par>
                                <p:cTn id="35" presetID="22" presetClass="entr" presetSubtype="1" fill="hold" nodeType="withEffect">
                                  <p:stCondLst>
                                    <p:cond delay="50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8" fill="hold" grpId="0" nodeType="withEffect">
                                  <p:stCondLst>
                                    <p:cond delay="110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par>
                                <p:cTn id="41" presetID="22" presetClass="entr" presetSubtype="1" fill="hold" nodeType="withEffect">
                                  <p:stCondLst>
                                    <p:cond delay="100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500"/>
                                        <p:tgtEl>
                                          <p:spTgt spid="66"/>
                                        </p:tgtEl>
                                      </p:cBhvr>
                                    </p:animEffect>
                                  </p:childTnLst>
                                </p:cTn>
                              </p:par>
                              <p:par>
                                <p:cTn id="44" presetID="22" presetClass="entr" presetSubtype="1" fill="hold" nodeType="withEffect">
                                  <p:stCondLst>
                                    <p:cond delay="1500"/>
                                  </p:stCondLst>
                                  <p:childTnLst>
                                    <p:set>
                                      <p:cBhvr>
                                        <p:cTn id="45" dur="1" fill="hold">
                                          <p:stCondLst>
                                            <p:cond delay="0"/>
                                          </p:stCondLst>
                                        </p:cTn>
                                        <p:tgtEl>
                                          <p:spTgt spid="69"/>
                                        </p:tgtEl>
                                        <p:attrNameLst>
                                          <p:attrName>style.visibility</p:attrName>
                                        </p:attrNameLst>
                                      </p:cBhvr>
                                      <p:to>
                                        <p:strVal val="visible"/>
                                      </p:to>
                                    </p:set>
                                    <p:animEffect transition="in" filter="wipe(up)">
                                      <p:cBhvr>
                                        <p:cTn id="46" dur="500"/>
                                        <p:tgtEl>
                                          <p:spTgt spid="69"/>
                                        </p:tgtEl>
                                      </p:cBhvr>
                                    </p:animEffect>
                                  </p:childTnLst>
                                </p:cTn>
                              </p:par>
                              <p:par>
                                <p:cTn id="47" presetID="22" presetClass="entr" presetSubtype="8" fill="hold" grpId="0" nodeType="withEffect">
                                  <p:stCondLst>
                                    <p:cond delay="160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par>
                                <p:cTn id="50" presetID="22" presetClass="entr" presetSubtype="1" fill="hold" nodeType="withEffect">
                                  <p:stCondLst>
                                    <p:cond delay="2000"/>
                                  </p:stCondLst>
                                  <p:childTnLst>
                                    <p:set>
                                      <p:cBhvr>
                                        <p:cTn id="51" dur="1" fill="hold">
                                          <p:stCondLst>
                                            <p:cond delay="0"/>
                                          </p:stCondLst>
                                        </p:cTn>
                                        <p:tgtEl>
                                          <p:spTgt spid="65"/>
                                        </p:tgtEl>
                                        <p:attrNameLst>
                                          <p:attrName>style.visibility</p:attrName>
                                        </p:attrNameLst>
                                      </p:cBhvr>
                                      <p:to>
                                        <p:strVal val="visible"/>
                                      </p:to>
                                    </p:set>
                                    <p:animEffect transition="in" filter="wipe(up)">
                                      <p:cBhvr>
                                        <p:cTn id="52" dur="500"/>
                                        <p:tgtEl>
                                          <p:spTgt spid="65"/>
                                        </p:tgtEl>
                                      </p:cBhvr>
                                    </p:animEffect>
                                  </p:childTnLst>
                                </p:cTn>
                              </p:par>
                              <p:par>
                                <p:cTn id="53" presetID="22" presetClass="entr" presetSubtype="8" fill="hold" grpId="0" nodeType="withEffect">
                                  <p:stCondLst>
                                    <p:cond delay="210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500"/>
                                        <p:tgtEl>
                                          <p:spTgt spid="63"/>
                                        </p:tgtEl>
                                      </p:cBhvr>
                                    </p:animEffect>
                                  </p:childTnLst>
                                </p:cTn>
                              </p:par>
                              <p:par>
                                <p:cTn id="56" presetID="22" presetClass="entr" presetSubtype="1" fill="hold" nodeType="withEffect">
                                  <p:stCondLst>
                                    <p:cond delay="2500"/>
                                  </p:stCondLst>
                                  <p:childTnLst>
                                    <p:set>
                                      <p:cBhvr>
                                        <p:cTn id="57" dur="1" fill="hold">
                                          <p:stCondLst>
                                            <p:cond delay="0"/>
                                          </p:stCondLst>
                                        </p:cTn>
                                        <p:tgtEl>
                                          <p:spTgt spid="64"/>
                                        </p:tgtEl>
                                        <p:attrNameLst>
                                          <p:attrName>style.visibility</p:attrName>
                                        </p:attrNameLst>
                                      </p:cBhvr>
                                      <p:to>
                                        <p:strVal val="visible"/>
                                      </p:to>
                                    </p:set>
                                    <p:animEffect transition="in" filter="wipe(up)">
                                      <p:cBhvr>
                                        <p:cTn id="58" dur="500"/>
                                        <p:tgtEl>
                                          <p:spTgt spid="64"/>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70"/>
                                        </p:tgtEl>
                                        <p:attrNameLst>
                                          <p:attrName>style.visibility</p:attrName>
                                        </p:attrNameLst>
                                      </p:cBhvr>
                                      <p:to>
                                        <p:strVal val="visible"/>
                                      </p:to>
                                    </p:set>
                                    <p:animEffect transition="in" filter="wipe(left)">
                                      <p:cBhvr>
                                        <p:cTn id="61" dur="500"/>
                                        <p:tgtEl>
                                          <p:spTgt spid="70"/>
                                        </p:tgtEl>
                                      </p:cBhvr>
                                    </p:animEffect>
                                  </p:childTnLst>
                                </p:cTn>
                              </p:par>
                              <p:par>
                                <p:cTn id="62" presetID="22" presetClass="entr" presetSubtype="1" fill="hold" nodeType="withEffect">
                                  <p:stCondLst>
                                    <p:cond delay="3000"/>
                                  </p:stCondLst>
                                  <p:childTnLst>
                                    <p:set>
                                      <p:cBhvr>
                                        <p:cTn id="63" dur="1" fill="hold">
                                          <p:stCondLst>
                                            <p:cond delay="0"/>
                                          </p:stCondLst>
                                        </p:cTn>
                                        <p:tgtEl>
                                          <p:spTgt spid="71"/>
                                        </p:tgtEl>
                                        <p:attrNameLst>
                                          <p:attrName>style.visibility</p:attrName>
                                        </p:attrNameLst>
                                      </p:cBhvr>
                                      <p:to>
                                        <p:strVal val="visible"/>
                                      </p:to>
                                    </p:set>
                                    <p:animEffect transition="in" filter="wipe(up)">
                                      <p:cBhvr>
                                        <p:cTn id="64" dur="500"/>
                                        <p:tgtEl>
                                          <p:spTgt spid="71"/>
                                        </p:tgtEl>
                                      </p:cBhvr>
                                    </p:animEffect>
                                  </p:childTnLst>
                                </p:cTn>
                              </p:par>
                              <p:par>
                                <p:cTn id="65" presetID="22" presetClass="entr" presetSubtype="8"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1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5" grpId="0"/>
      <p:bldP spid="59" grpId="0" animBg="1"/>
      <p:bldP spid="60" grpId="0"/>
      <p:bldP spid="61" grpId="0"/>
      <p:bldP spid="62" grpId="0"/>
      <p:bldP spid="63" grpId="0"/>
      <p:bldP spid="70" grpId="0"/>
      <p:bldP spid="72" grpId="0"/>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研究背景及内容</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67" name="文本框 25"/>
          <p:cNvSpPr txBox="1"/>
          <p:nvPr/>
        </p:nvSpPr>
        <p:spPr>
          <a:xfrm>
            <a:off x="1418482" y="1307831"/>
            <a:ext cx="9358209" cy="2953373"/>
          </a:xfrm>
          <a:prstGeom prst="rect">
            <a:avLst/>
          </a:prstGeom>
          <a:noFill/>
        </p:spPr>
        <p:txBody>
          <a:bodyPr wrap="square" rtlCol="0">
            <a:spAutoFit/>
          </a:bodyPr>
          <a:lstStyle/>
          <a:p>
            <a:pPr indent="457200">
              <a:lnSpc>
                <a:spcPct val="150000"/>
              </a:lnSpc>
            </a:pPr>
            <a:r>
              <a:rPr lang="zh-CN" altLang="zh-CN" dirty="0"/>
              <a:t>随着社会经济的发展，环境污染问题日益突出，也愈发引起全世界的关注，诸如炼油厂污水、油船泄漏、海底采油等原因造成的水体油类污染的报道也屡见不鲜。由于硅基气凝胶具有低密度、高孔隙率、高比表面积等优良性质，可以作为吸附材料对油类进行吸收，进而修复被油类污染的水体。也正是由于硅基气凝胶具有这些优异的性质，也是一种高效的分离材料。</a:t>
            </a:r>
          </a:p>
          <a:p>
            <a:pPr indent="457200">
              <a:lnSpc>
                <a:spcPct val="150000"/>
              </a:lnSpc>
            </a:pPr>
            <a:r>
              <a:rPr lang="zh-CN" altLang="zh-CN" dirty="0"/>
              <a:t>本研究尝试以甲基三乙氧基硅氧烷为前驱体，合成疏水性气凝胶，考察优化合成工艺，初步探索其应用。</a:t>
            </a:r>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92987501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9"/>
          <p:cNvSpPr txBox="1"/>
          <p:nvPr/>
        </p:nvSpPr>
        <p:spPr>
          <a:xfrm>
            <a:off x="985019" y="188640"/>
            <a:ext cx="2664296"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硅基气凝胶的发展历程</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55" name="六边形 54"/>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六边形 59"/>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9"/>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62" name="文本框 9"/>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63" name="Freeform 126"/>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67" name="文本框 25"/>
          <p:cNvSpPr txBox="1"/>
          <p:nvPr/>
        </p:nvSpPr>
        <p:spPr>
          <a:xfrm>
            <a:off x="1418482" y="778150"/>
            <a:ext cx="9358209" cy="5866350"/>
          </a:xfrm>
          <a:prstGeom prst="rect">
            <a:avLst/>
          </a:prstGeom>
          <a:noFill/>
        </p:spPr>
        <p:txBody>
          <a:bodyPr wrap="square" rtlCol="0">
            <a:spAutoFit/>
          </a:bodyPr>
          <a:lstStyle/>
          <a:p>
            <a:pPr>
              <a:lnSpc>
                <a:spcPct val="150000"/>
              </a:lnSpc>
            </a:pPr>
            <a:r>
              <a:rPr lang="en-US" altLang="zh-CN" dirty="0"/>
              <a:t>1</a:t>
            </a:r>
            <a:r>
              <a:rPr lang="zh-CN" altLang="en-US" dirty="0"/>
              <a:t>、</a:t>
            </a:r>
            <a:r>
              <a:rPr lang="en-US" altLang="zh-CN" dirty="0"/>
              <a:t>1931</a:t>
            </a:r>
            <a:r>
              <a:rPr lang="zh-CN" altLang="zh-CN" dirty="0"/>
              <a:t>年，Kistler教授使用超临界干燥法干燥由水玻璃制备得到的湿凝胶制备世界上第一块气凝胶。</a:t>
            </a:r>
            <a:endParaRPr lang="en-US" altLang="zh-CN" dirty="0"/>
          </a:p>
          <a:p>
            <a:pPr>
              <a:lnSpc>
                <a:spcPct val="150000"/>
              </a:lnSpc>
            </a:pPr>
            <a:r>
              <a:rPr lang="en-US" altLang="zh-CN" dirty="0"/>
              <a:t>2</a:t>
            </a:r>
            <a:r>
              <a:rPr lang="zh-CN" altLang="en-US" dirty="0"/>
              <a:t>、</a:t>
            </a:r>
            <a:r>
              <a:rPr lang="zh-CN" altLang="zh-CN" dirty="0"/>
              <a:t>法国的</a:t>
            </a:r>
            <a:r>
              <a:rPr lang="en-US" altLang="zh-CN" dirty="0" err="1"/>
              <a:t>Teichner</a:t>
            </a:r>
            <a:r>
              <a:rPr lang="zh-CN" altLang="zh-CN" dirty="0"/>
              <a:t>等在六十年代精简缩略了Kistler的方法，以甲醇作为溶剂以正硅酸甲酯作为合成硅基气凝胶的前体，使用一步催化制备湿凝胶，然在高压釜中超临界干燥制得了硅基气凝胶</a:t>
            </a:r>
            <a:r>
              <a:rPr lang="zh-CN" altLang="en-US" dirty="0"/>
              <a:t>。</a:t>
            </a:r>
            <a:endParaRPr lang="en-US" altLang="zh-CN" dirty="0"/>
          </a:p>
          <a:p>
            <a:pPr>
              <a:lnSpc>
                <a:spcPct val="150000"/>
              </a:lnSpc>
            </a:pPr>
            <a:r>
              <a:rPr lang="en-US" altLang="zh-CN" dirty="0"/>
              <a:t>3</a:t>
            </a:r>
            <a:r>
              <a:rPr lang="zh-CN" altLang="en-US" dirty="0"/>
              <a:t>、</a:t>
            </a:r>
            <a:r>
              <a:rPr lang="zh-CN" altLang="zh-CN" dirty="0"/>
              <a:t>对硅基气凝胶的重视是从</a:t>
            </a:r>
            <a:r>
              <a:rPr lang="en-US" altLang="zh-CN" dirty="0"/>
              <a:t>1974</a:t>
            </a:r>
            <a:r>
              <a:rPr lang="zh-CN" altLang="zh-CN" dirty="0"/>
              <a:t>硅基气凝胶被首次被报道应用到切仑可夫探测器开始的，自此以后硅基气凝胶得到了快速发展。</a:t>
            </a:r>
            <a:endParaRPr lang="en-US" altLang="zh-CN" dirty="0"/>
          </a:p>
          <a:p>
            <a:pPr>
              <a:lnSpc>
                <a:spcPct val="150000"/>
              </a:lnSpc>
            </a:pPr>
            <a:r>
              <a:rPr lang="en-US" altLang="zh-CN" dirty="0"/>
              <a:t>4</a:t>
            </a:r>
            <a:r>
              <a:rPr lang="zh-CN" altLang="en-US" dirty="0"/>
              <a:t>、</a:t>
            </a:r>
            <a:r>
              <a:rPr lang="zh-CN" altLang="zh-CN" dirty="0"/>
              <a:t>Tewari等人在1983年用毒性较低的四乙氧基硅烷(</a:t>
            </a:r>
            <a:r>
              <a:rPr lang="en-US" altLang="zh-CN" dirty="0"/>
              <a:t>TEOS</a:t>
            </a:r>
            <a:r>
              <a:rPr lang="zh-CN" altLang="zh-CN" dirty="0"/>
              <a:t>)替代了毒性大的四甲氧基硅烷(</a:t>
            </a:r>
            <a:r>
              <a:rPr lang="en-US" altLang="zh-CN" dirty="0"/>
              <a:t>TMOS</a:t>
            </a:r>
            <a:r>
              <a:rPr lang="zh-CN" altLang="zh-CN" dirty="0"/>
              <a:t>)作为前驱体，制备出了具备同等质量的硅基气凝胶</a:t>
            </a:r>
            <a:r>
              <a:rPr lang="zh-CN" altLang="zh-CN" baseline="30000" dirty="0"/>
              <a:t>[3]</a:t>
            </a:r>
            <a:r>
              <a:rPr lang="zh-CN" altLang="zh-CN" dirty="0"/>
              <a:t>。该改进大大降低了原料的毒性和干燥操作的危险性，极大的推进了SiO</a:t>
            </a:r>
            <a:r>
              <a:rPr lang="zh-CN" altLang="zh-CN" baseline="-25000" dirty="0"/>
              <a:t>2</a:t>
            </a:r>
            <a:r>
              <a:rPr lang="zh-CN" altLang="zh-CN" dirty="0"/>
              <a:t>气凝胶材料的发展。</a:t>
            </a:r>
            <a:endParaRPr lang="en-US" altLang="zh-CN" dirty="0"/>
          </a:p>
          <a:p>
            <a:pPr>
              <a:lnSpc>
                <a:spcPct val="150000"/>
              </a:lnSpc>
            </a:pPr>
            <a:r>
              <a:rPr lang="en-US" altLang="zh-CN" dirty="0"/>
              <a:t>5</a:t>
            </a:r>
            <a:r>
              <a:rPr lang="zh-CN" altLang="en-US" dirty="0"/>
              <a:t>、</a:t>
            </a:r>
            <a:r>
              <a:rPr lang="zh-CN" altLang="zh-CN" dirty="0"/>
              <a:t>1995年Yokogawa等用三甲基硅烷(TMCS)取代基对凝胶改性，再用二氧化碳超临界干燥湿凝胶后制得疏水的硅基气凝胶，这种疏水性的硅基气凝胶疏水性能优异，在遇水后仍然保持稳定的物理性质和化学性质。</a:t>
            </a:r>
          </a:p>
          <a:p>
            <a:pPr>
              <a:lnSpc>
                <a:spcPct val="150000"/>
              </a:lnSpc>
            </a:pPr>
            <a:endParaRPr lang="zh-CN" altLang="zh-CN" dirty="0"/>
          </a:p>
        </p:txBody>
      </p:sp>
      <p:sp>
        <p:nvSpPr>
          <p:cNvPr id="17" name="TextBox 16"/>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102233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框 9">
            <a:extLst>
              <a:ext uri="{FF2B5EF4-FFF2-40B4-BE49-F238E27FC236}">
                <a16:creationId xmlns:a16="http://schemas.microsoft.com/office/drawing/2014/main" id="{B9210A4C-0E57-4C03-8760-C0C2A935C8F4}"/>
              </a:ext>
            </a:extLst>
          </p:cNvPr>
          <p:cNvSpPr txBox="1"/>
          <p:nvPr/>
        </p:nvSpPr>
        <p:spPr>
          <a:xfrm>
            <a:off x="985019" y="188640"/>
            <a:ext cx="187220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技术路线图</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96" name="六边形 95">
            <a:extLst>
              <a:ext uri="{FF2B5EF4-FFF2-40B4-BE49-F238E27FC236}">
                <a16:creationId xmlns:a16="http://schemas.microsoft.com/office/drawing/2014/main" id="{FFCC1A04-CAAC-44C5-A6F6-EBF70AC85A0D}"/>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a:extLst>
              <a:ext uri="{FF2B5EF4-FFF2-40B4-BE49-F238E27FC236}">
                <a16:creationId xmlns:a16="http://schemas.microsoft.com/office/drawing/2014/main" id="{EC22B436-4440-4295-852A-E99DE793F1B5}"/>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8" name="六边形 97">
            <a:extLst>
              <a:ext uri="{FF2B5EF4-FFF2-40B4-BE49-F238E27FC236}">
                <a16:creationId xmlns:a16="http://schemas.microsoft.com/office/drawing/2014/main" id="{1C77B33A-D755-4D83-8056-0C306D9FCFF2}"/>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
            <a:extLst>
              <a:ext uri="{FF2B5EF4-FFF2-40B4-BE49-F238E27FC236}">
                <a16:creationId xmlns:a16="http://schemas.microsoft.com/office/drawing/2014/main" id="{804884C0-6CEE-4EFB-8C1A-BA3A4502CB02}"/>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100" name="文本框 9">
            <a:extLst>
              <a:ext uri="{FF2B5EF4-FFF2-40B4-BE49-F238E27FC236}">
                <a16:creationId xmlns:a16="http://schemas.microsoft.com/office/drawing/2014/main" id="{469C4402-B104-432C-9DDC-D3B26B70F2EA}"/>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101" name="Freeform 126">
            <a:extLst>
              <a:ext uri="{FF2B5EF4-FFF2-40B4-BE49-F238E27FC236}">
                <a16:creationId xmlns:a16="http://schemas.microsoft.com/office/drawing/2014/main" id="{A7B28322-4E6E-42F9-9E96-401C439D1045}"/>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103" name="TextBox 16">
            <a:extLst>
              <a:ext uri="{FF2B5EF4-FFF2-40B4-BE49-F238E27FC236}">
                <a16:creationId xmlns:a16="http://schemas.microsoft.com/office/drawing/2014/main" id="{31BF5DBA-940C-4E3C-A84C-438C159E904E}"/>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05" name="矩形: 圆角 104">
            <a:extLst>
              <a:ext uri="{FF2B5EF4-FFF2-40B4-BE49-F238E27FC236}">
                <a16:creationId xmlns:a16="http://schemas.microsoft.com/office/drawing/2014/main" id="{4DFE3519-BA8E-4281-8654-070A7E2497AD}"/>
              </a:ext>
            </a:extLst>
          </p:cNvPr>
          <p:cNvSpPr/>
          <p:nvPr/>
        </p:nvSpPr>
        <p:spPr>
          <a:xfrm>
            <a:off x="1110865" y="2395789"/>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MTES</a:t>
            </a:r>
            <a:endParaRPr lang="zh-CN" altLang="en-US" dirty="0"/>
          </a:p>
        </p:txBody>
      </p:sp>
      <p:sp>
        <p:nvSpPr>
          <p:cNvPr id="106" name="矩形: 圆角 105">
            <a:extLst>
              <a:ext uri="{FF2B5EF4-FFF2-40B4-BE49-F238E27FC236}">
                <a16:creationId xmlns:a16="http://schemas.microsoft.com/office/drawing/2014/main" id="{5B32F0CF-52D2-4BBC-B1BE-109925796485}"/>
              </a:ext>
            </a:extLst>
          </p:cNvPr>
          <p:cNvSpPr/>
          <p:nvPr/>
        </p:nvSpPr>
        <p:spPr>
          <a:xfrm>
            <a:off x="692748" y="3545685"/>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a:t>
            </a:r>
            <a:r>
              <a:rPr lang="en-US" altLang="zh-CN" baseline="-25000" dirty="0"/>
              <a:t>2</a:t>
            </a:r>
            <a:r>
              <a:rPr lang="en-US" altLang="zh-CN" dirty="0"/>
              <a:t>O</a:t>
            </a:r>
            <a:endParaRPr lang="zh-CN" altLang="en-US" dirty="0"/>
          </a:p>
        </p:txBody>
      </p:sp>
      <p:sp>
        <p:nvSpPr>
          <p:cNvPr id="107" name="矩形: 圆角 106">
            <a:extLst>
              <a:ext uri="{FF2B5EF4-FFF2-40B4-BE49-F238E27FC236}">
                <a16:creationId xmlns:a16="http://schemas.microsoft.com/office/drawing/2014/main" id="{CBCC21A5-E7F8-47D2-A015-9D2B80AC1E18}"/>
              </a:ext>
            </a:extLst>
          </p:cNvPr>
          <p:cNvSpPr/>
          <p:nvPr/>
        </p:nvSpPr>
        <p:spPr>
          <a:xfrm>
            <a:off x="1110865" y="4724389"/>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EtOH</a:t>
            </a:r>
            <a:endParaRPr lang="zh-CN" altLang="en-US" dirty="0"/>
          </a:p>
        </p:txBody>
      </p:sp>
      <p:sp>
        <p:nvSpPr>
          <p:cNvPr id="108" name="矩形: 圆角 107">
            <a:extLst>
              <a:ext uri="{FF2B5EF4-FFF2-40B4-BE49-F238E27FC236}">
                <a16:creationId xmlns:a16="http://schemas.microsoft.com/office/drawing/2014/main" id="{29A9D506-20A9-4B88-8802-296AFA8616BB}"/>
              </a:ext>
            </a:extLst>
          </p:cNvPr>
          <p:cNvSpPr/>
          <p:nvPr/>
        </p:nvSpPr>
        <p:spPr>
          <a:xfrm>
            <a:off x="9995052" y="3545685"/>
            <a:ext cx="1429180"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硅基气凝胶</a:t>
            </a:r>
          </a:p>
        </p:txBody>
      </p:sp>
      <p:sp>
        <p:nvSpPr>
          <p:cNvPr id="109" name="矩形: 圆角 108">
            <a:extLst>
              <a:ext uri="{FF2B5EF4-FFF2-40B4-BE49-F238E27FC236}">
                <a16:creationId xmlns:a16="http://schemas.microsoft.com/office/drawing/2014/main" id="{96C109C9-37BA-40DF-B9AF-81E2B6CAB18E}"/>
              </a:ext>
            </a:extLst>
          </p:cNvPr>
          <p:cNvSpPr/>
          <p:nvPr/>
        </p:nvSpPr>
        <p:spPr>
          <a:xfrm>
            <a:off x="5619193" y="3542096"/>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湿凝胶</a:t>
            </a:r>
          </a:p>
        </p:txBody>
      </p:sp>
      <p:sp>
        <p:nvSpPr>
          <p:cNvPr id="110" name="矩形: 圆角 109">
            <a:extLst>
              <a:ext uri="{FF2B5EF4-FFF2-40B4-BE49-F238E27FC236}">
                <a16:creationId xmlns:a16="http://schemas.microsoft.com/office/drawing/2014/main" id="{17B35063-3C08-431D-96AA-22F8E39CB3CD}"/>
              </a:ext>
            </a:extLst>
          </p:cNvPr>
          <p:cNvSpPr/>
          <p:nvPr/>
        </p:nvSpPr>
        <p:spPr>
          <a:xfrm>
            <a:off x="4590901" y="2390273"/>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氨水</a:t>
            </a:r>
          </a:p>
        </p:txBody>
      </p:sp>
      <p:sp>
        <p:nvSpPr>
          <p:cNvPr id="111" name="矩形: 圆角 110">
            <a:extLst>
              <a:ext uri="{FF2B5EF4-FFF2-40B4-BE49-F238E27FC236}">
                <a16:creationId xmlns:a16="http://schemas.microsoft.com/office/drawing/2014/main" id="{B173A943-800D-45F1-8CDC-F22D78494507}"/>
              </a:ext>
            </a:extLst>
          </p:cNvPr>
          <p:cNvSpPr/>
          <p:nvPr/>
        </p:nvSpPr>
        <p:spPr>
          <a:xfrm>
            <a:off x="3214795" y="2393133"/>
            <a:ext cx="1034354" cy="5684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盐酸</a:t>
            </a:r>
          </a:p>
        </p:txBody>
      </p:sp>
      <p:sp>
        <p:nvSpPr>
          <p:cNvPr id="5" name="箭头: 右 4">
            <a:extLst>
              <a:ext uri="{FF2B5EF4-FFF2-40B4-BE49-F238E27FC236}">
                <a16:creationId xmlns:a16="http://schemas.microsoft.com/office/drawing/2014/main" id="{9E300624-F353-471F-B179-649BDE965124}"/>
              </a:ext>
            </a:extLst>
          </p:cNvPr>
          <p:cNvSpPr/>
          <p:nvPr/>
        </p:nvSpPr>
        <p:spPr>
          <a:xfrm>
            <a:off x="1725418" y="3812058"/>
            <a:ext cx="636467"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CA16C62A-990F-4593-83A5-0BDF83F6C893}"/>
              </a:ext>
            </a:extLst>
          </p:cNvPr>
          <p:cNvSpPr/>
          <p:nvPr/>
        </p:nvSpPr>
        <p:spPr>
          <a:xfrm rot="3294425">
            <a:off x="2069397" y="2927031"/>
            <a:ext cx="636467"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箭头: 右 112">
            <a:extLst>
              <a:ext uri="{FF2B5EF4-FFF2-40B4-BE49-F238E27FC236}">
                <a16:creationId xmlns:a16="http://schemas.microsoft.com/office/drawing/2014/main" id="{920DFA7E-6033-4AC7-B7FF-2C26F2469719}"/>
              </a:ext>
            </a:extLst>
          </p:cNvPr>
          <p:cNvSpPr/>
          <p:nvPr/>
        </p:nvSpPr>
        <p:spPr>
          <a:xfrm rot="18206277" flipV="1">
            <a:off x="2118045" y="4717285"/>
            <a:ext cx="636467"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箭头: 右 113">
            <a:extLst>
              <a:ext uri="{FF2B5EF4-FFF2-40B4-BE49-F238E27FC236}">
                <a16:creationId xmlns:a16="http://schemas.microsoft.com/office/drawing/2014/main" id="{491AB518-9DE8-4FE7-9114-138F22C66894}"/>
              </a:ext>
            </a:extLst>
          </p:cNvPr>
          <p:cNvSpPr/>
          <p:nvPr/>
        </p:nvSpPr>
        <p:spPr>
          <a:xfrm flipV="1">
            <a:off x="3101500" y="3810706"/>
            <a:ext cx="2399804" cy="457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箭头: 右 114">
            <a:extLst>
              <a:ext uri="{FF2B5EF4-FFF2-40B4-BE49-F238E27FC236}">
                <a16:creationId xmlns:a16="http://schemas.microsoft.com/office/drawing/2014/main" id="{F96834CB-1753-40DF-8652-E03CB219D2A2}"/>
              </a:ext>
            </a:extLst>
          </p:cNvPr>
          <p:cNvSpPr/>
          <p:nvPr/>
        </p:nvSpPr>
        <p:spPr>
          <a:xfrm rot="5400000" flipV="1">
            <a:off x="4803871" y="3365611"/>
            <a:ext cx="636467"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箭头: 右 115">
            <a:extLst>
              <a:ext uri="{FF2B5EF4-FFF2-40B4-BE49-F238E27FC236}">
                <a16:creationId xmlns:a16="http://schemas.microsoft.com/office/drawing/2014/main" id="{8D26D0FC-A5F5-4BF0-8179-2461998B68BF}"/>
              </a:ext>
            </a:extLst>
          </p:cNvPr>
          <p:cNvSpPr/>
          <p:nvPr/>
        </p:nvSpPr>
        <p:spPr>
          <a:xfrm>
            <a:off x="6742670" y="3832690"/>
            <a:ext cx="3163259"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5604113-3C43-4003-BDD5-CC9D6CFFEE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505" y="3387217"/>
            <a:ext cx="770995" cy="1021895"/>
          </a:xfrm>
          <a:prstGeom prst="rect">
            <a:avLst/>
          </a:prstGeom>
        </p:spPr>
        <p:style>
          <a:lnRef idx="2">
            <a:schemeClr val="accent1"/>
          </a:lnRef>
          <a:fillRef idx="1">
            <a:schemeClr val="lt1"/>
          </a:fillRef>
          <a:effectRef idx="0">
            <a:schemeClr val="accent1"/>
          </a:effectRef>
          <a:fontRef idx="minor">
            <a:schemeClr val="dk1"/>
          </a:fontRef>
        </p:style>
      </p:pic>
      <p:sp>
        <p:nvSpPr>
          <p:cNvPr id="118" name="箭头: 右 117">
            <a:extLst>
              <a:ext uri="{FF2B5EF4-FFF2-40B4-BE49-F238E27FC236}">
                <a16:creationId xmlns:a16="http://schemas.microsoft.com/office/drawing/2014/main" id="{8F03AE89-C45F-4FA8-BA8D-3CCF1EA788D4}"/>
              </a:ext>
            </a:extLst>
          </p:cNvPr>
          <p:cNvSpPr/>
          <p:nvPr/>
        </p:nvSpPr>
        <p:spPr>
          <a:xfrm rot="7246277">
            <a:off x="2639490" y="2955252"/>
            <a:ext cx="636467"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C82E895-78B9-41F4-9AD1-16420285F4D5}"/>
              </a:ext>
            </a:extLst>
          </p:cNvPr>
          <p:cNvSpPr txBox="1"/>
          <p:nvPr/>
        </p:nvSpPr>
        <p:spPr>
          <a:xfrm>
            <a:off x="3261860" y="3518565"/>
            <a:ext cx="1693037"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60</a:t>
            </a:r>
            <a:r>
              <a:rPr lang="zh-CN" altLang="en-US" sz="1400" dirty="0">
                <a:latin typeface="Times New Roman" panose="02020603050405020304" pitchFamily="18" charset="0"/>
                <a:cs typeface="Times New Roman" panose="02020603050405020304" pitchFamily="18" charset="0"/>
              </a:rPr>
              <a:t>℃水解</a:t>
            </a:r>
            <a:r>
              <a:rPr lang="en-US" altLang="zh-CN" sz="1400" dirty="0">
                <a:latin typeface="Times New Roman" panose="02020603050405020304" pitchFamily="18" charset="0"/>
                <a:cs typeface="Times New Roman" panose="02020603050405020304" pitchFamily="18" charset="0"/>
              </a:rPr>
              <a:t>2h</a:t>
            </a:r>
            <a:endParaRPr lang="zh-CN" altLang="en-US" sz="1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D3548D-418E-4DAC-9F6D-43EF03C83C71}"/>
              </a:ext>
            </a:extLst>
          </p:cNvPr>
          <p:cNvSpPr txBox="1"/>
          <p:nvPr/>
        </p:nvSpPr>
        <p:spPr>
          <a:xfrm>
            <a:off x="6823149" y="3542096"/>
            <a:ext cx="2883208"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dirty="0">
                <a:latin typeface="Times New Roman" panose="02020603050405020304" pitchFamily="18" charset="0"/>
                <a:cs typeface="Times New Roman" panose="02020603050405020304" pitchFamily="18" charset="0"/>
              </a:rPr>
              <a:t>干燥</a:t>
            </a:r>
            <a:r>
              <a:rPr lang="en-US" altLang="zh-CN" sz="1400" dirty="0">
                <a:latin typeface="Times New Roman" panose="02020603050405020304" pitchFamily="18" charset="0"/>
                <a:cs typeface="Times New Roman" panose="02020603050405020304" pitchFamily="18" charset="0"/>
              </a:rPr>
              <a:t>:50</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-4h</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70</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-4h</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100</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-6h</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7159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框 9">
            <a:extLst>
              <a:ext uri="{FF2B5EF4-FFF2-40B4-BE49-F238E27FC236}">
                <a16:creationId xmlns:a16="http://schemas.microsoft.com/office/drawing/2014/main" id="{8A678BD4-B4AF-4500-AB89-814CBF04ADB5}"/>
              </a:ext>
            </a:extLst>
          </p:cNvPr>
          <p:cNvSpPr txBox="1"/>
          <p:nvPr/>
        </p:nvSpPr>
        <p:spPr>
          <a:xfrm>
            <a:off x="985019" y="188640"/>
            <a:ext cx="2664296"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干燥方法</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65" name="六边形 64">
            <a:extLst>
              <a:ext uri="{FF2B5EF4-FFF2-40B4-BE49-F238E27FC236}">
                <a16:creationId xmlns:a16="http://schemas.microsoft.com/office/drawing/2014/main" id="{0CBE9111-0C88-469E-A70C-FB4DA4094781}"/>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4E4EF33C-4786-406A-B7B6-FF21B2431D94}"/>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六边形 66">
            <a:extLst>
              <a:ext uri="{FF2B5EF4-FFF2-40B4-BE49-F238E27FC236}">
                <a16:creationId xmlns:a16="http://schemas.microsoft.com/office/drawing/2014/main" id="{146C4B9F-9FB9-45A6-8BD8-3E531F4897CD}"/>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9">
            <a:extLst>
              <a:ext uri="{FF2B5EF4-FFF2-40B4-BE49-F238E27FC236}">
                <a16:creationId xmlns:a16="http://schemas.microsoft.com/office/drawing/2014/main" id="{C7D1F8B3-B180-46A3-8C1C-53603E7C630E}"/>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70" name="文本框 9">
            <a:extLst>
              <a:ext uri="{FF2B5EF4-FFF2-40B4-BE49-F238E27FC236}">
                <a16:creationId xmlns:a16="http://schemas.microsoft.com/office/drawing/2014/main" id="{9248EA1F-B7E2-4B1D-A191-88FBD2F68F82}"/>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71" name="Freeform 126">
            <a:extLst>
              <a:ext uri="{FF2B5EF4-FFF2-40B4-BE49-F238E27FC236}">
                <a16:creationId xmlns:a16="http://schemas.microsoft.com/office/drawing/2014/main" id="{A24940AD-B82C-434F-9F1F-CDF132B57A6B}"/>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73" name="TextBox 16">
            <a:extLst>
              <a:ext uri="{FF2B5EF4-FFF2-40B4-BE49-F238E27FC236}">
                <a16:creationId xmlns:a16="http://schemas.microsoft.com/office/drawing/2014/main" id="{7D61B1D0-9601-4D39-A7C0-F6AF95FDCA6E}"/>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graphicFrame>
        <p:nvGraphicFramePr>
          <p:cNvPr id="4" name="表格 3">
            <a:extLst>
              <a:ext uri="{FF2B5EF4-FFF2-40B4-BE49-F238E27FC236}">
                <a16:creationId xmlns:a16="http://schemas.microsoft.com/office/drawing/2014/main" id="{3173389B-0378-48A6-80BD-DCD12B1C31C9}"/>
              </a:ext>
            </a:extLst>
          </p:cNvPr>
          <p:cNvGraphicFramePr>
            <a:graphicFrameLocks noGrp="1"/>
          </p:cNvGraphicFramePr>
          <p:nvPr>
            <p:extLst>
              <p:ext uri="{D42A27DB-BD31-4B8C-83A1-F6EECF244321}">
                <p14:modId xmlns:p14="http://schemas.microsoft.com/office/powerpoint/2010/main" val="2776737531"/>
              </p:ext>
            </p:extLst>
          </p:nvPr>
        </p:nvGraphicFramePr>
        <p:xfrm>
          <a:off x="2399449" y="1052736"/>
          <a:ext cx="7396276" cy="5000016"/>
        </p:xfrm>
        <a:graphic>
          <a:graphicData uri="http://schemas.openxmlformats.org/drawingml/2006/table">
            <a:tbl>
              <a:tblPr firstRow="1" firstCol="1" bandRow="1">
                <a:tableStyleId>{5C22544A-7EE6-4342-B048-85BDC9FD1C3A}</a:tableStyleId>
              </a:tblPr>
              <a:tblGrid>
                <a:gridCol w="1567308">
                  <a:extLst>
                    <a:ext uri="{9D8B030D-6E8A-4147-A177-3AD203B41FA5}">
                      <a16:colId xmlns:a16="http://schemas.microsoft.com/office/drawing/2014/main" val="1673548303"/>
                    </a:ext>
                  </a:extLst>
                </a:gridCol>
                <a:gridCol w="2914484">
                  <a:extLst>
                    <a:ext uri="{9D8B030D-6E8A-4147-A177-3AD203B41FA5}">
                      <a16:colId xmlns:a16="http://schemas.microsoft.com/office/drawing/2014/main" val="2524923080"/>
                    </a:ext>
                  </a:extLst>
                </a:gridCol>
                <a:gridCol w="2914484">
                  <a:extLst>
                    <a:ext uri="{9D8B030D-6E8A-4147-A177-3AD203B41FA5}">
                      <a16:colId xmlns:a16="http://schemas.microsoft.com/office/drawing/2014/main" val="687076139"/>
                    </a:ext>
                  </a:extLst>
                </a:gridCol>
              </a:tblGrid>
              <a:tr h="496690">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干燥方法</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033756"/>
                  </a:ext>
                </a:extLst>
              </a:tr>
              <a:tr h="1114794">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超临界</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设备费用昂贵、干燥工艺参数、控制复杂</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pPr>
                      <a:r>
                        <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能够获得完整结构气凝胶、孔隙率能达到99.8%以上</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66437558"/>
                  </a:ext>
                </a:extLst>
              </a:tr>
              <a:tr h="2273738">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常压干燥</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干燥产物受干燥条件影响、易开裂和收缩、干燥时间长、产物密度值有限、产生不需要的副产品、替换溶剂浪费量大</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操作简单、费用低、产品质量提高潜力大</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197276459"/>
                  </a:ext>
                </a:extLst>
              </a:tr>
              <a:tr h="1114794">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冷冻干燥</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干燥时间长、易开裂、气孔率低、干燥成功率低</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操作简单、费用低</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6654998"/>
                  </a:ext>
                </a:extLst>
              </a:tr>
            </a:tbl>
          </a:graphicData>
        </a:graphic>
      </p:graphicFrame>
    </p:spTree>
    <p:extLst>
      <p:ext uri="{BB962C8B-B14F-4D97-AF65-F5344CB8AC3E}">
        <p14:creationId xmlns:p14="http://schemas.microsoft.com/office/powerpoint/2010/main" val="242137522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a:extLst>
              <a:ext uri="{FF2B5EF4-FFF2-40B4-BE49-F238E27FC236}">
                <a16:creationId xmlns:a16="http://schemas.microsoft.com/office/drawing/2014/main" id="{84FF7832-67EF-4802-808E-D719CFDBD1B0}"/>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en-US" altLang="zh-CN" dirty="0">
                <a:solidFill>
                  <a:schemeClr val="tx1">
                    <a:lumMod val="65000"/>
                    <a:lumOff val="35000"/>
                  </a:schemeClr>
                </a:solidFill>
                <a:latin typeface="微软雅黑" pitchFamily="34" charset="-122"/>
                <a:ea typeface="微软雅黑" pitchFamily="34" charset="-122"/>
              </a:rPr>
              <a:t>MTES</a:t>
            </a:r>
            <a:r>
              <a:rPr lang="zh-CN" altLang="en-US" dirty="0">
                <a:solidFill>
                  <a:schemeClr val="tx1">
                    <a:lumMod val="65000"/>
                    <a:lumOff val="35000"/>
                  </a:schemeClr>
                </a:solidFill>
                <a:latin typeface="微软雅黑" pitchFamily="34" charset="-122"/>
                <a:ea typeface="微软雅黑" pitchFamily="34" charset="-122"/>
              </a:rPr>
              <a:t>气凝胶制备基本步骤</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46" name="六边形 45">
            <a:extLst>
              <a:ext uri="{FF2B5EF4-FFF2-40B4-BE49-F238E27FC236}">
                <a16:creationId xmlns:a16="http://schemas.microsoft.com/office/drawing/2014/main" id="{9369AA79-6775-41A3-8A58-52DDB40197E3}"/>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168872D0-02D0-477D-BA0A-8746A12E641C}"/>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六边形 47">
            <a:extLst>
              <a:ext uri="{FF2B5EF4-FFF2-40B4-BE49-F238E27FC236}">
                <a16:creationId xmlns:a16="http://schemas.microsoft.com/office/drawing/2014/main" id="{0A260C86-9588-46EA-AB17-16E3358A1032}"/>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9">
            <a:extLst>
              <a:ext uri="{FF2B5EF4-FFF2-40B4-BE49-F238E27FC236}">
                <a16:creationId xmlns:a16="http://schemas.microsoft.com/office/drawing/2014/main" id="{B78EDF39-361A-4E20-AB38-72832A5FBBDF}"/>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50" name="文本框 9">
            <a:extLst>
              <a:ext uri="{FF2B5EF4-FFF2-40B4-BE49-F238E27FC236}">
                <a16:creationId xmlns:a16="http://schemas.microsoft.com/office/drawing/2014/main" id="{A88B82EF-DD70-44F7-9CA1-D48409E619FC}"/>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51" name="Freeform 126">
            <a:extLst>
              <a:ext uri="{FF2B5EF4-FFF2-40B4-BE49-F238E27FC236}">
                <a16:creationId xmlns:a16="http://schemas.microsoft.com/office/drawing/2014/main" id="{70E3C9F7-5B49-40A4-9A91-5C5C6D500FE1}"/>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2" name="TextBox 16">
            <a:extLst>
              <a:ext uri="{FF2B5EF4-FFF2-40B4-BE49-F238E27FC236}">
                <a16:creationId xmlns:a16="http://schemas.microsoft.com/office/drawing/2014/main" id="{353429CD-B9B9-4833-B600-87BAE9D24550}"/>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11" name="文本框 10">
            <a:extLst>
              <a:ext uri="{FF2B5EF4-FFF2-40B4-BE49-F238E27FC236}">
                <a16:creationId xmlns:a16="http://schemas.microsoft.com/office/drawing/2014/main" id="{BA3C67CF-C719-4849-B8D4-FECE26332D56}"/>
              </a:ext>
            </a:extLst>
          </p:cNvPr>
          <p:cNvSpPr txBox="1"/>
          <p:nvPr/>
        </p:nvSpPr>
        <p:spPr>
          <a:xfrm>
            <a:off x="1172200" y="844442"/>
            <a:ext cx="9983755" cy="2948243"/>
          </a:xfrm>
          <a:prstGeom prst="rect">
            <a:avLst/>
          </a:prstGeom>
          <a:noFill/>
        </p:spPr>
        <p:txBody>
          <a:bodyPr wrap="square">
            <a:spAutoFit/>
          </a:bodyPr>
          <a:lstStyle/>
          <a:p>
            <a:pPr algn="l">
              <a:lnSpc>
                <a:spcPct val="150000"/>
              </a:lnSpc>
            </a:pPr>
            <a:r>
              <a:rPr lang="zh-CN" altLang="zh-CN" kern="100" dirty="0">
                <a:effectLst/>
                <a:latin typeface="Times New Roman" panose="02020603050405020304" pitchFamily="18" charset="0"/>
                <a:cs typeface="Times New Roman" panose="02020603050405020304" pitchFamily="18" charset="0"/>
              </a:rPr>
              <a:t>(1)将甲基三乙氧基硅烷、乙醇、水按照一定比例加入试管混合均匀后，加入一定量的盐酸溶液调节pH催化甲基三乙氧基硅烷的水解。</a:t>
            </a:r>
          </a:p>
          <a:p>
            <a:pPr algn="l">
              <a:lnSpc>
                <a:spcPct val="150000"/>
              </a:lnSpc>
            </a:pPr>
            <a:r>
              <a:rPr lang="zh-CN" altLang="zh-CN" kern="100" dirty="0">
                <a:effectLst/>
                <a:latin typeface="Times New Roman" panose="02020603050405020304" pitchFamily="18" charset="0"/>
                <a:cs typeface="Times New Roman" panose="02020603050405020304" pitchFamily="18" charset="0"/>
              </a:rPr>
              <a:t>(2)将调节好pH后的溶液用保鲜膜封口后放置60 </a:t>
            </a:r>
            <a:r>
              <a:rPr lang="en-US" altLang="zh-CN" kern="100" dirty="0">
                <a:effectLst/>
                <a:latin typeface="Times New Roman" panose="02020603050405020304" pitchFamily="18" charset="0"/>
                <a:cs typeface="Times New Roman" panose="02020603050405020304" pitchFamily="18" charset="0"/>
              </a:rPr>
              <a:t>°C</a:t>
            </a:r>
            <a:r>
              <a:rPr lang="zh-CN" altLang="zh-CN" kern="100" dirty="0">
                <a:effectLst/>
                <a:latin typeface="Times New Roman" panose="02020603050405020304" pitchFamily="18" charset="0"/>
                <a:cs typeface="Times New Roman" panose="02020603050405020304" pitchFamily="18" charset="0"/>
              </a:rPr>
              <a:t>集热式恒温加热磁力搅拌器中水解两小时。</a:t>
            </a:r>
          </a:p>
          <a:p>
            <a:pPr algn="l">
              <a:lnSpc>
                <a:spcPct val="150000"/>
              </a:lnSpc>
            </a:pPr>
            <a:r>
              <a:rPr lang="zh-CN" altLang="zh-CN" kern="100" dirty="0">
                <a:effectLst/>
                <a:latin typeface="Times New Roman" panose="02020603050405020304" pitchFamily="18" charset="0"/>
                <a:cs typeface="Times New Roman" panose="02020603050405020304" pitchFamily="18" charset="0"/>
              </a:rPr>
              <a:t>(3)加入氨水调节pH使溶液进行缩合反应，凝胶后放入60 </a:t>
            </a:r>
            <a:r>
              <a:rPr lang="en-US" altLang="zh-CN" kern="100" dirty="0">
                <a:effectLst/>
                <a:latin typeface="Times New Roman" panose="02020603050405020304" pitchFamily="18" charset="0"/>
                <a:cs typeface="Times New Roman" panose="02020603050405020304" pitchFamily="18" charset="0"/>
              </a:rPr>
              <a:t>°C</a:t>
            </a:r>
            <a:r>
              <a:rPr lang="zh-CN" altLang="zh-CN" kern="100" dirty="0">
                <a:effectLst/>
                <a:latin typeface="Times New Roman" panose="02020603050405020304" pitchFamily="18" charset="0"/>
                <a:cs typeface="Times New Roman" panose="02020603050405020304" pitchFamily="18" charset="0"/>
              </a:rPr>
              <a:t>集热式恒温加热磁力搅拌器中陈化12小时。</a:t>
            </a:r>
          </a:p>
          <a:p>
            <a:pPr algn="l">
              <a:lnSpc>
                <a:spcPct val="150000"/>
              </a:lnSpc>
            </a:pPr>
            <a:r>
              <a:rPr lang="zh-CN" altLang="zh-CN" kern="100" dirty="0">
                <a:effectLst/>
                <a:latin typeface="Times New Roman" panose="02020603050405020304" pitchFamily="18" charset="0"/>
                <a:cs typeface="Times New Roman" panose="02020603050405020304" pitchFamily="18" charset="0"/>
              </a:rPr>
              <a:t>(4)将凝胶后的样品转移到烘箱中进行程序升温干燥后制得硅基气凝胶。50 </a:t>
            </a:r>
            <a:r>
              <a:rPr lang="en-US" altLang="zh-CN" kern="100" dirty="0">
                <a:effectLst/>
                <a:latin typeface="Times New Roman" panose="02020603050405020304" pitchFamily="18" charset="0"/>
                <a:cs typeface="Times New Roman" panose="02020603050405020304" pitchFamily="18" charset="0"/>
              </a:rPr>
              <a:t>°C</a:t>
            </a:r>
            <a:r>
              <a:rPr lang="zh-CN" altLang="zh-CN" kern="100" dirty="0">
                <a:effectLst/>
                <a:latin typeface="Times New Roman" panose="02020603050405020304" pitchFamily="18" charset="0"/>
                <a:cs typeface="Times New Roman" panose="02020603050405020304" pitchFamily="18" charset="0"/>
              </a:rPr>
              <a:t>干燥四小时，70 </a:t>
            </a:r>
            <a:r>
              <a:rPr lang="en-US" altLang="zh-CN" kern="100" dirty="0">
                <a:effectLst/>
                <a:latin typeface="Times New Roman" panose="02020603050405020304" pitchFamily="18" charset="0"/>
                <a:cs typeface="Times New Roman" panose="02020603050405020304" pitchFamily="18" charset="0"/>
              </a:rPr>
              <a:t>°C</a:t>
            </a:r>
            <a:r>
              <a:rPr lang="zh-CN" altLang="zh-CN" kern="100" dirty="0">
                <a:effectLst/>
                <a:latin typeface="Times New Roman" panose="02020603050405020304" pitchFamily="18" charset="0"/>
                <a:cs typeface="Times New Roman" panose="02020603050405020304" pitchFamily="18" charset="0"/>
              </a:rPr>
              <a:t>干燥四小时，100 </a:t>
            </a:r>
            <a:r>
              <a:rPr lang="en-US" altLang="zh-CN" kern="100" dirty="0">
                <a:effectLst/>
                <a:latin typeface="Times New Roman" panose="02020603050405020304" pitchFamily="18" charset="0"/>
                <a:cs typeface="Times New Roman" panose="02020603050405020304" pitchFamily="18" charset="0"/>
              </a:rPr>
              <a:t>°C</a:t>
            </a:r>
            <a:r>
              <a:rPr lang="zh-CN" altLang="zh-CN" kern="100" dirty="0">
                <a:effectLst/>
                <a:latin typeface="Times New Roman" panose="02020603050405020304" pitchFamily="18" charset="0"/>
                <a:cs typeface="Times New Roman" panose="02020603050405020304" pitchFamily="18" charset="0"/>
              </a:rPr>
              <a:t>干燥6小时。</a:t>
            </a:r>
          </a:p>
        </p:txBody>
      </p:sp>
    </p:spTree>
    <p:extLst>
      <p:ext uri="{BB962C8B-B14F-4D97-AF65-F5344CB8AC3E}">
        <p14:creationId xmlns:p14="http://schemas.microsoft.com/office/powerpoint/2010/main" val="21548083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9">
            <a:extLst>
              <a:ext uri="{FF2B5EF4-FFF2-40B4-BE49-F238E27FC236}">
                <a16:creationId xmlns:a16="http://schemas.microsoft.com/office/drawing/2014/main" id="{0AC39866-E714-4AD4-873A-8A0F92575FCB}"/>
              </a:ext>
            </a:extLst>
          </p:cNvPr>
          <p:cNvSpPr txBox="1"/>
          <p:nvPr/>
        </p:nvSpPr>
        <p:spPr>
          <a:xfrm>
            <a:off x="985019" y="188640"/>
            <a:ext cx="2952328" cy="346249"/>
          </a:xfrm>
          <a:prstGeom prst="rect">
            <a:avLst/>
          </a:prstGeom>
          <a:noFill/>
        </p:spPr>
        <p:txBody>
          <a:bodyPr wrap="square" lIns="68580" tIns="34290" rIns="68580" bIns="34290" rtlCol="0">
            <a:spAutoFit/>
          </a:bodyPr>
          <a:lstStyle/>
          <a:p>
            <a:pPr marL="0" lvl="1"/>
            <a:r>
              <a:rPr lang="zh-CN" altLang="en-US" dirty="0">
                <a:solidFill>
                  <a:schemeClr val="tx1">
                    <a:lumMod val="65000"/>
                    <a:lumOff val="35000"/>
                  </a:schemeClr>
                </a:solidFill>
                <a:latin typeface="微软雅黑" pitchFamily="34" charset="-122"/>
                <a:ea typeface="微软雅黑" pitchFamily="34" charset="-122"/>
              </a:rPr>
              <a:t>合成条件优化实验</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39" name="六边形 38">
            <a:extLst>
              <a:ext uri="{FF2B5EF4-FFF2-40B4-BE49-F238E27FC236}">
                <a16:creationId xmlns:a16="http://schemas.microsoft.com/office/drawing/2014/main" id="{E787CADF-FC89-42EA-BBB4-29D1B3B79975}"/>
              </a:ext>
            </a:extLst>
          </p:cNvPr>
          <p:cNvSpPr/>
          <p:nvPr/>
        </p:nvSpPr>
        <p:spPr>
          <a:xfrm>
            <a:off x="241896" y="125398"/>
            <a:ext cx="481345" cy="414953"/>
          </a:xfrm>
          <a:prstGeom prst="hexagon">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54B8F459-2197-49AE-BBF3-C95F8CF6148A}"/>
              </a:ext>
            </a:extLst>
          </p:cNvPr>
          <p:cNvCxnSpPr>
            <a:cxnSpLocks/>
          </p:cNvCxnSpPr>
          <p:nvPr/>
        </p:nvCxnSpPr>
        <p:spPr>
          <a:xfrm flipV="1">
            <a:off x="841003" y="498193"/>
            <a:ext cx="10646150" cy="757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六边形 40">
            <a:extLst>
              <a:ext uri="{FF2B5EF4-FFF2-40B4-BE49-F238E27FC236}">
                <a16:creationId xmlns:a16="http://schemas.microsoft.com/office/drawing/2014/main" id="{481EB3F6-9312-4364-8FC1-41817D6433B0}"/>
              </a:ext>
            </a:extLst>
          </p:cNvPr>
          <p:cNvSpPr/>
          <p:nvPr/>
        </p:nvSpPr>
        <p:spPr>
          <a:xfrm>
            <a:off x="624979" y="392472"/>
            <a:ext cx="261790" cy="225682"/>
          </a:xfrm>
          <a:prstGeom prst="hexagon">
            <a:avLst/>
          </a:prstGeom>
          <a:solidFill>
            <a:srgbClr val="202A3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9">
            <a:extLst>
              <a:ext uri="{FF2B5EF4-FFF2-40B4-BE49-F238E27FC236}">
                <a16:creationId xmlns:a16="http://schemas.microsoft.com/office/drawing/2014/main" id="{99CB94FA-8B56-43F1-9E27-C58E870D103B}"/>
              </a:ext>
            </a:extLst>
          </p:cNvPr>
          <p:cNvSpPr txBox="1"/>
          <p:nvPr/>
        </p:nvSpPr>
        <p:spPr>
          <a:xfrm>
            <a:off x="9412843" y="221071"/>
            <a:ext cx="93321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第一章</a:t>
            </a:r>
          </a:p>
        </p:txBody>
      </p:sp>
      <p:sp>
        <p:nvSpPr>
          <p:cNvPr id="43" name="文本框 9">
            <a:extLst>
              <a:ext uri="{FF2B5EF4-FFF2-40B4-BE49-F238E27FC236}">
                <a16:creationId xmlns:a16="http://schemas.microsoft.com/office/drawing/2014/main" id="{80E088B9-076F-4C76-B66F-43A1877A50B8}"/>
              </a:ext>
            </a:extLst>
          </p:cNvPr>
          <p:cNvSpPr txBox="1"/>
          <p:nvPr/>
        </p:nvSpPr>
        <p:spPr>
          <a:xfrm>
            <a:off x="10338630" y="213500"/>
            <a:ext cx="1584176" cy="284693"/>
          </a:xfrm>
          <a:prstGeom prst="rect">
            <a:avLst/>
          </a:prstGeom>
          <a:noFill/>
        </p:spPr>
        <p:txBody>
          <a:bodyPr wrap="square" lIns="68580" tIns="34290" rIns="68580" bIns="34290" rtlCol="0">
            <a:spAutoFit/>
          </a:bodyPr>
          <a:lstStyle/>
          <a:p>
            <a:pPr marL="0" lvl="1" algn="ctr"/>
            <a:r>
              <a:rPr lang="zh-CN" altLang="en-US" sz="1400" dirty="0">
                <a:solidFill>
                  <a:schemeClr val="bg1"/>
                </a:solidFill>
                <a:latin typeface="微软雅黑" pitchFamily="34" charset="-122"/>
                <a:ea typeface="微软雅黑" pitchFamily="34" charset="-122"/>
              </a:rPr>
              <a:t>论文导读</a:t>
            </a:r>
          </a:p>
        </p:txBody>
      </p:sp>
      <p:sp>
        <p:nvSpPr>
          <p:cNvPr id="44" name="Freeform 126">
            <a:extLst>
              <a:ext uri="{FF2B5EF4-FFF2-40B4-BE49-F238E27FC236}">
                <a16:creationId xmlns:a16="http://schemas.microsoft.com/office/drawing/2014/main" id="{3AB21DED-A8BC-4C53-8EE0-75B257207F77}"/>
              </a:ext>
            </a:extLst>
          </p:cNvPr>
          <p:cNvSpPr>
            <a:spLocks noChangeAspect="1" noEditPoints="1"/>
          </p:cNvSpPr>
          <p:nvPr/>
        </p:nvSpPr>
        <p:spPr bwMode="auto">
          <a:xfrm>
            <a:off x="366158" y="217753"/>
            <a:ext cx="232819" cy="2913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46" name="TextBox 16">
            <a:extLst>
              <a:ext uri="{FF2B5EF4-FFF2-40B4-BE49-F238E27FC236}">
                <a16:creationId xmlns:a16="http://schemas.microsoft.com/office/drawing/2014/main" id="{C54D7669-6A55-4A3D-A2BF-E20FF445227A}"/>
              </a:ext>
            </a:extLst>
          </p:cNvPr>
          <p:cNvSpPr txBox="1"/>
          <p:nvPr/>
        </p:nvSpPr>
        <p:spPr>
          <a:xfrm>
            <a:off x="10609990" y="7812196"/>
            <a:ext cx="877163" cy="369332"/>
          </a:xfrm>
          <a:prstGeom prst="rect">
            <a:avLst/>
          </a:prstGeom>
          <a:noFill/>
        </p:spPr>
        <p:txBody>
          <a:bodyPr wrap="none" rtlCol="0">
            <a:spAutoFit/>
          </a:bodyPr>
          <a:lstStyle/>
          <a:p>
            <a:r>
              <a:rPr lang="zh-CN" altLang="en-US" dirty="0"/>
              <a:t>延时符</a:t>
            </a:r>
          </a:p>
        </p:txBody>
      </p:sp>
      <p:sp>
        <p:nvSpPr>
          <p:cNvPr id="2" name="文本框 1">
            <a:extLst>
              <a:ext uri="{FF2B5EF4-FFF2-40B4-BE49-F238E27FC236}">
                <a16:creationId xmlns:a16="http://schemas.microsoft.com/office/drawing/2014/main" id="{2D44ADD1-C554-41D7-9EAB-191CE8565E5D}"/>
              </a:ext>
            </a:extLst>
          </p:cNvPr>
          <p:cNvSpPr txBox="1"/>
          <p:nvPr/>
        </p:nvSpPr>
        <p:spPr>
          <a:xfrm>
            <a:off x="594778" y="618154"/>
            <a:ext cx="10945217" cy="5856732"/>
          </a:xfrm>
          <a:prstGeom prst="rect">
            <a:avLst/>
          </a:prstGeom>
          <a:noFill/>
        </p:spPr>
        <p:txBody>
          <a:bodyPr wrap="square" rtlCol="0">
            <a:spAutoFit/>
          </a:bodyPr>
          <a:lstStyle/>
          <a:p>
            <a:pPr indent="4500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通过预实验得到一个初步的实验条件，在</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60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水浴条件下以体积比</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MTES:H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O:C</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OH:HCl(0.01 mol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):NH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zh-CN" altLang="zh-CN"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O(1 mol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L</a:t>
            </a:r>
            <a:r>
              <a:rPr lang="zh-CN" altLang="zh-CN"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)=1:0.4:1:0.3:0.2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制备得到湿凝胶，陈化</a:t>
            </a:r>
            <a:r>
              <a:rPr lang="zh-CN"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12 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后再放入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恒温箱干燥：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50</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-4h</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70</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-4h</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-6h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，制得的气凝胶各方面的性质都比较均衡。</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在此基础上进行合成条件优化实验：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(1) H</a:t>
            </a:r>
            <a:r>
              <a:rPr lang="zh-CN" altLang="zh-CN" sz="1800" kern="100" baseline="-25000" dirty="0">
                <a:effectLst/>
                <a:latin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cs typeface="Times New Roman" panose="02020603050405020304" pitchFamily="18" charset="0"/>
              </a:rPr>
              <a:t>O用量对气凝胶性能影响实验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en-US" altLang="zh-CN" sz="1800" kern="100" dirty="0">
                <a:effectLst/>
                <a:latin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cs typeface="Times New Roman" panose="02020603050405020304" pitchFamily="18" charset="0"/>
              </a:rPr>
              <a:t>H</a:t>
            </a:r>
            <a:r>
              <a:rPr lang="zh-CN" altLang="zh-CN" sz="1800" kern="100" baseline="-25000" dirty="0">
                <a:effectLst/>
                <a:latin typeface="Times New Roman" panose="02020603050405020304" pitchFamily="18" charset="0"/>
                <a:cs typeface="Times New Roman" panose="02020603050405020304" pitchFamily="18" charset="0"/>
              </a:rPr>
              <a:t>2</a:t>
            </a:r>
            <a:r>
              <a:rPr lang="zh-CN" altLang="zh-CN" sz="1800" kern="100" dirty="0">
                <a:effectLst/>
                <a:latin typeface="Times New Roman" panose="02020603050405020304" pitchFamily="18" charset="0"/>
                <a:cs typeface="Times New Roman" panose="02020603050405020304" pitchFamily="18" charset="0"/>
              </a:rPr>
              <a:t>O</a:t>
            </a:r>
            <a:r>
              <a:rPr lang="zh-CN" altLang="en-US" sz="1800" kern="100" dirty="0">
                <a:effectLst/>
                <a:latin typeface="Times New Roman" panose="02020603050405020304" pitchFamily="18" charset="0"/>
                <a:cs typeface="Times New Roman" panose="02020603050405020304" pitchFamily="18" charset="0"/>
              </a:rPr>
              <a:t>的用量设置（</a:t>
            </a:r>
            <a:r>
              <a:rPr lang="en-US" altLang="zh-CN" sz="1800" kern="100" dirty="0">
                <a:effectLst/>
                <a:latin typeface="Times New Roman" panose="02020603050405020304" pitchFamily="18" charset="0"/>
                <a:cs typeface="Times New Roman" panose="02020603050405020304" pitchFamily="18" charset="0"/>
              </a:rPr>
              <a:t>0</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0.4</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0.6</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0.8</a:t>
            </a:r>
            <a:r>
              <a:rPr lang="zh-CN" altLang="en-US" sz="1800" kern="100" dirty="0">
                <a:effectLst/>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1.2</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1.4</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1.8</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2.0 mL</a:t>
            </a:r>
            <a:r>
              <a:rPr lang="zh-CN" altLang="en-US" sz="1800" kern="100" dirty="0">
                <a:effectLst/>
                <a:latin typeface="Times New Roman" panose="02020603050405020304" pitchFamily="18" charset="0"/>
                <a:cs typeface="Times New Roman" panose="02020603050405020304" pitchFamily="18" charset="0"/>
              </a:rPr>
              <a:t>）</a:t>
            </a:r>
            <a:endParaRPr lang="zh-CN"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(2) 乙醇用量对气凝胶性能影响实验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en-US" kern="100" dirty="0">
                <a:latin typeface="Times New Roman" panose="02020603050405020304" pitchFamily="18" charset="0"/>
                <a:cs typeface="Times New Roman" panose="02020603050405020304" pitchFamily="18" charset="0"/>
              </a:rPr>
              <a:t>      乙醇</a:t>
            </a:r>
            <a:r>
              <a:rPr lang="zh-CN" altLang="en-US" sz="1800" kern="100" dirty="0">
                <a:effectLst/>
                <a:latin typeface="Times New Roman" panose="02020603050405020304" pitchFamily="18" charset="0"/>
                <a:cs typeface="Times New Roman" panose="02020603050405020304" pitchFamily="18" charset="0"/>
              </a:rPr>
              <a:t>的用量设置（</a:t>
            </a:r>
            <a:r>
              <a:rPr lang="en-US" altLang="zh-CN" sz="1800" kern="100" dirty="0">
                <a:effectLst/>
                <a:latin typeface="Times New Roman" panose="02020603050405020304" pitchFamily="18" charset="0"/>
                <a:cs typeface="Times New Roman" panose="02020603050405020304" pitchFamily="18" charset="0"/>
              </a:rPr>
              <a:t>0</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0.4</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0.6</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0.8</a:t>
            </a:r>
            <a:r>
              <a:rPr lang="zh-CN" altLang="en-US" sz="1800" kern="100" dirty="0">
                <a:effectLst/>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1.2</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1.4</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1.8</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2.0 mL </a:t>
            </a:r>
            <a:r>
              <a:rPr lang="zh-CN" altLang="en-US" sz="1800" kern="100" dirty="0">
                <a:effectLst/>
                <a:latin typeface="Times New Roman" panose="02020603050405020304" pitchFamily="18" charset="0"/>
                <a:cs typeface="Times New Roman" panose="02020603050405020304" pitchFamily="18" charset="0"/>
              </a:rPr>
              <a:t>）</a:t>
            </a:r>
            <a:endParaRPr lang="zh-CN"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(3) 盐酸用量对气凝胶性能影响实验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en-US" kern="100" dirty="0">
                <a:latin typeface="Times New Roman" panose="02020603050405020304" pitchFamily="18" charset="0"/>
                <a:cs typeface="Times New Roman" panose="02020603050405020304" pitchFamily="18" charset="0"/>
              </a:rPr>
              <a:t>      盐酸</a:t>
            </a:r>
            <a:r>
              <a:rPr lang="zh-CN" altLang="en-US" sz="1800" kern="100" dirty="0">
                <a:effectLst/>
                <a:latin typeface="Times New Roman" panose="02020603050405020304" pitchFamily="18" charset="0"/>
                <a:cs typeface="Times New Roman" panose="02020603050405020304" pitchFamily="18" charset="0"/>
              </a:rPr>
              <a:t>的用量设置（</a:t>
            </a:r>
            <a:r>
              <a:rPr lang="en-US" altLang="zh-CN" sz="1800" kern="100" dirty="0">
                <a:effectLst/>
                <a:latin typeface="Times New Roman" panose="02020603050405020304" pitchFamily="18" charset="0"/>
                <a:cs typeface="Times New Roman" panose="02020603050405020304" pitchFamily="18" charset="0"/>
              </a:rPr>
              <a:t>0</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0.4</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0.6</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0.8</a:t>
            </a:r>
            <a:r>
              <a:rPr lang="zh-CN" altLang="en-US" sz="1800" kern="100" dirty="0">
                <a:effectLst/>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1.2</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1.4</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1.8</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2.0 mL </a:t>
            </a:r>
            <a:r>
              <a:rPr lang="zh-CN" altLang="en-US" sz="1800" kern="100" dirty="0">
                <a:effectLst/>
                <a:latin typeface="Times New Roman" panose="02020603050405020304" pitchFamily="18" charset="0"/>
                <a:cs typeface="Times New Roman" panose="02020603050405020304" pitchFamily="18" charset="0"/>
              </a:rPr>
              <a:t>）</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(4) 氨水用量对气凝胶性能影响实验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en-US" kern="100" dirty="0">
                <a:latin typeface="Times New Roman" panose="02020603050405020304" pitchFamily="18" charset="0"/>
                <a:cs typeface="Times New Roman" panose="02020603050405020304" pitchFamily="18" charset="0"/>
              </a:rPr>
              <a:t>      氨水</a:t>
            </a:r>
            <a:r>
              <a:rPr lang="zh-CN" altLang="en-US" sz="1800" kern="100" dirty="0">
                <a:effectLst/>
                <a:latin typeface="Times New Roman" panose="02020603050405020304" pitchFamily="18" charset="0"/>
                <a:cs typeface="Times New Roman" panose="02020603050405020304" pitchFamily="18" charset="0"/>
              </a:rPr>
              <a:t>的用量设置（</a:t>
            </a:r>
            <a:r>
              <a:rPr lang="en-US" altLang="zh-CN" sz="1800" kern="100" dirty="0">
                <a:effectLst/>
                <a:latin typeface="Times New Roman" panose="02020603050405020304" pitchFamily="18" charset="0"/>
                <a:cs typeface="Times New Roman" panose="02020603050405020304" pitchFamily="18" charset="0"/>
              </a:rPr>
              <a:t>0</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0.4</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0.6</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0.8</a:t>
            </a:r>
            <a:r>
              <a:rPr lang="zh-CN" altLang="en-US" sz="1800" kern="100" dirty="0">
                <a:effectLst/>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1.2</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1.4</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1.8</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2.0 mL </a:t>
            </a:r>
            <a:r>
              <a:rPr lang="zh-CN" altLang="en-US" sz="1800" kern="100" dirty="0">
                <a:effectLst/>
                <a:latin typeface="Times New Roman" panose="02020603050405020304" pitchFamily="18" charset="0"/>
                <a:cs typeface="Times New Roman" panose="02020603050405020304" pitchFamily="18" charset="0"/>
              </a:rPr>
              <a:t>）</a:t>
            </a:r>
            <a:endParaRPr lang="zh-CN"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zh-CN" sz="1800" kern="100" dirty="0">
                <a:effectLst/>
                <a:latin typeface="Times New Roman" panose="02020603050405020304" pitchFamily="18" charset="0"/>
                <a:cs typeface="Times New Roman" panose="02020603050405020304" pitchFamily="18" charset="0"/>
              </a:rPr>
              <a:t>(5) 水解温度和水解时长对气凝胶性能影响实验</a:t>
            </a:r>
            <a:endParaRPr lang="en-US" altLang="zh-CN" sz="1800" kern="100" dirty="0">
              <a:effectLst/>
              <a:latin typeface="Times New Roman" panose="02020603050405020304" pitchFamily="18" charset="0"/>
              <a:cs typeface="Times New Roman" panose="02020603050405020304" pitchFamily="18" charset="0"/>
            </a:endParaRPr>
          </a:p>
          <a:p>
            <a:pPr indent="450000" algn="just">
              <a:lnSpc>
                <a:spcPct val="150000"/>
              </a:lnSpc>
            </a:pPr>
            <a:r>
              <a:rPr lang="zh-CN" altLang="en-US" kern="100" dirty="0">
                <a:latin typeface="Times New Roman" panose="02020603050405020304" pitchFamily="18" charset="0"/>
                <a:cs typeface="Times New Roman" panose="02020603050405020304" pitchFamily="18" charset="0"/>
              </a:rPr>
              <a:t>      水解温度（室温、</a:t>
            </a:r>
            <a:r>
              <a:rPr lang="en-US" altLang="zh-CN" kern="100" dirty="0">
                <a:latin typeface="Times New Roman" panose="02020603050405020304" pitchFamily="18" charset="0"/>
                <a:cs typeface="Times New Roman" panose="02020603050405020304" pitchFamily="18" charset="0"/>
              </a:rPr>
              <a:t>50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60</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70</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a:p>
            <a:pPr indent="450000" algn="just">
              <a:lnSpc>
                <a:spcPct val="150000"/>
              </a:lnSpc>
            </a:pPr>
            <a:r>
              <a:rPr lang="zh-CN" altLang="en-US" sz="1800" kern="100" dirty="0">
                <a:effectLst/>
                <a:latin typeface="Times New Roman" panose="02020603050405020304" pitchFamily="18" charset="0"/>
                <a:cs typeface="Times New Roman" panose="02020603050405020304" pitchFamily="18" charset="0"/>
              </a:rPr>
              <a:t>      水解时长</a:t>
            </a:r>
            <a:r>
              <a:rPr lang="zh-CN" altLang="en-US" kern="100" dirty="0">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0</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1</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3</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4</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5</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6</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7</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8</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12</a:t>
            </a:r>
            <a:r>
              <a:rPr lang="zh-CN" altLang="en-US" sz="1800" kern="100" dirty="0">
                <a:effectLst/>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cs typeface="Times New Roman" panose="02020603050405020304" pitchFamily="18" charset="0"/>
              </a:rPr>
              <a:t>24 h</a:t>
            </a:r>
            <a:r>
              <a:rPr lang="zh-CN" altLang="en-US" sz="1800" kern="100" dirty="0">
                <a:effectLst/>
                <a:latin typeface="Times New Roman" panose="02020603050405020304" pitchFamily="18" charset="0"/>
                <a:cs typeface="Times New Roman" panose="02020603050405020304" pitchFamily="18" charset="0"/>
              </a:rPr>
              <a:t>）</a:t>
            </a:r>
            <a:endParaRPr lang="zh-CN" altLang="zh-CN" sz="1800" kern="1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367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2141</Words>
  <Application>Microsoft Office PowerPoint</Application>
  <PresentationFormat>自定义</PresentationFormat>
  <Paragraphs>219</Paragraphs>
  <Slides>18</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方正兰亭黑简体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cp:lastModifiedBy>Vijay Wang</cp:lastModifiedBy>
  <cp:revision>36</cp:revision>
  <dcterms:created xsi:type="dcterms:W3CDTF">2015-12-03T10:50:49Z</dcterms:created>
  <dcterms:modified xsi:type="dcterms:W3CDTF">2021-06-07T01:43:13Z</dcterms:modified>
</cp:coreProperties>
</file>