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ink/ink1.xml" ContentType="application/inkml+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65" r:id="rId5"/>
    <p:sldId id="318" r:id="rId6"/>
    <p:sldId id="319" r:id="rId7"/>
    <p:sldId id="317" r:id="rId8"/>
    <p:sldId id="320" r:id="rId9"/>
    <p:sldId id="306" r:id="rId10"/>
    <p:sldId id="307" r:id="rId11"/>
    <p:sldId id="308" r:id="rId12"/>
    <p:sldId id="312" r:id="rId13"/>
    <p:sldId id="313" r:id="rId14"/>
    <p:sldId id="326" r:id="rId15"/>
    <p:sldId id="314" r:id="rId16"/>
    <p:sldId id="321" r:id="rId17"/>
    <p:sldId id="310" r:id="rId18"/>
    <p:sldId id="316" r:id="rId19"/>
    <p:sldId id="315" r:id="rId20"/>
    <p:sldId id="322" r:id="rId21"/>
    <p:sldId id="324" r:id="rId22"/>
    <p:sldId id="309" r:id="rId23"/>
    <p:sldId id="327" r:id="rId24"/>
    <p:sldId id="323" r:id="rId25"/>
    <p:sldId id="311" r:id="rId26"/>
    <p:sldId id="325" r:id="rId27"/>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4" userDrawn="1">
          <p15:clr>
            <a:srgbClr val="A4A3A4"/>
          </p15:clr>
        </p15:guide>
        <p15:guide id="2" pos="2880">
          <p15:clr>
            <a:srgbClr val="A4A3A4"/>
          </p15:clr>
        </p15:guide>
        <p15:guide id="3" pos="5472" userDrawn="1">
          <p15:clr>
            <a:srgbClr val="A4A3A4"/>
          </p15:clr>
        </p15:guide>
        <p15:guide id="4" orient="horz" userDrawn="1">
          <p15:clr>
            <a:srgbClr val="A4A3A4"/>
          </p15:clr>
        </p15:guide>
        <p15:guide id="5" pos="288" userDrawn="1">
          <p15:clr>
            <a:srgbClr val="A4A3A4"/>
          </p15:clr>
        </p15:guide>
        <p15:guide id="6" orient="horz" pos="492" userDrawn="1">
          <p15:clr>
            <a:srgbClr val="A4A3A4"/>
          </p15:clr>
        </p15:guide>
        <p15:guide id="7" orient="horz" pos="588" userDrawn="1">
          <p15:clr>
            <a:srgbClr val="A4A3A4"/>
          </p15:clr>
        </p15:guide>
        <p15:guide id="8" orient="horz" pos="29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 id="1" name="Shah, Shahil" initials="SS" lastIdx="1" clrIdx="1">
    <p:extLst>
      <p:ext uri="{19B8F6BF-5375-455C-9EA6-DF929625EA0E}">
        <p15:presenceInfo xmlns:p15="http://schemas.microsoft.com/office/powerpoint/2012/main" userId="S::sshah@nrel.gov::e750d079-4f7e-49ac-8967-b56f210ce16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01A"/>
    <a:srgbClr val="FFFFFF"/>
    <a:srgbClr val="FF9933"/>
    <a:srgbClr val="009900"/>
    <a:srgbClr val="FF6600"/>
    <a:srgbClr val="0079C1"/>
    <a:srgbClr val="0000FF"/>
    <a:srgbClr val="FF33CC"/>
    <a:srgbClr val="83C8A2"/>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84"/>
  </p:normalViewPr>
  <p:slideViewPr>
    <p:cSldViewPr snapToGrid="0">
      <p:cViewPr varScale="1">
        <p:scale>
          <a:sx n="84" d="100"/>
          <a:sy n="84" d="100"/>
        </p:scale>
        <p:origin x="84" y="132"/>
      </p:cViewPr>
      <p:guideLst>
        <p:guide orient="horz" pos="1404"/>
        <p:guide pos="2880"/>
        <p:guide pos="5472"/>
        <p:guide orient="horz"/>
        <p:guide pos="288"/>
        <p:guide orient="horz" pos="492"/>
        <p:guide orient="horz" pos="588"/>
        <p:guide orient="horz" pos="29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D93FA1-F9BA-4BDF-9A39-AF8C5769CB40}"/>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A25212FA-24BA-41CC-A8E6-D7867642AB43}"/>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0479991-1931-40DD-95A1-D49F9516092E}" type="datetimeFigureOut">
              <a:rPr lang="en-US" smtClean="0"/>
              <a:t>11/30/2020</a:t>
            </a:fld>
            <a:endParaRPr lang="en-US"/>
          </a:p>
        </p:txBody>
      </p:sp>
      <p:sp>
        <p:nvSpPr>
          <p:cNvPr id="4" name="Footer Placeholder 3">
            <a:extLst>
              <a:ext uri="{FF2B5EF4-FFF2-40B4-BE49-F238E27FC236}">
                <a16:creationId xmlns:a16="http://schemas.microsoft.com/office/drawing/2014/main" id="{705D0F11-3B6C-420B-B53C-FC6278AFF93E}"/>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167F44-BC5A-4A40-827D-3A1C81576DA4}"/>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1FDA9A8-E898-4684-BCA1-84F1A75AA1D2}" type="slidenum">
              <a:rPr lang="en-US" smtClean="0"/>
              <a:t>‹#›</a:t>
            </a:fld>
            <a:endParaRPr lang="en-US"/>
          </a:p>
        </p:txBody>
      </p:sp>
    </p:spTree>
    <p:extLst>
      <p:ext uri="{BB962C8B-B14F-4D97-AF65-F5344CB8AC3E}">
        <p14:creationId xmlns:p14="http://schemas.microsoft.com/office/powerpoint/2010/main" val="150261958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20:52:15.410"/>
    </inkml:context>
    <inkml:brush xml:id="br0">
      <inkml:brushProperty name="width" value="0.3" units="cm"/>
      <inkml:brushProperty name="height" value="0.6" units="cm"/>
      <inkml:brushProperty name="color" value="#80D0FF"/>
      <inkml:brushProperty name="tip" value="rectangle"/>
      <inkml:brushProperty name="rasterOp" value="maskPen"/>
      <inkml:brushProperty name="ignorePressure" value="1"/>
    </inkml:brush>
  </inkml:definitions>
  <inkml:trace contextRef="#ctx0" brushRef="#br0">15 1,'2'102,"-4"112,-6-172,7-38,0 1,-1 0,1 0,1 0,-1 0,1 0,0 0,0 0,0 0,1-1,0 1,0 0,0 0,4 9,-1-6,0 0,0 0,1 0,1 0,-1-1,1 0,0 0,14 11,-20-17,1-1,-1 1,1-1,-1 1,1-1,0 1,-1-1,1 0,0 1,-1-1,1 0,0 0,0 0,-1 1,1-1,0 0,-1 0,1 0,0 0,0 0,-1 0,1 0,0-1,0 1,-1 0,1 0,0 0,-1-1,1 1,0 0,-1-1,1 1,0-1,-1 1,1-1,-1 1,1-1,-1 1,1-1,-1 1,1-1,-1 0,0 1,1-1,-1 0,0 1,0-1,1 0,-1 1,0-1,0 0,0 0,0 1,0-2,2-6,-1 0,0-1,-1-13,0 19,-2-86,0 47,2 1,1-1,8-45,3 16,-11 52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5:57:28.3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1 756,'4'-7,"1"0,0 0,1 0,0 1,0 0,13-11,-1 2,190-163,-151 128,3 3,1 2,111-60,-108 73,2 2,0 4,82-21,154-21,-251 59,46-9,0 4,110-1,287 18,-164 25,-315-26,385 68,-389-66,0-1,-1 2,0-1,0 1,0 1,0 0,11 10,57 56,-44-38,12 10,-2 1,-2 3,62 92,-29-9,-17-26,-34-74,-12-21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5:57:29.9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1 236,'0'-1,"0"0,0 1,0-1,0 1,1-1,-1 0,0 1,0-1,1 1,-1-1,0 1,1-1,-1 1,1-1,-1 1,1-1,-1 1,1 0,-1-1,1 1,-1 0,1-1,-1 1,1 0,0 0,-1-1,1 1,-1 0,1 0,0 0,-1 0,2 0,22 0,1 5,0 1,1 1,-2 1,1 1,24 13,36 14,-50-24,-2 1,2-1,69 13,-103-25,0 0,0 1,0-1,0 0,0 0,1 0,-1 0,0 0,0 0,0 0,0 0,0 0,1 0,-1-1,0 1,0 0,0-1,0 1,0-1,0 1,0-1,1-1,-1 0,-1 0,1 1,-1-1,1 0,-1 0,0 0,0 0,0 0,0 0,0 0,-1 1,0-5,-9-86,4-142,6 216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5:57:55.1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0 842,'3'-1,"1"0,-1 0,0 0,1-1,-1 1,0-1,0 0,0 0,5-5,6-3,15-8,393-229,135 19,14 41,-427 141,-85 27,-19 5,0 2,79-14,-103 26,0 0,-1 0,20 4,12 0,608-19,-98 8,-327 9,-159-3,79 2,-126 2,-1 2,1 0,29 11,20 5,226 66,-259-75,0-2,66 8,-90-16,4 2,0 0,0 2,-1 0,1 1,-1 1,-1 1,1 0,-2 2,1 0,16 15,17 10,1-2,101 49,-10-6,93 68,-164-96,78 68,-48-28,-48-40,-27-24,31 23,-8-6,-35-28,0-2,32 21,5 2,-41-27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5:57:57.6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1 452,'7'1,"1"1,-1 0,0 0,0 1,0 0,0 0,-1 1,1 0,-1 0,10 9,2-1,6 4,46 24,-60-36,0 0,0-1,0 0,1 0,0-1,0 0,-1-1,13 0,0-1,-1 1,1 1,-1 2,34 8,-55-12,-1 1,1-1,0 0,0 0,0 0,0 1,0-1,-1 0,1 0,0 0,0 0,0-1,0 1,0 0,0 0,-1 0,1-1,0 1,0 0,0-1,-1 1,1-1,0 1,-1-1,1 1,0-1,-1 1,1-1,0 0,-1 1,1-1,-1 0,1 0,-1 1,0-1,1 0,-1 0,0 0,0 1,1-1,-1 0,0-1,1-5,0 0,-1 0,0-1,-1-9,0 5,-2-128,19-185,-15 322,0-33,-1 35,0 0,0 0,0 0,0 0,0 0,0 0,-1 1,1-1,0 0,-1 0,1 0,0 0,-1 0,1 1,-1-1,1 0,-1 0,0 1,1-1,-1 0,0 1,1-1,-1 0,0 1,0-1,0 1,1 0,-1-1,0 1,0 0,-1-1,-7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D67FED6-1CE0-9E49-8E28-4BC1AFD39CD7}" type="datetimeFigureOut">
              <a:t>11/30/2020</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6805" t="13288" r="3423" b="57134"/>
          <a:stretch/>
        </p:blipFill>
        <p:spPr>
          <a:xfrm>
            <a:off x="2644345" y="387178"/>
            <a:ext cx="6334897" cy="3039762"/>
          </a:xfrm>
          <a:prstGeom prst="rect">
            <a:avLst/>
          </a:prstGeom>
          <a:ln>
            <a:solidFill>
              <a:schemeClr val="tx1">
                <a:lumMod val="20000"/>
                <a:lumOff val="80000"/>
              </a:schemeClr>
            </a:solidFill>
          </a:ln>
        </p:spPr>
      </p:pic>
      <p:sp>
        <p:nvSpPr>
          <p:cNvPr id="3" name="TextBox 2"/>
          <p:cNvSpPr txBox="1"/>
          <p:nvPr userDrawn="1"/>
        </p:nvSpPr>
        <p:spPr>
          <a:xfrm>
            <a:off x="321275" y="222424"/>
            <a:ext cx="2240692" cy="3970318"/>
          </a:xfrm>
          <a:prstGeom prst="rect">
            <a:avLst/>
          </a:prstGeom>
          <a:noFill/>
        </p:spPr>
        <p:txBody>
          <a:bodyPr wrap="square" rtlCol="0">
            <a:spAutoFit/>
          </a:bodyPr>
          <a:lstStyle/>
          <a:p>
            <a:pPr algn="l"/>
            <a:r>
              <a:rPr lang="en-US" sz="1800" b="1" i="1">
                <a:solidFill>
                  <a:srgbClr val="FF0000"/>
                </a:solidFill>
              </a:rPr>
              <a:t>PC Users:</a:t>
            </a:r>
          </a:p>
          <a:p>
            <a:pPr algn="l"/>
            <a:r>
              <a:rPr lang="en-US" sz="1800" i="1">
                <a:solidFill>
                  <a:srgbClr val="FF0000"/>
                </a:solidFill>
              </a:rPr>
              <a:t>Microsoft PowerPoint for Windows has default settings that continually compress images. To avoid loss</a:t>
            </a:r>
            <a:r>
              <a:rPr lang="en-US" sz="1800" i="1" baseline="0">
                <a:solidFill>
                  <a:srgbClr val="FF0000"/>
                </a:solidFill>
              </a:rPr>
              <a:t> of quality </a:t>
            </a:r>
            <a:r>
              <a:rPr lang="en-US" sz="1800" i="1">
                <a:solidFill>
                  <a:srgbClr val="FF0000"/>
                </a:solidFill>
              </a:rPr>
              <a:t>for photos and graphics within this presentation file,</a:t>
            </a:r>
            <a:r>
              <a:rPr lang="en-US" sz="1800" i="1" baseline="0">
                <a:solidFill>
                  <a:srgbClr val="FF0000"/>
                </a:solidFill>
              </a:rPr>
              <a:t> </a:t>
            </a:r>
            <a:r>
              <a:rPr lang="en-US" sz="1800" i="1">
                <a:solidFill>
                  <a:srgbClr val="FF0000"/>
                </a:solidFill>
              </a:rPr>
              <a:t>please follow these</a:t>
            </a:r>
            <a:r>
              <a:rPr lang="en-US" sz="1800" i="1" baseline="0">
                <a:solidFill>
                  <a:srgbClr val="FF0000"/>
                </a:solidFill>
              </a:rPr>
              <a:t> instructions </a:t>
            </a:r>
            <a:r>
              <a:rPr lang="en-US" sz="1800" i="1">
                <a:solidFill>
                  <a:srgbClr val="FF0000"/>
                </a:solidFill>
              </a:rPr>
              <a:t>to change your software settings.</a:t>
            </a:r>
            <a:endParaRPr lang="en-US" sz="1800"/>
          </a:p>
          <a:p>
            <a:endParaRPr lang="en-US" sz="1800"/>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lvl1pPr>
              <a:defRPr>
                <a:latin typeface="Times New Roman" panose="02020603050405020304" pitchFamily="18" charset="0"/>
                <a:cs typeface="Times New Roman" panose="02020603050405020304" pitchFamily="18" charset="0"/>
              </a:defRPr>
            </a:lvl1p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4CE476DC-FCF2-4F89-9176-AF3ABF2F83BF}"/>
              </a:ext>
            </a:extLst>
          </p:cNvPr>
          <p:cNvSpPr>
            <a:spLocks noGrp="1"/>
          </p:cNvSpPr>
          <p:nvPr>
            <p:ph type="ftr" sz="quarter" idx="3"/>
          </p:nvPr>
        </p:nvSpPr>
        <p:spPr>
          <a:xfrm>
            <a:off x="208561" y="4767263"/>
            <a:ext cx="3086100" cy="274637"/>
          </a:xfrm>
          <a:prstGeom prst="rect">
            <a:avLst/>
          </a:prstGeom>
        </p:spPr>
        <p:txBody>
          <a:bodyPr vert="horz" lIns="91440" tIns="45720" rIns="91440" bIns="45720" rtlCol="0" anchor="ctr"/>
          <a:lstStyle>
            <a:lvl1pPr algn="l">
              <a:defRPr sz="900">
                <a:solidFill>
                  <a:schemeClr val="tx1"/>
                </a:solidFill>
                <a:latin typeface="Times New Roman" panose="02020603050405020304" pitchFamily="18" charset="0"/>
                <a:cs typeface="Times New Roman" panose="02020603050405020304" pitchFamily="18" charset="0"/>
              </a:defRPr>
            </a:lvl1pPr>
          </a:lstStyle>
          <a:p>
            <a:r>
              <a:rPr lang="en-US"/>
              <a:t>Shahil Shah, Wind Stability Project Update</a:t>
            </a:r>
          </a:p>
        </p:txBody>
      </p:sp>
    </p:spTree>
    <p:extLst>
      <p:ext uri="{BB962C8B-B14F-4D97-AF65-F5344CB8AC3E}">
        <p14:creationId xmlns:p14="http://schemas.microsoft.com/office/powerpoint/2010/main" val="149885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C Slide - 1">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lvl1pPr>
              <a:defRPr>
                <a:latin typeface="Times New Roman" panose="02020603050405020304" pitchFamily="18" charset="0"/>
                <a:cs typeface="Times New Roman" panose="02020603050405020304" pitchFamily="18" charset="0"/>
              </a:defRPr>
            </a:lvl1p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735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8115"/>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43674"/>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354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5C2E68A4-9F24-4910-B5C8-DECD28C7094A}"/>
              </a:ext>
            </a:extLst>
          </p:cNvPr>
          <p:cNvSpPr>
            <a:spLocks noGrp="1"/>
          </p:cNvSpPr>
          <p:nvPr>
            <p:ph type="ftr" sz="quarter" idx="3"/>
          </p:nvPr>
        </p:nvSpPr>
        <p:spPr>
          <a:xfrm>
            <a:off x="208561" y="4767263"/>
            <a:ext cx="3086100" cy="274637"/>
          </a:xfrm>
          <a:prstGeom prst="rect">
            <a:avLst/>
          </a:prstGeom>
        </p:spPr>
        <p:txBody>
          <a:bodyPr vert="horz" lIns="91440" tIns="45720" rIns="91440" bIns="45720" rtlCol="0" anchor="ctr"/>
          <a:lstStyle>
            <a:lvl1pPr algn="l">
              <a:defRPr sz="900">
                <a:solidFill>
                  <a:schemeClr val="tx1"/>
                </a:solidFill>
                <a:latin typeface="Times New Roman" panose="02020603050405020304" pitchFamily="18" charset="0"/>
                <a:cs typeface="Times New Roman" panose="02020603050405020304" pitchFamily="18" charset="0"/>
              </a:defRPr>
            </a:lvl1pPr>
          </a:lstStyle>
          <a:p>
            <a:r>
              <a:rPr lang="en-US"/>
              <a:t>Shahil Shah, Wind Stability Project Update</a:t>
            </a:r>
          </a:p>
        </p:txBody>
      </p:sp>
    </p:spTree>
    <p:extLst>
      <p:ext uri="{BB962C8B-B14F-4D97-AF65-F5344CB8AC3E}">
        <p14:creationId xmlns:p14="http://schemas.microsoft.com/office/powerpoint/2010/main" val="3382233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C Slide - 2">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lvl1pPr>
              <a:defRPr>
                <a:latin typeface="Times New Roman" panose="02020603050405020304" pitchFamily="18" charset="0"/>
                <a:cs typeface="Times New Roman" panose="02020603050405020304" pitchFamily="18" charset="0"/>
              </a:defRPr>
            </a:lvl1p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tx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8D56D532-E927-49CA-9790-6D0A04F70FD0}"/>
              </a:ext>
            </a:extLst>
          </p:cNvPr>
          <p:cNvSpPr>
            <a:spLocks noGrp="1"/>
          </p:cNvSpPr>
          <p:nvPr>
            <p:ph type="ftr" sz="quarter" idx="3"/>
          </p:nvPr>
        </p:nvSpPr>
        <p:spPr>
          <a:xfrm>
            <a:off x="208561" y="4767263"/>
            <a:ext cx="3086100" cy="274637"/>
          </a:xfrm>
          <a:prstGeom prst="rect">
            <a:avLst/>
          </a:prstGeom>
        </p:spPr>
        <p:txBody>
          <a:bodyPr vert="horz" lIns="91440" tIns="45720" rIns="91440" bIns="45720" rtlCol="0" anchor="ctr"/>
          <a:lstStyle>
            <a:lvl1pPr algn="l">
              <a:defRPr sz="900">
                <a:solidFill>
                  <a:schemeClr val="tx1"/>
                </a:solidFill>
                <a:latin typeface="Times New Roman" panose="02020603050405020304" pitchFamily="18" charset="0"/>
                <a:cs typeface="Times New Roman" panose="02020603050405020304" pitchFamily="18" charset="0"/>
              </a:defRPr>
            </a:lvl1pPr>
          </a:lstStyle>
          <a:p>
            <a:r>
              <a:rPr lang="en-US"/>
              <a:t>Shahil Shah, Wind Stability Project Update</a:t>
            </a:r>
          </a:p>
        </p:txBody>
      </p:sp>
    </p:spTree>
    <p:extLst>
      <p:ext uri="{BB962C8B-B14F-4D97-AF65-F5344CB8AC3E}">
        <p14:creationId xmlns:p14="http://schemas.microsoft.com/office/powerpoint/2010/main" val="248540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C Slide - 3">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lvl1pPr>
              <a:defRPr>
                <a:latin typeface="Times New Roman" panose="02020603050405020304" pitchFamily="18" charset="0"/>
                <a:cs typeface="Times New Roman" panose="02020603050405020304" pitchFamily="18" charset="0"/>
              </a:defRPr>
            </a:lvl1p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7FB38786-F08E-43D8-B5C8-BBFA0466DAE3}"/>
              </a:ext>
            </a:extLst>
          </p:cNvPr>
          <p:cNvSpPr>
            <a:spLocks noGrp="1"/>
          </p:cNvSpPr>
          <p:nvPr>
            <p:ph type="ftr" sz="quarter" idx="3"/>
          </p:nvPr>
        </p:nvSpPr>
        <p:spPr>
          <a:xfrm>
            <a:off x="208561" y="4767263"/>
            <a:ext cx="3086100" cy="274637"/>
          </a:xfrm>
          <a:prstGeom prst="rect">
            <a:avLst/>
          </a:prstGeom>
        </p:spPr>
        <p:txBody>
          <a:bodyPr vert="horz" lIns="91440" tIns="45720" rIns="91440" bIns="45720" rtlCol="0" anchor="ctr"/>
          <a:lstStyle>
            <a:lvl1pPr algn="l">
              <a:defRPr sz="900">
                <a:solidFill>
                  <a:schemeClr val="tx1"/>
                </a:solidFill>
                <a:latin typeface="Times New Roman" panose="02020603050405020304" pitchFamily="18" charset="0"/>
                <a:cs typeface="Times New Roman" panose="02020603050405020304" pitchFamily="18" charset="0"/>
              </a:defRPr>
            </a:lvl1pPr>
          </a:lstStyle>
          <a:p>
            <a:r>
              <a:rPr lang="en-US"/>
              <a:t>Shahil Shah, Wind Stability Project Update</a:t>
            </a:r>
          </a:p>
        </p:txBody>
      </p:sp>
    </p:spTree>
    <p:extLst>
      <p:ext uri="{BB962C8B-B14F-4D97-AF65-F5344CB8AC3E}">
        <p14:creationId xmlns:p14="http://schemas.microsoft.com/office/powerpoint/2010/main" val="426505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C Slide - 4">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lvl1pPr>
              <a:defRPr>
                <a:latin typeface="Times New Roman" panose="02020603050405020304" pitchFamily="18" charset="0"/>
                <a:cs typeface="Times New Roman" panose="02020603050405020304" pitchFamily="18" charset="0"/>
              </a:defRPr>
            </a:lvl1p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459117DC-3D95-4FBD-AB46-4BDF98E6E418}"/>
              </a:ext>
            </a:extLst>
          </p:cNvPr>
          <p:cNvSpPr>
            <a:spLocks noGrp="1"/>
          </p:cNvSpPr>
          <p:nvPr>
            <p:ph type="ftr" sz="quarter" idx="3"/>
          </p:nvPr>
        </p:nvSpPr>
        <p:spPr>
          <a:xfrm>
            <a:off x="208561" y="4767263"/>
            <a:ext cx="3086100" cy="274637"/>
          </a:xfrm>
          <a:prstGeom prst="rect">
            <a:avLst/>
          </a:prstGeom>
        </p:spPr>
        <p:txBody>
          <a:bodyPr vert="horz" lIns="91440" tIns="45720" rIns="91440" bIns="45720" rtlCol="0" anchor="ctr"/>
          <a:lstStyle>
            <a:lvl1pPr algn="l">
              <a:defRPr sz="900">
                <a:solidFill>
                  <a:schemeClr val="tx1"/>
                </a:solidFill>
                <a:latin typeface="Times New Roman" panose="02020603050405020304" pitchFamily="18" charset="0"/>
                <a:cs typeface="Times New Roman" panose="02020603050405020304" pitchFamily="18" charset="0"/>
              </a:defRPr>
            </a:lvl1pPr>
          </a:lstStyle>
          <a:p>
            <a:r>
              <a:rPr lang="en-US"/>
              <a:t>Shahil Shah, Wind Stability Project Update</a:t>
            </a:r>
          </a:p>
        </p:txBody>
      </p:sp>
    </p:spTree>
    <p:extLst>
      <p:ext uri="{BB962C8B-B14F-4D97-AF65-F5344CB8AC3E}">
        <p14:creationId xmlns:p14="http://schemas.microsoft.com/office/powerpoint/2010/main" val="1904196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C Slide - 5">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lvl1pPr>
              <a:defRPr>
                <a:latin typeface="Times New Roman" panose="02020603050405020304" pitchFamily="18" charset="0"/>
                <a:cs typeface="Times New Roman" panose="02020603050405020304" pitchFamily="18" charset="0"/>
              </a:defRPr>
            </a:lvl1p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581737BF-DF9D-452A-8817-7A49FD75EEE3}"/>
              </a:ext>
            </a:extLst>
          </p:cNvPr>
          <p:cNvSpPr>
            <a:spLocks noGrp="1"/>
          </p:cNvSpPr>
          <p:nvPr>
            <p:ph type="ftr" sz="quarter" idx="3"/>
          </p:nvPr>
        </p:nvSpPr>
        <p:spPr>
          <a:xfrm>
            <a:off x="208561" y="4767263"/>
            <a:ext cx="3086100" cy="274637"/>
          </a:xfrm>
          <a:prstGeom prst="rect">
            <a:avLst/>
          </a:prstGeom>
        </p:spPr>
        <p:txBody>
          <a:bodyPr vert="horz" lIns="91440" tIns="45720" rIns="91440" bIns="45720" rtlCol="0" anchor="ctr"/>
          <a:lstStyle>
            <a:lvl1pPr algn="l">
              <a:defRPr sz="900">
                <a:solidFill>
                  <a:schemeClr val="tx1"/>
                </a:solidFill>
                <a:latin typeface="Times New Roman" panose="02020603050405020304" pitchFamily="18" charset="0"/>
                <a:cs typeface="Times New Roman" panose="02020603050405020304" pitchFamily="18" charset="0"/>
              </a:defRPr>
            </a:lvl1pPr>
          </a:lstStyle>
          <a:p>
            <a:r>
              <a:rPr lang="en-US"/>
              <a:t>Shahil Shah, Wind Stability Project Update</a:t>
            </a:r>
          </a:p>
        </p:txBody>
      </p:sp>
    </p:spTree>
    <p:extLst>
      <p:ext uri="{BB962C8B-B14F-4D97-AF65-F5344CB8AC3E}">
        <p14:creationId xmlns:p14="http://schemas.microsoft.com/office/powerpoint/2010/main" val="2113968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C Slide - 6">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lvl1pPr>
              <a:defRPr>
                <a:latin typeface="Times New Roman" panose="02020603050405020304" pitchFamily="18" charset="0"/>
                <a:cs typeface="Times New Roman" panose="02020603050405020304" pitchFamily="18" charset="0"/>
              </a:defRPr>
            </a:lvl1p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86BE404E-96E7-413D-9CA0-18B6CC223839}"/>
              </a:ext>
            </a:extLst>
          </p:cNvPr>
          <p:cNvSpPr>
            <a:spLocks noGrp="1"/>
          </p:cNvSpPr>
          <p:nvPr>
            <p:ph type="ftr" sz="quarter" idx="3"/>
          </p:nvPr>
        </p:nvSpPr>
        <p:spPr>
          <a:xfrm>
            <a:off x="208561" y="4767263"/>
            <a:ext cx="3086100" cy="274637"/>
          </a:xfrm>
          <a:prstGeom prst="rect">
            <a:avLst/>
          </a:prstGeom>
        </p:spPr>
        <p:txBody>
          <a:bodyPr vert="horz" lIns="91440" tIns="45720" rIns="91440" bIns="45720" rtlCol="0" anchor="ctr"/>
          <a:lstStyle>
            <a:lvl1pPr algn="l">
              <a:defRPr sz="900">
                <a:solidFill>
                  <a:schemeClr val="tx1"/>
                </a:solidFill>
                <a:latin typeface="Times New Roman" panose="02020603050405020304" pitchFamily="18" charset="0"/>
                <a:cs typeface="Times New Roman" panose="02020603050405020304" pitchFamily="18" charset="0"/>
              </a:defRPr>
            </a:lvl1pPr>
          </a:lstStyle>
          <a:p>
            <a:r>
              <a:rPr lang="en-US"/>
              <a:t>Shahil Shah, Wind Stability Project Update</a:t>
            </a:r>
          </a:p>
        </p:txBody>
      </p:sp>
    </p:spTree>
    <p:extLst>
      <p:ext uri="{BB962C8B-B14F-4D97-AF65-F5344CB8AC3E}">
        <p14:creationId xmlns:p14="http://schemas.microsoft.com/office/powerpoint/2010/main" val="2039919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C Slide - 7">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lvl1pPr>
              <a:defRPr>
                <a:latin typeface="Times New Roman" panose="02020603050405020304" pitchFamily="18" charset="0"/>
                <a:cs typeface="Times New Roman" panose="02020603050405020304" pitchFamily="18" charset="0"/>
              </a:defRPr>
            </a:lvl1p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latin typeface="Times New Roman" panose="02020603050405020304" pitchFamily="18" charset="0"/>
                <a:cs typeface="Times New Roman" panose="02020603050405020304" pitchFamily="18"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37E37623-34D1-4EE6-A5F5-BA8C58ECEAB4}"/>
              </a:ext>
            </a:extLst>
          </p:cNvPr>
          <p:cNvSpPr>
            <a:spLocks noGrp="1"/>
          </p:cNvSpPr>
          <p:nvPr>
            <p:ph type="ftr" sz="quarter" idx="3"/>
          </p:nvPr>
        </p:nvSpPr>
        <p:spPr>
          <a:xfrm>
            <a:off x="208561" y="4767263"/>
            <a:ext cx="3086100" cy="274637"/>
          </a:xfrm>
          <a:prstGeom prst="rect">
            <a:avLst/>
          </a:prstGeom>
        </p:spPr>
        <p:txBody>
          <a:bodyPr vert="horz" lIns="91440" tIns="45720" rIns="91440" bIns="45720" rtlCol="0" anchor="ctr"/>
          <a:lstStyle>
            <a:lvl1pPr algn="l">
              <a:defRPr sz="900">
                <a:solidFill>
                  <a:schemeClr val="tx1"/>
                </a:solidFill>
                <a:latin typeface="Times New Roman" panose="02020603050405020304" pitchFamily="18" charset="0"/>
                <a:cs typeface="Times New Roman" panose="02020603050405020304" pitchFamily="18" charset="0"/>
              </a:defRPr>
            </a:lvl1pPr>
          </a:lstStyle>
          <a:p>
            <a:r>
              <a:rPr lang="en-US"/>
              <a:t>Shahil Shah, Wind Stability Project Update</a:t>
            </a:r>
          </a:p>
        </p:txBody>
      </p:sp>
    </p:spTree>
    <p:extLst>
      <p:ext uri="{BB962C8B-B14F-4D97-AF65-F5344CB8AC3E}">
        <p14:creationId xmlns:p14="http://schemas.microsoft.com/office/powerpoint/2010/main" val="257443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atin typeface="Times New Roman" panose="02020603050405020304" pitchFamily="18" charset="0"/>
                <a:cs typeface="Times New Roman" panose="02020603050405020304" pitchFamily="18" charset="0"/>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atin typeface="Times New Roman" panose="02020603050405020304" pitchFamily="18" charset="0"/>
                <a:cs typeface="Times New Roman" panose="020206030504050203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latin typeface="Times New Roman" panose="02020603050405020304" pitchFamily="18" charset="0"/>
                <a:cs typeface="Times New Roman" panose="02020603050405020304" pitchFamily="18" charset="0"/>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latin typeface="Times New Roman" panose="02020603050405020304" pitchFamily="18" charset="0"/>
                <a:cs typeface="Times New Roman" panose="020206030504050203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atin typeface="Times New Roman" panose="02020603050405020304" pitchFamily="18" charset="0"/>
                <a:cs typeface="Times New Roman" panose="02020603050405020304" pitchFamily="18" charset="0"/>
              </a:defRPr>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3" name="Picture 12"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atin typeface="Times New Roman" panose="02020603050405020304" pitchFamily="18" charset="0"/>
                <a:cs typeface="Times New Roman" panose="020206030504050203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 Name</a:t>
            </a:r>
          </a:p>
          <a:p>
            <a:pPr lvl="0"/>
            <a:r>
              <a:rPr lang="en-US"/>
              <a:t>Venue or Organization</a:t>
            </a:r>
          </a:p>
          <a:p>
            <a:pPr lvl="0"/>
            <a:r>
              <a:rPr lang="en-US"/>
              <a:t>Date</a:t>
            </a:r>
          </a:p>
        </p:txBody>
      </p:sp>
      <p:pic>
        <p:nvPicPr>
          <p:cNvPr id="7" name="Graphic 6">
            <a:extLst>
              <a:ext uri="{FF2B5EF4-FFF2-40B4-BE49-F238E27FC236}">
                <a16:creationId xmlns:a16="http://schemas.microsoft.com/office/drawing/2014/main" id="{05EBBBBB-3DD4-4401-B088-D2FF856D658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atin typeface="Times New Roman" panose="02020603050405020304" pitchFamily="18" charset="0"/>
                <a:cs typeface="Times New Roman" panose="02020603050405020304" pitchFamily="18" charset="0"/>
              </a:defRPr>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latin typeface="Times New Roman" panose="02020603050405020304" pitchFamily="18" charset="0"/>
                <a:cs typeface="Times New Roman" panose="020206030504050203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latin typeface="Times New Roman" panose="02020603050405020304" pitchFamily="18" charset="0"/>
                <a:cs typeface="Times New Roman" panose="020206030504050203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lvl1pPr>
              <a:defRPr>
                <a:latin typeface="Times New Roman" panose="02020603050405020304" pitchFamily="18" charset="0"/>
                <a:cs typeface="Times New Roman" panose="02020603050405020304" pitchFamily="18" charset="0"/>
              </a:defRPr>
            </a:lvl1pPr>
          </a:lstStyle>
          <a:p>
            <a:r>
              <a:rPr lang="en-US"/>
              <a:t>Data Slide: </a:t>
            </a:r>
            <a:br>
              <a:rPr lang="en-US"/>
            </a:br>
            <a:r>
              <a:rPr lang="en-US"/>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atin typeface="Times New Roman" panose="02020603050405020304" pitchFamily="18" charset="0"/>
                <a:cs typeface="Times New Roman" panose="02020603050405020304" pitchFamily="18" charset="0"/>
              </a:defRPr>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atin typeface="Times New Roman" panose="02020603050405020304" pitchFamily="18" charset="0"/>
                <a:cs typeface="Times New Roman" panose="02020603050405020304" pitchFamily="18" charset="0"/>
              </a:defRPr>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atin typeface="Times New Roman" panose="02020603050405020304" pitchFamily="18" charset="0"/>
                <a:cs typeface="Times New Roman" panose="02020603050405020304" pitchFamily="18" charset="0"/>
              </a:defRPr>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atin typeface="Times New Roman" panose="02020603050405020304" pitchFamily="18" charset="0"/>
                <a:cs typeface="Times New Roman" panose="02020603050405020304" pitchFamily="18" charset="0"/>
              </a:defRPr>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atin typeface="Times New Roman" panose="02020603050405020304" pitchFamily="18" charset="0"/>
                <a:cs typeface="Times New Roman" panose="02020603050405020304" pitchFamily="18" charset="0"/>
              </a:defRPr>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1332969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latin typeface="Times New Roman" panose="02020603050405020304" pitchFamily="18" charset="0"/>
                <a:cs typeface="Times New Roman" panose="02020603050405020304" pitchFamily="18" charset="0"/>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latin typeface="Times New Roman" panose="02020603050405020304" pitchFamily="18" charset="0"/>
                <a:cs typeface="Times New Roman" panose="02020603050405020304" pitchFamily="18" charset="0"/>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latin typeface="Times New Roman" panose="02020603050405020304" pitchFamily="18" charset="0"/>
                <a:cs typeface="Times New Roman" panose="02020603050405020304" pitchFamily="18" charset="0"/>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latin typeface="Times New Roman" panose="02020603050405020304" pitchFamily="18" charset="0"/>
                <a:cs typeface="Times New Roman" panose="02020603050405020304" pitchFamily="18" charset="0"/>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latin typeface="Times New Roman" panose="02020603050405020304" pitchFamily="18" charset="0"/>
                <a:cs typeface="Times New Roman" panose="02020603050405020304" pitchFamily="18" charset="0"/>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latin typeface="Times New Roman" panose="02020603050405020304" pitchFamily="18" charset="0"/>
                <a:cs typeface="Times New Roman" panose="02020603050405020304" pitchFamily="18" charset="0"/>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latin typeface="Times New Roman" panose="02020603050405020304" pitchFamily="18" charset="0"/>
                <a:cs typeface="Times New Roman" panose="02020603050405020304" pitchFamily="18" charset="0"/>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latin typeface="Times New Roman" panose="02020603050405020304" pitchFamily="18" charset="0"/>
                <a:cs typeface="Times New Roman" panose="02020603050405020304" pitchFamily="18" charset="0"/>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latin typeface="Times New Roman" panose="02020603050405020304" pitchFamily="18" charset="0"/>
                <a:cs typeface="Times New Roman" panose="02020603050405020304" pitchFamily="18" charset="0"/>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latin typeface="Times New Roman" panose="02020603050405020304" pitchFamily="18" charset="0"/>
                <a:cs typeface="Times New Roman" panose="02020603050405020304" pitchFamily="18" charset="0"/>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lvl1pPr>
              <a:defRPr>
                <a:latin typeface="Times New Roman" panose="02020603050405020304" pitchFamily="18" charset="0"/>
                <a:cs typeface="Times New Roman" panose="02020603050405020304" pitchFamily="18" charset="0"/>
              </a:defRPr>
            </a:lvl1p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latin typeface="Times New Roman" panose="02020603050405020304" pitchFamily="18" charset="0"/>
                <a:cs typeface="Times New Roman" panose="02020603050405020304" pitchFamily="18" charset="0"/>
              </a:defRPr>
            </a:lvl1pPr>
          </a:lstStyle>
          <a:p>
            <a:r>
              <a:rPr lang="en-US"/>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latin typeface="Times New Roman" panose="02020603050405020304" pitchFamily="18" charset="0"/>
                <a:cs typeface="Times New Roman" panose="02020603050405020304" pitchFamily="18" charset="0"/>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latin typeface="Times New Roman" panose="02020603050405020304" pitchFamily="18" charset="0"/>
                <a:cs typeface="Times New Roman" panose="02020603050405020304" pitchFamily="18" charset="0"/>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latin typeface="Times New Roman" panose="02020603050405020304" pitchFamily="18" charset="0"/>
                <a:cs typeface="Times New Roman" panose="02020603050405020304" pitchFamily="18" charset="0"/>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latin typeface="Times New Roman" panose="02020603050405020304" pitchFamily="18" charset="0"/>
                <a:cs typeface="Times New Roman" panose="02020603050405020304" pitchFamily="18" charset="0"/>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atin typeface="Times New Roman" panose="02020603050405020304" pitchFamily="18" charset="0"/>
                <a:cs typeface="Times New Roman" panose="02020603050405020304" pitchFamily="18" charset="0"/>
              </a:defRPr>
            </a:lvl1pPr>
          </a:lstStyle>
          <a:p>
            <a:r>
              <a:rPr lang="en-US"/>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latin typeface="Times New Roman" panose="02020603050405020304" pitchFamily="18" charset="0"/>
                <a:cs typeface="Times New Roman" panose="02020603050405020304" pitchFamily="18" charset="0"/>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latin typeface="Times New Roman" panose="02020603050405020304" pitchFamily="18" charset="0"/>
                <a:cs typeface="Times New Roman" panose="02020603050405020304" pitchFamily="18" charset="0"/>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latin typeface="Times New Roman" panose="02020603050405020304" pitchFamily="18" charset="0"/>
                <a:cs typeface="Times New Roman" panose="02020603050405020304" pitchFamily="18" charset="0"/>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latin typeface="Times New Roman" panose="02020603050405020304" pitchFamily="18" charset="0"/>
                <a:cs typeface="Times New Roman" panose="02020603050405020304" pitchFamily="18" charset="0"/>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latin typeface="Times New Roman" panose="02020603050405020304" pitchFamily="18" charset="0"/>
                <a:cs typeface="Times New Roman" panose="02020603050405020304" pitchFamily="18" charset="0"/>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latin typeface="Times New Roman" panose="02020603050405020304" pitchFamily="18" charset="0"/>
                <a:cs typeface="Times New Roman" panose="02020603050405020304" pitchFamily="18" charset="0"/>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latin typeface="Times New Roman" panose="02020603050405020304" pitchFamily="18" charset="0"/>
                <a:cs typeface="Times New Roman" panose="02020603050405020304" pitchFamily="18" charset="0"/>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latin typeface="Times New Roman" panose="02020603050405020304" pitchFamily="18" charset="0"/>
                <a:cs typeface="Times New Roman" panose="02020603050405020304" pitchFamily="18" charset="0"/>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latin typeface="Times New Roman" panose="02020603050405020304" pitchFamily="18" charset="0"/>
                <a:cs typeface="Times New Roman" panose="02020603050405020304" pitchFamily="18" charset="0"/>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latin typeface="Times New Roman" panose="02020603050405020304" pitchFamily="18" charset="0"/>
                <a:cs typeface="Times New Roman" panose="02020603050405020304" pitchFamily="18" charset="0"/>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latin typeface="Times New Roman" panose="02020603050405020304" pitchFamily="18" charset="0"/>
                <a:cs typeface="Times New Roman" panose="02020603050405020304" pitchFamily="18" charset="0"/>
              </a:rPr>
              <a:t>NREL</a:t>
            </a:r>
            <a:r>
              <a:rPr lang="en-US" sz="800" baseline="0">
                <a:latin typeface="Times New Roman" panose="02020603050405020304" pitchFamily="18" charset="0"/>
                <a:cs typeface="Times New Roman" panose="02020603050405020304" pitchFamily="18" charset="0"/>
              </a:rPr>
              <a:t>    </a:t>
            </a:r>
            <a:r>
              <a:rPr lang="en-US" sz="800">
                <a:latin typeface="Times New Roman" panose="02020603050405020304" pitchFamily="18" charset="0"/>
                <a:cs typeface="Times New Roman" panose="02020603050405020304" pitchFamily="18" charset="0"/>
              </a:rPr>
              <a:t>|    </a:t>
            </a:r>
            <a:fld id="{BFD71CF8-5198-8441-A7C0-DC22FD64CBE4}" type="slidenum">
              <a:rPr lang="en-US" sz="800">
                <a:latin typeface="Times New Roman" panose="02020603050405020304" pitchFamily="18" charset="0"/>
                <a:cs typeface="Times New Roman" panose="02020603050405020304" pitchFamily="18" charset="0"/>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latin typeface="Times New Roman" panose="02020603050405020304" pitchFamily="18" charset="0"/>
              <a:cs typeface="Times New Roman" panose="02020603050405020304" pitchFamily="18" charset="0"/>
            </a:endParaRPr>
          </a:p>
        </p:txBody>
      </p:sp>
      <p:sp>
        <p:nvSpPr>
          <p:cNvPr id="28" name="Title 31"/>
          <p:cNvSpPr>
            <a:spLocks noGrp="1"/>
          </p:cNvSpPr>
          <p:nvPr>
            <p:ph type="title" hasCustomPrompt="1"/>
          </p:nvPr>
        </p:nvSpPr>
        <p:spPr>
          <a:xfrm>
            <a:off x="457200" y="0"/>
            <a:ext cx="3213510" cy="1704258"/>
          </a:xfrm>
        </p:spPr>
        <p:txBody>
          <a:bodyPr/>
          <a:lstStyle>
            <a:lvl1pPr>
              <a:defRPr>
                <a:latin typeface="Times New Roman" panose="02020603050405020304" pitchFamily="18" charset="0"/>
                <a:cs typeface="Times New Roman" panose="02020603050405020304" pitchFamily="18" charset="0"/>
              </a:defRPr>
            </a:lvl1p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latin typeface="Times New Roman" panose="02020603050405020304" pitchFamily="18" charset="0"/>
                <a:cs typeface="Times New Roman" panose="02020603050405020304" pitchFamily="18" charset="0"/>
              </a:defRPr>
            </a:lvl1pPr>
          </a:lstStyle>
          <a:p>
            <a:r>
              <a:rPr lang="en-US"/>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latin typeface="Times New Roman" panose="02020603050405020304" pitchFamily="18" charset="0"/>
                <a:cs typeface="Times New Roman" panose="02020603050405020304" pitchFamily="18" charset="0"/>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latin typeface="Times New Roman" panose="02020603050405020304" pitchFamily="18" charset="0"/>
                <a:cs typeface="Times New Roman" panose="02020603050405020304" pitchFamily="18" charset="0"/>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latin typeface="Times New Roman" panose="02020603050405020304" pitchFamily="18" charset="0"/>
                <a:cs typeface="Times New Roman" panose="02020603050405020304" pitchFamily="18" charset="0"/>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latin typeface="Times New Roman" panose="02020603050405020304" pitchFamily="18" charset="0"/>
                <a:cs typeface="Times New Roman" panose="02020603050405020304" pitchFamily="18" charset="0"/>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atin typeface="Times New Roman" panose="02020603050405020304" pitchFamily="18" charset="0"/>
                <a:cs typeface="Times New Roman" panose="02020603050405020304" pitchFamily="18" charset="0"/>
              </a:defRPr>
            </a:lvl1pPr>
          </a:lstStyle>
          <a:p>
            <a:r>
              <a:rPr lang="en-US"/>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latin typeface="Times New Roman" panose="02020603050405020304" pitchFamily="18" charset="0"/>
                <a:cs typeface="Times New Roman" panose="02020603050405020304" pitchFamily="18" charset="0"/>
              </a:rPr>
              <a:t>NREL</a:t>
            </a:r>
            <a:r>
              <a:rPr lang="en-US" sz="800" baseline="0">
                <a:latin typeface="Times New Roman" panose="02020603050405020304" pitchFamily="18" charset="0"/>
                <a:cs typeface="Times New Roman" panose="02020603050405020304" pitchFamily="18" charset="0"/>
              </a:rPr>
              <a:t>    </a:t>
            </a:r>
            <a:r>
              <a:rPr lang="en-US" sz="800">
                <a:latin typeface="Times New Roman" panose="02020603050405020304" pitchFamily="18" charset="0"/>
                <a:cs typeface="Times New Roman" panose="02020603050405020304" pitchFamily="18" charset="0"/>
              </a:rPr>
              <a:t>|    </a:t>
            </a:r>
            <a:fld id="{BFD71CF8-5198-8441-A7C0-DC22FD64CBE4}" type="slidenum">
              <a:rPr lang="en-US" sz="800">
                <a:latin typeface="Times New Roman" panose="02020603050405020304" pitchFamily="18" charset="0"/>
                <a:cs typeface="Times New Roman" panose="02020603050405020304" pitchFamily="18" charset="0"/>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latin typeface="Times New Roman" panose="02020603050405020304" pitchFamily="18" charset="0"/>
              <a:cs typeface="Times New Roman" panose="02020603050405020304" pitchFamily="18" charset="0"/>
            </a:endParaRPr>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atin typeface="Times New Roman" panose="02020603050405020304" pitchFamily="18" charset="0"/>
                <a:cs typeface="Times New Roman" panose="02020603050405020304" pitchFamily="18" charset="0"/>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atin typeface="Times New Roman" panose="02020603050405020304" pitchFamily="18" charset="0"/>
                <a:cs typeface="Times New Roman" panose="02020603050405020304" pitchFamily="18" charset="0"/>
              </a:defRPr>
            </a:lvl1pPr>
          </a:lstStyle>
          <a:p>
            <a:pPr lvl="0"/>
            <a:r>
              <a:rPr lang="en-US"/>
              <a:t>Title: Content Slide</a:t>
            </a:r>
          </a:p>
        </p:txBody>
      </p:sp>
    </p:spTree>
    <p:extLst>
      <p:ext uri="{BB962C8B-B14F-4D97-AF65-F5344CB8AC3E}">
        <p14:creationId xmlns:p14="http://schemas.microsoft.com/office/powerpoint/2010/main" val="1638536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Times New Roman" panose="02020603050405020304" pitchFamily="18" charset="0"/>
                <a:cs typeface="Times New Roman" panose="02020603050405020304" pitchFamily="18" charset="0"/>
              </a:defRPr>
            </a:lvl1p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atin typeface="Times New Roman" panose="02020603050405020304" pitchFamily="18" charset="0"/>
                <a:cs typeface="Times New Roman" panose="02020603050405020304" pitchFamily="18" charset="0"/>
              </a:defRPr>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atin typeface="Times New Roman" panose="02020603050405020304" pitchFamily="18" charset="0"/>
                <a:cs typeface="Times New Roman" panose="02020603050405020304" pitchFamily="18" charset="0"/>
              </a:defRPr>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atin typeface="Times New Roman" panose="02020603050405020304" pitchFamily="18" charset="0"/>
                <a:cs typeface="Times New Roman" panose="02020603050405020304" pitchFamily="18" charset="0"/>
              </a:defRPr>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atin typeface="Times New Roman" panose="02020603050405020304" pitchFamily="18" charset="0"/>
                <a:cs typeface="Times New Roman" panose="02020603050405020304" pitchFamily="18" charset="0"/>
              </a:defRPr>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latin typeface="Times New Roman" panose="02020603050405020304" pitchFamily="18" charset="0"/>
                <a:cs typeface="Times New Roman" panose="02020603050405020304" pitchFamily="18" charset="0"/>
              </a:rPr>
              <a:t>NREL</a:t>
            </a:r>
            <a:r>
              <a:rPr lang="en-US" sz="800" baseline="0">
                <a:latin typeface="Times New Roman" panose="02020603050405020304" pitchFamily="18" charset="0"/>
                <a:cs typeface="Times New Roman" panose="02020603050405020304" pitchFamily="18" charset="0"/>
              </a:rPr>
              <a:t>    </a:t>
            </a:r>
            <a:r>
              <a:rPr lang="en-US" sz="800">
                <a:latin typeface="Times New Roman" panose="02020603050405020304" pitchFamily="18" charset="0"/>
                <a:cs typeface="Times New Roman" panose="02020603050405020304" pitchFamily="18" charset="0"/>
              </a:rPr>
              <a:t>|    </a:t>
            </a:r>
            <a:fld id="{BFD71CF8-5198-8441-A7C0-DC22FD64CBE4}" type="slidenum">
              <a:rPr lang="en-US" sz="800">
                <a:latin typeface="Times New Roman" panose="02020603050405020304" pitchFamily="18" charset="0"/>
                <a:cs typeface="Times New Roman" panose="02020603050405020304" pitchFamily="18" charset="0"/>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595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atin typeface="Times New Roman" panose="02020603050405020304" pitchFamily="18" charset="0"/>
                <a:cs typeface="Times New Roman" panose="02020603050405020304" pitchFamily="18" charset="0"/>
              </a:defRPr>
            </a:lvl1pPr>
          </a:lstStyle>
          <a:p>
            <a:pPr lvl="0"/>
            <a:r>
              <a:rPr lang="en-US"/>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atin typeface="Times New Roman" panose="02020603050405020304" pitchFamily="18" charset="0"/>
                <a:cs typeface="Times New Roman" panose="020206030504050203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a:solidFill>
                  <a:srgbClr val="333333"/>
                </a:solidFill>
                <a:latin typeface="Times New Roman" panose="02020603050405020304" pitchFamily="18" charset="0"/>
                <a:cs typeface="Times New Roman" panose="02020603050405020304" pitchFamily="18" charset="0"/>
              </a:rPr>
              <a:t>  www.nrel.gov</a:t>
            </a:r>
          </a:p>
        </p:txBody>
      </p:sp>
      <p:sp>
        <p:nvSpPr>
          <p:cNvPr id="12" name="TextBox 11">
            <a:extLst>
              <a:ext uri="{FF2B5EF4-FFF2-40B4-BE49-F238E27FC236}">
                <a16:creationId xmlns:a16="http://schemas.microsoft.com/office/drawing/2014/main" id="{64EC49E2-E328-B24F-A70C-5EE89E0BC9D0}"/>
              </a:ext>
            </a:extLst>
          </p:cNvPr>
          <p:cNvSpPr txBox="1"/>
          <p:nvPr userDrawn="1"/>
        </p:nvSpPr>
        <p:spPr>
          <a:xfrm>
            <a:off x="136318" y="3962170"/>
            <a:ext cx="5580695" cy="1061829"/>
          </a:xfrm>
          <a:prstGeom prst="rect">
            <a:avLst/>
          </a:prstGeom>
          <a:noFill/>
        </p:spPr>
        <p:txBody>
          <a:bodyPr wrap="square" rtlCol="0">
            <a:spAutoFit/>
          </a:bodyPr>
          <a:lstStyle/>
          <a:p>
            <a:pPr algn="l"/>
            <a:r>
              <a:rPr lang="en-US" sz="900">
                <a:solidFill>
                  <a:schemeClr val="tx1"/>
                </a:solidFill>
              </a:rPr>
              <a:t>This work was authored by Alliance for Sustainable Energy, LLC, the manager and operator of the National Renewable Energy Laboratory for the U.S. Department of Energy (DOE) under Contract No. DE-AC36-08GO28308. Funding provided by U.S. Department of Energy Office of Energy Efficiency and Renewable Energy Wind Energy Technologies Office.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p>
        </p:txBody>
      </p:sp>
      <p:pic>
        <p:nvPicPr>
          <p:cNvPr id="19" name="Graphic 18">
            <a:extLst>
              <a:ext uri="{FF2B5EF4-FFF2-40B4-BE49-F238E27FC236}">
                <a16:creationId xmlns:a16="http://schemas.microsoft.com/office/drawing/2014/main" id="{2C6109D5-8C5D-4378-8C9B-B7EBE7480B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65414" y="4051193"/>
            <a:ext cx="2331892" cy="1092307"/>
          </a:xfrm>
          <a:prstGeom prst="rect">
            <a:avLst/>
          </a:prstGeom>
        </p:spPr>
      </p:pic>
    </p:spTree>
    <p:extLst>
      <p:ext uri="{BB962C8B-B14F-4D97-AF65-F5344CB8AC3E}">
        <p14:creationId xmlns:p14="http://schemas.microsoft.com/office/powerpoint/2010/main" val="112472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Half Photo">
    <p:spTree>
      <p:nvGrpSpPr>
        <p:cNvPr id="1" name=""/>
        <p:cNvGrpSpPr/>
        <p:nvPr/>
      </p:nvGrpSpPr>
      <p:grpSpPr>
        <a:xfrm>
          <a:off x="0" y="0"/>
          <a:ext cx="0" cy="0"/>
          <a:chOff x="0" y="0"/>
          <a:chExt cx="0" cy="0"/>
        </a:xfrm>
      </p:grpSpPr>
      <p:pic>
        <p:nvPicPr>
          <p:cNvPr id="4" name="Picture 3" descr="368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763" y="0"/>
            <a:ext cx="4565237" cy="5143500"/>
          </a:xfrm>
          <a:prstGeom prst="rect">
            <a:avLst/>
          </a:prstGeom>
        </p:spPr>
      </p:pic>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9" name="Text Placeholder 7"/>
          <p:cNvSpPr>
            <a:spLocks noGrp="1"/>
          </p:cNvSpPr>
          <p:nvPr>
            <p:ph type="body" sz="quarter" idx="10" hasCustomPrompt="1"/>
          </p:nvPr>
        </p:nvSpPr>
        <p:spPr>
          <a:xfrm>
            <a:off x="467454" y="1506017"/>
            <a:ext cx="3952146" cy="1348326"/>
          </a:xfrm>
        </p:spPr>
        <p:txBody>
          <a:bodyPr anchor="b" anchorCtr="0">
            <a:noAutofit/>
          </a:bodyPr>
          <a:lstStyle>
            <a:lvl1pPr marL="0" indent="0">
              <a:buNone/>
              <a:defRPr sz="3000">
                <a:latin typeface="Times New Roman" panose="02020603050405020304" pitchFamily="18" charset="0"/>
                <a:cs typeface="Times New Roman" panose="02020603050405020304" pitchFamily="18" charset="0"/>
              </a:defRPr>
            </a:lvl1pPr>
          </a:lstStyle>
          <a:p>
            <a:pPr lvl="0"/>
            <a:r>
              <a:rPr lang="en-US"/>
              <a:t>Title</a:t>
            </a:r>
          </a:p>
        </p:txBody>
      </p:sp>
      <p:cxnSp>
        <p:nvCxnSpPr>
          <p:cNvPr id="10" name="Straight Connector 9"/>
          <p:cNvCxnSpPr/>
          <p:nvPr userDrawn="1"/>
        </p:nvCxnSpPr>
        <p:spPr>
          <a:xfrm>
            <a:off x="570335" y="3034783"/>
            <a:ext cx="457497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ext Placeholder 14"/>
          <p:cNvSpPr>
            <a:spLocks noGrp="1"/>
          </p:cNvSpPr>
          <p:nvPr>
            <p:ph type="body" sz="quarter" idx="11" hasCustomPrompt="1"/>
          </p:nvPr>
        </p:nvSpPr>
        <p:spPr>
          <a:xfrm>
            <a:off x="467455" y="3215483"/>
            <a:ext cx="3952712" cy="1101551"/>
          </a:xfrm>
        </p:spPr>
        <p:txBody>
          <a:bodyPr>
            <a:noAutofit/>
          </a:bodyPr>
          <a:lstStyle>
            <a:lvl1pPr marL="0" indent="0">
              <a:spcBef>
                <a:spcPts val="400"/>
              </a:spcBef>
              <a:buNone/>
              <a:defRPr sz="1800" baseline="0">
                <a:latin typeface="Times New Roman" panose="02020603050405020304" pitchFamily="18" charset="0"/>
                <a:cs typeface="Times New Roman" panose="020206030504050203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 Name</a:t>
            </a:r>
          </a:p>
          <a:p>
            <a:pPr lvl="0"/>
            <a:r>
              <a:rPr lang="en-US"/>
              <a:t>Venue or Organization</a:t>
            </a:r>
          </a:p>
          <a:p>
            <a:pPr lvl="0"/>
            <a:r>
              <a:rPr lang="en-US"/>
              <a:t>Date</a:t>
            </a:r>
          </a:p>
        </p:txBody>
      </p:sp>
      <p:pic>
        <p:nvPicPr>
          <p:cNvPr id="8" name="Graphic 7">
            <a:extLst>
              <a:ext uri="{FF2B5EF4-FFF2-40B4-BE49-F238E27FC236}">
                <a16:creationId xmlns:a16="http://schemas.microsoft.com/office/drawing/2014/main" id="{6B0A0CF6-707C-41AD-877C-943D9A34A19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65690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latin typeface="Times New Roman" panose="02020603050405020304" pitchFamily="18" charset="0"/>
                <a:cs typeface="Times New Roman" panose="02020603050405020304" pitchFamily="18" charset="0"/>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latin typeface="Times New Roman" panose="02020603050405020304" pitchFamily="18" charset="0"/>
                <a:cs typeface="Times New Roman" panose="020206030504050203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 Name</a:t>
            </a:r>
          </a:p>
          <a:p>
            <a:pPr lvl="0"/>
            <a:r>
              <a:rPr lang="en-US"/>
              <a:t>Venue or Organization</a:t>
            </a:r>
          </a:p>
          <a:p>
            <a:pPr lvl="0"/>
            <a:r>
              <a:rPr lang="en-US"/>
              <a:t>Date</a:t>
            </a:r>
          </a:p>
        </p:txBody>
      </p:sp>
      <p:pic>
        <p:nvPicPr>
          <p:cNvPr id="7" name="Graphic 6">
            <a:extLst>
              <a:ext uri="{FF2B5EF4-FFF2-40B4-BE49-F238E27FC236}">
                <a16:creationId xmlns:a16="http://schemas.microsoft.com/office/drawing/2014/main" id="{311A478A-F5E0-42B3-868A-052F9A2945E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39333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latin typeface="Times New Roman" panose="02020603050405020304" pitchFamily="18" charset="0"/>
                <a:cs typeface="Times New Roman" panose="02020603050405020304" pitchFamily="18" charset="0"/>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latin typeface="Times New Roman" panose="02020603050405020304" pitchFamily="18" charset="0"/>
                <a:cs typeface="Times New Roman" panose="020206030504050203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 Name</a:t>
            </a:r>
          </a:p>
          <a:p>
            <a:pPr lvl="0"/>
            <a:r>
              <a:rPr lang="en-US"/>
              <a:t>Venue or Organization</a:t>
            </a:r>
          </a:p>
          <a:p>
            <a:pPr lvl="0"/>
            <a:r>
              <a:rPr lang="en-US"/>
              <a:t>Date</a:t>
            </a:r>
          </a:p>
        </p:txBody>
      </p:sp>
      <p:pic>
        <p:nvPicPr>
          <p:cNvPr id="7" name="Graphic 6">
            <a:extLst>
              <a:ext uri="{FF2B5EF4-FFF2-40B4-BE49-F238E27FC236}">
                <a16:creationId xmlns:a16="http://schemas.microsoft.com/office/drawing/2014/main" id="{F070D9C9-BDA9-42CB-81E7-AEFD475BBD5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200339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lvl1pPr>
              <a:defRPr>
                <a:latin typeface="Times New Roman" panose="02020603050405020304" pitchFamily="18" charset="0"/>
                <a:cs typeface="Times New Roman" panose="02020603050405020304" pitchFamily="18" charset="0"/>
              </a:defRPr>
            </a:lvl1p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6" name="Text Placeholder 8">
            <a:extLst>
              <a:ext uri="{FF2B5EF4-FFF2-40B4-BE49-F238E27FC236}">
                <a16:creationId xmlns:a16="http://schemas.microsoft.com/office/drawing/2014/main" id="{32614EE7-E822-4E46-9816-E5703CCEB87B}"/>
              </a:ext>
            </a:extLst>
          </p:cNvPr>
          <p:cNvSpPr>
            <a:spLocks noGrp="1"/>
          </p:cNvSpPr>
          <p:nvPr>
            <p:ph type="body" sz="quarter" idx="10"/>
          </p:nvPr>
        </p:nvSpPr>
        <p:spPr>
          <a:xfrm>
            <a:off x="457200" y="945932"/>
            <a:ext cx="8236856" cy="3800694"/>
          </a:xfrm>
        </p:spPr>
        <p:txBody>
          <a:bodyPr/>
          <a:lstStyle>
            <a:lvl1pPr>
              <a:defRPr>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200">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56466F57-4152-4B21-9256-59800A5A988C}"/>
              </a:ext>
            </a:extLst>
          </p:cNvPr>
          <p:cNvSpPr>
            <a:spLocks noGrp="1"/>
          </p:cNvSpPr>
          <p:nvPr>
            <p:ph type="ftr" sz="quarter" idx="3"/>
          </p:nvPr>
        </p:nvSpPr>
        <p:spPr>
          <a:xfrm>
            <a:off x="208561" y="4767263"/>
            <a:ext cx="3086100" cy="274637"/>
          </a:xfrm>
          <a:prstGeom prst="rect">
            <a:avLst/>
          </a:prstGeom>
        </p:spPr>
        <p:txBody>
          <a:bodyPr vert="horz" lIns="91440" tIns="45720" rIns="91440" bIns="45720" rtlCol="0" anchor="ctr"/>
          <a:lstStyle>
            <a:lvl1pPr algn="l">
              <a:defRPr sz="900">
                <a:solidFill>
                  <a:schemeClr val="tx1"/>
                </a:solidFill>
                <a:latin typeface="Times New Roman" panose="02020603050405020304" pitchFamily="18" charset="0"/>
                <a:cs typeface="Times New Roman" panose="02020603050405020304" pitchFamily="18" charset="0"/>
              </a:defRPr>
            </a:lvl1pPr>
          </a:lstStyle>
          <a:p>
            <a:r>
              <a:rPr lang="en-US"/>
              <a:t>Shahil Shah, Wind Stability Project Update</a:t>
            </a:r>
          </a:p>
        </p:txBody>
      </p:sp>
    </p:spTree>
    <p:extLst>
      <p:ext uri="{BB962C8B-B14F-4D97-AF65-F5344CB8AC3E}">
        <p14:creationId xmlns:p14="http://schemas.microsoft.com/office/powerpoint/2010/main" val="14850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Times New Roman" panose="02020603050405020304" pitchFamily="18" charset="0"/>
                <a:cs typeface="Times New Roman" panose="02020603050405020304" pitchFamily="18" charset="0"/>
              </a:defRPr>
            </a:lvl1p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7" name="Footer Placeholder 4">
            <a:extLst>
              <a:ext uri="{FF2B5EF4-FFF2-40B4-BE49-F238E27FC236}">
                <a16:creationId xmlns:a16="http://schemas.microsoft.com/office/drawing/2014/main" id="{493845C4-3003-4356-895D-FB79D62E8E0B}"/>
              </a:ext>
            </a:extLst>
          </p:cNvPr>
          <p:cNvSpPr>
            <a:spLocks noGrp="1"/>
          </p:cNvSpPr>
          <p:nvPr>
            <p:ph type="ftr" sz="quarter" idx="3"/>
          </p:nvPr>
        </p:nvSpPr>
        <p:spPr>
          <a:xfrm>
            <a:off x="208561" y="4767263"/>
            <a:ext cx="3086100" cy="274637"/>
          </a:xfrm>
          <a:prstGeom prst="rect">
            <a:avLst/>
          </a:prstGeom>
        </p:spPr>
        <p:txBody>
          <a:bodyPr vert="horz" lIns="91440" tIns="45720" rIns="91440" bIns="45720" rtlCol="0" anchor="ctr"/>
          <a:lstStyle>
            <a:lvl1pPr algn="l">
              <a:defRPr sz="900">
                <a:solidFill>
                  <a:schemeClr val="tx1"/>
                </a:solidFill>
                <a:latin typeface="Times New Roman" panose="02020603050405020304" pitchFamily="18" charset="0"/>
                <a:cs typeface="Times New Roman" panose="02020603050405020304" pitchFamily="18" charset="0"/>
              </a:defRPr>
            </a:lvl1pPr>
          </a:lstStyle>
          <a:p>
            <a:r>
              <a:rPr lang="en-US"/>
              <a:t>Shahil Shah, Wind Stability Project Update</a:t>
            </a:r>
          </a:p>
        </p:txBody>
      </p:sp>
    </p:spTree>
    <p:extLst>
      <p:ext uri="{BB962C8B-B14F-4D97-AF65-F5344CB8AC3E}">
        <p14:creationId xmlns:p14="http://schemas.microsoft.com/office/powerpoint/2010/main" val="737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lvl1pPr>
              <a:defRPr>
                <a:latin typeface="Times New Roman" panose="02020603050405020304" pitchFamily="18" charset="0"/>
                <a:cs typeface="Times New Roman" panose="02020603050405020304" pitchFamily="18" charset="0"/>
              </a:defRPr>
            </a:lvl1p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6" name="Footer Placeholder 4">
            <a:extLst>
              <a:ext uri="{FF2B5EF4-FFF2-40B4-BE49-F238E27FC236}">
                <a16:creationId xmlns:a16="http://schemas.microsoft.com/office/drawing/2014/main" id="{5F494392-9316-4699-9F9E-B373684B5704}"/>
              </a:ext>
            </a:extLst>
          </p:cNvPr>
          <p:cNvSpPr>
            <a:spLocks noGrp="1"/>
          </p:cNvSpPr>
          <p:nvPr>
            <p:ph type="ftr" sz="quarter" idx="3"/>
          </p:nvPr>
        </p:nvSpPr>
        <p:spPr>
          <a:xfrm>
            <a:off x="208561" y="4767263"/>
            <a:ext cx="3086100" cy="274637"/>
          </a:xfrm>
          <a:prstGeom prst="rect">
            <a:avLst/>
          </a:prstGeom>
        </p:spPr>
        <p:txBody>
          <a:bodyPr vert="horz" lIns="91440" tIns="45720" rIns="91440" bIns="45720" rtlCol="0" anchor="ctr"/>
          <a:lstStyle>
            <a:lvl1pPr algn="l">
              <a:defRPr sz="900">
                <a:solidFill>
                  <a:schemeClr val="tx1"/>
                </a:solidFill>
                <a:latin typeface="Times New Roman" panose="02020603050405020304" pitchFamily="18" charset="0"/>
                <a:cs typeface="Times New Roman" panose="02020603050405020304" pitchFamily="18" charset="0"/>
              </a:defRPr>
            </a:lvl1pPr>
          </a:lstStyle>
          <a:p>
            <a:r>
              <a:rPr lang="en-US"/>
              <a:t>Shahil Shah, Wind Stability Project Update</a:t>
            </a:r>
          </a:p>
        </p:txBody>
      </p:sp>
    </p:spTree>
    <p:extLst>
      <p:ext uri="{BB962C8B-B14F-4D97-AF65-F5344CB8AC3E}">
        <p14:creationId xmlns:p14="http://schemas.microsoft.com/office/powerpoint/2010/main" val="282540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atin typeface="Times New Roman" panose="02020603050405020304" pitchFamily="18" charset="0"/>
                <a:cs typeface="Times New Roman" panose="02020603050405020304" pitchFamily="18" charset="0"/>
              </a:defRPr>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6" name="Footer Placeholder 4">
            <a:extLst>
              <a:ext uri="{FF2B5EF4-FFF2-40B4-BE49-F238E27FC236}">
                <a16:creationId xmlns:a16="http://schemas.microsoft.com/office/drawing/2014/main" id="{6054F1F2-EC27-4752-A3E0-EAB733F613CF}"/>
              </a:ext>
            </a:extLst>
          </p:cNvPr>
          <p:cNvSpPr>
            <a:spLocks noGrp="1"/>
          </p:cNvSpPr>
          <p:nvPr>
            <p:ph type="ftr" sz="quarter" idx="3"/>
          </p:nvPr>
        </p:nvSpPr>
        <p:spPr>
          <a:xfrm>
            <a:off x="208561" y="4767263"/>
            <a:ext cx="3086100" cy="274637"/>
          </a:xfrm>
          <a:prstGeom prst="rect">
            <a:avLst/>
          </a:prstGeom>
        </p:spPr>
        <p:txBody>
          <a:bodyPr vert="horz" lIns="91440" tIns="45720" rIns="91440" bIns="45720" rtlCol="0" anchor="ctr"/>
          <a:lstStyle>
            <a:lvl1pPr algn="l">
              <a:defRPr sz="900">
                <a:solidFill>
                  <a:schemeClr val="tx1"/>
                </a:solidFill>
                <a:latin typeface="Times New Roman" panose="02020603050405020304" pitchFamily="18" charset="0"/>
                <a:cs typeface="Times New Roman" panose="02020603050405020304" pitchFamily="18" charset="0"/>
              </a:defRPr>
            </a:lvl1pPr>
          </a:lstStyle>
          <a:p>
            <a:r>
              <a:rPr lang="en-US"/>
              <a:t>Shahil Shah, Wind Stability Project Update</a:t>
            </a:r>
          </a:p>
        </p:txBody>
      </p:sp>
    </p:spTree>
    <p:extLst>
      <p:ext uri="{BB962C8B-B14F-4D97-AF65-F5344CB8AC3E}">
        <p14:creationId xmlns:p14="http://schemas.microsoft.com/office/powerpoint/2010/main" val="227857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2" r:id="rId3"/>
    <p:sldLayoutId id="2147483651" r:id="rId4"/>
    <p:sldLayoutId id="2147483650"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6" r:id="rId18"/>
    <p:sldLayoutId id="2147483667" r:id="rId19"/>
    <p:sldLayoutId id="2147483665" r:id="rId20"/>
    <p:sldLayoutId id="2147483668" r:id="rId21"/>
    <p:sldLayoutId id="2147483669" r:id="rId22"/>
    <p:sldLayoutId id="2147483670" r:id="rId23"/>
    <p:sldLayoutId id="2147483671" r:id="rId24"/>
    <p:sldLayoutId id="2147483672" r:id="rId25"/>
    <p:sldLayoutId id="2147483673" r:id="rId26"/>
  </p:sldLayoutIdLst>
  <p:hf sldNum="0" hdr="0" dt="0"/>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0.xml"/><Relationship Id="rId7" Type="http://schemas.openxmlformats.org/officeDocument/2006/relationships/image" Target="../media/image15.png"/><Relationship Id="rId12" Type="http://schemas.openxmlformats.org/officeDocument/2006/relationships/image" Target="../media/image220.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0.png"/><Relationship Id="rId11" Type="http://schemas.openxmlformats.org/officeDocument/2006/relationships/customXml" Target="../ink/ink1.xml"/><Relationship Id="rId5" Type="http://schemas.openxmlformats.org/officeDocument/2006/relationships/slideLayout" Target="../slideLayouts/slideLayout7.xml"/><Relationship Id="rId10" Type="http://schemas.openxmlformats.org/officeDocument/2006/relationships/image" Target="../media/image22.png"/><Relationship Id="rId4" Type="http://schemas.openxmlformats.org/officeDocument/2006/relationships/tags" Target="../tags/tag11.xml"/><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4.xml"/><Relationship Id="rId7" Type="http://schemas.openxmlformats.org/officeDocument/2006/relationships/image" Target="../media/image23.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7.xml"/><Relationship Id="rId11" Type="http://schemas.openxmlformats.org/officeDocument/2006/relationships/image" Target="../media/image27.png"/><Relationship Id="rId5" Type="http://schemas.openxmlformats.org/officeDocument/2006/relationships/tags" Target="../tags/tag16.xml"/><Relationship Id="rId10" Type="http://schemas.openxmlformats.org/officeDocument/2006/relationships/image" Target="../media/image26.png"/><Relationship Id="rId4" Type="http://schemas.openxmlformats.org/officeDocument/2006/relationships/tags" Target="../tags/tag15.xml"/><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19.xml"/><Relationship Id="rId7" Type="http://schemas.openxmlformats.org/officeDocument/2006/relationships/image" Target="../media/image25.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25.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0.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34.jpeg"/><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customXml" Target="../ink/ink3.xml"/><Relationship Id="rId10" Type="http://schemas.openxmlformats.org/officeDocument/2006/relationships/image" Target="../media/image200.png"/><Relationship Id="rId4" Type="http://schemas.openxmlformats.org/officeDocument/2006/relationships/image" Target="../media/image170.png"/><Relationship Id="rId9" Type="http://schemas.openxmlformats.org/officeDocument/2006/relationships/customXml" Target="../ink/ink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xml"/><Relationship Id="rId7" Type="http://schemas.openxmlformats.org/officeDocument/2006/relationships/image" Target="../media/image1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11" Type="http://schemas.openxmlformats.org/officeDocument/2006/relationships/image" Target="../media/image18.png"/><Relationship Id="rId5" Type="http://schemas.openxmlformats.org/officeDocument/2006/relationships/tags" Target="../tags/tag5.xml"/><Relationship Id="rId10" Type="http://schemas.openxmlformats.org/officeDocument/2006/relationships/image" Target="../media/image17.png"/><Relationship Id="rId4" Type="http://schemas.openxmlformats.org/officeDocument/2006/relationships/tags" Target="../tags/tag4.xm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35150" y="1185863"/>
            <a:ext cx="7308850" cy="1414480"/>
          </a:xfrm>
          <a:solidFill>
            <a:schemeClr val="accent1">
              <a:alpha val="75000"/>
            </a:schemeClr>
          </a:solidFill>
        </p:spPr>
        <p:txBody>
          <a:bodyPr/>
          <a:lstStyle/>
          <a:p>
            <a:r>
              <a:rPr lang="en-US" sz="2800" dirty="0">
                <a:latin typeface="Times New Roman"/>
                <a:cs typeface="Times New Roman"/>
              </a:rPr>
              <a:t>Deep Reinforcement Learning for Automatic Generation Control of Wind Farms</a:t>
            </a:r>
          </a:p>
        </p:txBody>
      </p:sp>
      <p:sp>
        <p:nvSpPr>
          <p:cNvPr id="3" name="Text Placeholder 2"/>
          <p:cNvSpPr>
            <a:spLocks noGrp="1"/>
          </p:cNvSpPr>
          <p:nvPr>
            <p:ph type="body" sz="quarter" idx="11"/>
          </p:nvPr>
        </p:nvSpPr>
        <p:spPr>
          <a:xfrm>
            <a:off x="1835150" y="2744786"/>
            <a:ext cx="7308850" cy="1993902"/>
          </a:xfrm>
        </p:spPr>
        <p:txBody>
          <a:bodyPr/>
          <a:lstStyle/>
          <a:p>
            <a:r>
              <a:rPr lang="en-US" dirty="0">
                <a:latin typeface="Times New Roman"/>
                <a:cs typeface="Times New Roman"/>
              </a:rPr>
              <a:t>Sanjana Vijayshankar, Paul Stanfel, Jennifer King, Elina </a:t>
            </a:r>
            <a:r>
              <a:rPr lang="en-US" dirty="0" err="1">
                <a:latin typeface="Times New Roman"/>
                <a:cs typeface="Times New Roman"/>
              </a:rPr>
              <a:t>Spyrou</a:t>
            </a:r>
            <a:r>
              <a:rPr lang="en-US" dirty="0">
                <a:latin typeface="Times New Roman"/>
                <a:cs typeface="Times New Roman"/>
              </a:rPr>
              <a:t>, Kathryn Johnson</a:t>
            </a:r>
          </a:p>
        </p:txBody>
      </p:sp>
    </p:spTree>
    <p:extLst>
      <p:ext uri="{BB962C8B-B14F-4D97-AF65-F5344CB8AC3E}">
        <p14:creationId xmlns:p14="http://schemas.microsoft.com/office/powerpoint/2010/main" val="378955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A4EE-BFBF-46C7-ABCA-BCAFF554E0C2}"/>
              </a:ext>
            </a:extLst>
          </p:cNvPr>
          <p:cNvSpPr>
            <a:spLocks noGrp="1"/>
          </p:cNvSpPr>
          <p:nvPr>
            <p:ph type="title"/>
          </p:nvPr>
        </p:nvSpPr>
        <p:spPr/>
        <p:txBody>
          <a:bodyPr/>
          <a:lstStyle/>
          <a:p>
            <a:r>
              <a:rPr lang="en-US" dirty="0"/>
              <a:t>Value Iteration: Non-NN Approach</a:t>
            </a:r>
          </a:p>
        </p:txBody>
      </p:sp>
      <p:graphicFrame>
        <p:nvGraphicFramePr>
          <p:cNvPr id="28" name="Table 28">
            <a:extLst>
              <a:ext uri="{FF2B5EF4-FFF2-40B4-BE49-F238E27FC236}">
                <a16:creationId xmlns:a16="http://schemas.microsoft.com/office/drawing/2014/main" id="{C3B0593E-1780-48BB-985B-645003A40D5E}"/>
              </a:ext>
            </a:extLst>
          </p:cNvPr>
          <p:cNvGraphicFramePr>
            <a:graphicFrameLocks noGrp="1"/>
          </p:cNvGraphicFramePr>
          <p:nvPr>
            <p:extLst>
              <p:ext uri="{D42A27DB-BD31-4B8C-83A1-F6EECF244321}">
                <p14:modId xmlns:p14="http://schemas.microsoft.com/office/powerpoint/2010/main" val="2068660787"/>
              </p:ext>
            </p:extLst>
          </p:nvPr>
        </p:nvGraphicFramePr>
        <p:xfrm>
          <a:off x="295684" y="3248836"/>
          <a:ext cx="4123076" cy="1463040"/>
        </p:xfrm>
        <a:graphic>
          <a:graphicData uri="http://schemas.openxmlformats.org/drawingml/2006/table">
            <a:tbl>
              <a:tblPr firstRow="1" bandRow="1">
                <a:tableStyleId>{5C22544A-7EE6-4342-B048-85BDC9FD1C3A}</a:tableStyleId>
              </a:tblPr>
              <a:tblGrid>
                <a:gridCol w="1030769">
                  <a:extLst>
                    <a:ext uri="{9D8B030D-6E8A-4147-A177-3AD203B41FA5}">
                      <a16:colId xmlns:a16="http://schemas.microsoft.com/office/drawing/2014/main" val="3698898173"/>
                    </a:ext>
                  </a:extLst>
                </a:gridCol>
                <a:gridCol w="1030769">
                  <a:extLst>
                    <a:ext uri="{9D8B030D-6E8A-4147-A177-3AD203B41FA5}">
                      <a16:colId xmlns:a16="http://schemas.microsoft.com/office/drawing/2014/main" val="2845219704"/>
                    </a:ext>
                  </a:extLst>
                </a:gridCol>
                <a:gridCol w="1030769">
                  <a:extLst>
                    <a:ext uri="{9D8B030D-6E8A-4147-A177-3AD203B41FA5}">
                      <a16:colId xmlns:a16="http://schemas.microsoft.com/office/drawing/2014/main" val="2883993425"/>
                    </a:ext>
                  </a:extLst>
                </a:gridCol>
                <a:gridCol w="1030769">
                  <a:extLst>
                    <a:ext uri="{9D8B030D-6E8A-4147-A177-3AD203B41FA5}">
                      <a16:colId xmlns:a16="http://schemas.microsoft.com/office/drawing/2014/main" val="2072719082"/>
                    </a:ext>
                  </a:extLst>
                </a:gridCol>
              </a:tblGrid>
              <a:tr h="300038">
                <a:tc>
                  <a:txBody>
                    <a:bodyPr/>
                    <a:lstStyle/>
                    <a:p>
                      <a:pPr algn="ctr"/>
                      <a:endParaRPr lang="en-US" b="1" dirty="0">
                        <a:solidFill>
                          <a:schemeClr val="bg1"/>
                        </a:solidFill>
                      </a:endParaRPr>
                    </a:p>
                  </a:txBody>
                  <a:tcPr>
                    <a:solidFill>
                      <a:schemeClr val="accent1">
                        <a:lumMod val="20000"/>
                        <a:lumOff val="80000"/>
                      </a:schemeClr>
                    </a:solidFill>
                  </a:tcPr>
                </a:tc>
                <a:tc>
                  <a:txBody>
                    <a:bodyPr/>
                    <a:lstStyle/>
                    <a:p>
                      <a:pPr algn="ctr"/>
                      <a:r>
                        <a:rPr lang="en-US" b="1" dirty="0">
                          <a:solidFill>
                            <a:schemeClr val="bg1"/>
                          </a:solidFill>
                        </a:rPr>
                        <a:t>A1</a:t>
                      </a:r>
                    </a:p>
                  </a:txBody>
                  <a:tcPr>
                    <a:solidFill>
                      <a:schemeClr val="accent1">
                        <a:lumMod val="20000"/>
                        <a:lumOff val="80000"/>
                      </a:schemeClr>
                    </a:solidFill>
                  </a:tcPr>
                </a:tc>
                <a:tc>
                  <a:txBody>
                    <a:bodyPr/>
                    <a:lstStyle/>
                    <a:p>
                      <a:pPr algn="ctr"/>
                      <a:r>
                        <a:rPr lang="en-US" b="1" dirty="0">
                          <a:solidFill>
                            <a:schemeClr val="bg1"/>
                          </a:solidFill>
                        </a:rPr>
                        <a:t>A2</a:t>
                      </a:r>
                    </a:p>
                  </a:txBody>
                  <a:tcPr>
                    <a:solidFill>
                      <a:schemeClr val="accent1">
                        <a:lumMod val="20000"/>
                        <a:lumOff val="80000"/>
                      </a:schemeClr>
                    </a:solidFill>
                  </a:tcPr>
                </a:tc>
                <a:tc>
                  <a:txBody>
                    <a:bodyPr/>
                    <a:lstStyle/>
                    <a:p>
                      <a:pPr algn="ctr"/>
                      <a:r>
                        <a:rPr lang="en-US" b="1" dirty="0">
                          <a:solidFill>
                            <a:schemeClr val="bg1"/>
                          </a:solidFill>
                        </a:rPr>
                        <a:t>A3</a:t>
                      </a:r>
                    </a:p>
                  </a:txBody>
                  <a:tcPr>
                    <a:solidFill>
                      <a:schemeClr val="accent1">
                        <a:lumMod val="20000"/>
                        <a:lumOff val="80000"/>
                      </a:schemeClr>
                    </a:solidFill>
                  </a:tcPr>
                </a:tc>
                <a:extLst>
                  <a:ext uri="{0D108BD9-81ED-4DB2-BD59-A6C34878D82A}">
                    <a16:rowId xmlns:a16="http://schemas.microsoft.com/office/drawing/2014/main" val="1266454568"/>
                  </a:ext>
                </a:extLst>
              </a:tr>
              <a:tr h="300038">
                <a:tc>
                  <a:txBody>
                    <a:bodyPr/>
                    <a:lstStyle/>
                    <a:p>
                      <a:pPr algn="ctr"/>
                      <a:r>
                        <a:rPr lang="en-US" b="1" dirty="0">
                          <a:solidFill>
                            <a:schemeClr val="bg1"/>
                          </a:solidFill>
                        </a:rPr>
                        <a:t>S1</a:t>
                      </a:r>
                    </a:p>
                  </a:txBody>
                  <a:tcPr>
                    <a:solidFill>
                      <a:schemeClr val="accent1">
                        <a:lumMod val="20000"/>
                        <a:lumOff val="80000"/>
                      </a:schemeClr>
                    </a:solidFill>
                  </a:tcPr>
                </a:tc>
                <a:tc>
                  <a:txBody>
                    <a:bodyPr/>
                    <a:lstStyle/>
                    <a:p>
                      <a:pPr algn="ctr"/>
                      <a:r>
                        <a:rPr lang="en-US" b="1" dirty="0">
                          <a:solidFill>
                            <a:schemeClr val="bg1"/>
                          </a:solidFill>
                        </a:rPr>
                        <a:t>0</a:t>
                      </a:r>
                    </a:p>
                  </a:txBody>
                  <a:tcPr>
                    <a:solidFill>
                      <a:schemeClr val="tx2">
                        <a:lumMod val="40000"/>
                        <a:lumOff val="60000"/>
                      </a:schemeClr>
                    </a:solidFill>
                  </a:tcPr>
                </a:tc>
                <a:tc>
                  <a:txBody>
                    <a:bodyPr/>
                    <a:lstStyle/>
                    <a:p>
                      <a:pPr algn="ctr"/>
                      <a:r>
                        <a:rPr lang="en-US" b="1" dirty="0">
                          <a:solidFill>
                            <a:schemeClr val="bg1"/>
                          </a:solidFill>
                        </a:rPr>
                        <a:t>-1</a:t>
                      </a:r>
                    </a:p>
                  </a:txBody>
                  <a:tcPr>
                    <a:solidFill>
                      <a:srgbClr val="FF6600"/>
                    </a:solidFill>
                  </a:tcPr>
                </a:tc>
                <a:tc>
                  <a:txBody>
                    <a:bodyPr/>
                    <a:lstStyle/>
                    <a:p>
                      <a:pPr algn="ctr"/>
                      <a:r>
                        <a:rPr lang="en-US" b="1" dirty="0">
                          <a:solidFill>
                            <a:schemeClr val="bg1"/>
                          </a:solidFill>
                        </a:rPr>
                        <a:t>2</a:t>
                      </a:r>
                    </a:p>
                  </a:txBody>
                  <a:tcPr>
                    <a:solidFill>
                      <a:schemeClr val="bg2">
                        <a:lumMod val="40000"/>
                        <a:lumOff val="60000"/>
                      </a:schemeClr>
                    </a:solidFill>
                  </a:tcPr>
                </a:tc>
                <a:extLst>
                  <a:ext uri="{0D108BD9-81ED-4DB2-BD59-A6C34878D82A}">
                    <a16:rowId xmlns:a16="http://schemas.microsoft.com/office/drawing/2014/main" val="3564762884"/>
                  </a:ext>
                </a:extLst>
              </a:tr>
              <a:tr h="300038">
                <a:tc>
                  <a:txBody>
                    <a:bodyPr/>
                    <a:lstStyle/>
                    <a:p>
                      <a:pPr algn="ctr"/>
                      <a:r>
                        <a:rPr lang="en-US" b="1" dirty="0">
                          <a:solidFill>
                            <a:schemeClr val="bg1"/>
                          </a:solidFill>
                        </a:rPr>
                        <a:t>S2</a:t>
                      </a:r>
                    </a:p>
                  </a:txBody>
                  <a:tcPr>
                    <a:solidFill>
                      <a:schemeClr val="accent1">
                        <a:lumMod val="20000"/>
                        <a:lumOff val="80000"/>
                      </a:schemeClr>
                    </a:solidFill>
                  </a:tcPr>
                </a:tc>
                <a:tc>
                  <a:txBody>
                    <a:bodyPr/>
                    <a:lstStyle/>
                    <a:p>
                      <a:pPr algn="ctr"/>
                      <a:r>
                        <a:rPr lang="en-US" b="1" dirty="0">
                          <a:solidFill>
                            <a:schemeClr val="bg1"/>
                          </a:solidFill>
                        </a:rPr>
                        <a:t>-1</a:t>
                      </a:r>
                    </a:p>
                  </a:txBody>
                  <a:tcPr>
                    <a:solidFill>
                      <a:srgbClr val="FF6600"/>
                    </a:solidFill>
                  </a:tcPr>
                </a:tc>
                <a:tc>
                  <a:txBody>
                    <a:bodyPr/>
                    <a:lstStyle/>
                    <a:p>
                      <a:pPr algn="ctr"/>
                      <a:r>
                        <a:rPr lang="en-US" b="1" dirty="0">
                          <a:solidFill>
                            <a:schemeClr val="bg1"/>
                          </a:solidFill>
                        </a:rPr>
                        <a:t>1</a:t>
                      </a:r>
                    </a:p>
                  </a:txBody>
                  <a:tcPr>
                    <a:solidFill>
                      <a:schemeClr val="tx2">
                        <a:lumMod val="40000"/>
                        <a:lumOff val="60000"/>
                      </a:schemeClr>
                    </a:solidFill>
                  </a:tcPr>
                </a:tc>
                <a:tc>
                  <a:txBody>
                    <a:bodyPr/>
                    <a:lstStyle/>
                    <a:p>
                      <a:pPr algn="ctr"/>
                      <a:r>
                        <a:rPr lang="en-US" b="1" dirty="0">
                          <a:solidFill>
                            <a:schemeClr val="bg1"/>
                          </a:solidFill>
                        </a:rPr>
                        <a:t>2</a:t>
                      </a:r>
                    </a:p>
                  </a:txBody>
                  <a:tcPr>
                    <a:solidFill>
                      <a:schemeClr val="bg2">
                        <a:lumMod val="40000"/>
                        <a:lumOff val="60000"/>
                      </a:schemeClr>
                    </a:solidFill>
                  </a:tcPr>
                </a:tc>
                <a:extLst>
                  <a:ext uri="{0D108BD9-81ED-4DB2-BD59-A6C34878D82A}">
                    <a16:rowId xmlns:a16="http://schemas.microsoft.com/office/drawing/2014/main" val="4109593710"/>
                  </a:ext>
                </a:extLst>
              </a:tr>
              <a:tr h="300038">
                <a:tc>
                  <a:txBody>
                    <a:bodyPr/>
                    <a:lstStyle/>
                    <a:p>
                      <a:pPr algn="ctr"/>
                      <a:r>
                        <a:rPr lang="en-US" b="1" dirty="0">
                          <a:solidFill>
                            <a:schemeClr val="bg1"/>
                          </a:solidFill>
                        </a:rPr>
                        <a:t>S3</a:t>
                      </a:r>
                    </a:p>
                  </a:txBody>
                  <a:tcPr>
                    <a:solidFill>
                      <a:schemeClr val="accent1">
                        <a:lumMod val="20000"/>
                        <a:lumOff val="80000"/>
                      </a:schemeClr>
                    </a:solidFill>
                  </a:tcPr>
                </a:tc>
                <a:tc>
                  <a:txBody>
                    <a:bodyPr/>
                    <a:lstStyle/>
                    <a:p>
                      <a:pPr algn="ctr"/>
                      <a:r>
                        <a:rPr lang="en-US" b="1" dirty="0">
                          <a:solidFill>
                            <a:schemeClr val="bg1"/>
                          </a:solidFill>
                        </a:rPr>
                        <a:t>2</a:t>
                      </a:r>
                    </a:p>
                  </a:txBody>
                  <a:tcPr>
                    <a:solidFill>
                      <a:schemeClr val="bg2">
                        <a:lumMod val="20000"/>
                        <a:lumOff val="80000"/>
                      </a:schemeClr>
                    </a:solidFill>
                  </a:tcPr>
                </a:tc>
                <a:tc>
                  <a:txBody>
                    <a:bodyPr/>
                    <a:lstStyle/>
                    <a:p>
                      <a:pPr algn="ctr"/>
                      <a:r>
                        <a:rPr lang="en-US" b="1" dirty="0">
                          <a:solidFill>
                            <a:schemeClr val="bg1"/>
                          </a:solidFill>
                        </a:rPr>
                        <a:t>0</a:t>
                      </a:r>
                    </a:p>
                  </a:txBody>
                  <a:tcPr>
                    <a:solidFill>
                      <a:srgbClr val="FF6600"/>
                    </a:solidFill>
                  </a:tcPr>
                </a:tc>
                <a:tc>
                  <a:txBody>
                    <a:bodyPr/>
                    <a:lstStyle/>
                    <a:p>
                      <a:pPr algn="ctr"/>
                      <a:r>
                        <a:rPr lang="en-US" b="1" dirty="0">
                          <a:solidFill>
                            <a:schemeClr val="bg1"/>
                          </a:solidFill>
                        </a:rPr>
                        <a:t>0</a:t>
                      </a:r>
                    </a:p>
                  </a:txBody>
                  <a:tcPr>
                    <a:solidFill>
                      <a:srgbClr val="FF6600"/>
                    </a:solidFill>
                  </a:tcPr>
                </a:tc>
                <a:extLst>
                  <a:ext uri="{0D108BD9-81ED-4DB2-BD59-A6C34878D82A}">
                    <a16:rowId xmlns:a16="http://schemas.microsoft.com/office/drawing/2014/main" val="1970529605"/>
                  </a:ext>
                </a:extLst>
              </a:tr>
            </a:tbl>
          </a:graphicData>
        </a:graphic>
      </p:graphicFrame>
      <p:pic>
        <p:nvPicPr>
          <p:cNvPr id="1028" name="Picture 4" descr="Reinforcement Learning - Algorithms">
            <a:extLst>
              <a:ext uri="{FF2B5EF4-FFF2-40B4-BE49-F238E27FC236}">
                <a16:creationId xmlns:a16="http://schemas.microsoft.com/office/drawing/2014/main" id="{6E3C7F24-DF79-48AE-B065-C475E59BA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540" y="3134245"/>
            <a:ext cx="4124789" cy="169222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71C3FC29-F4B8-478A-BD91-915F3E035ED6}"/>
              </a:ext>
            </a:extLst>
          </p:cNvPr>
          <p:cNvGrpSpPr/>
          <p:nvPr/>
        </p:nvGrpSpPr>
        <p:grpSpPr>
          <a:xfrm>
            <a:off x="927277" y="1448398"/>
            <a:ext cx="7305998" cy="1552190"/>
            <a:chOff x="931828" y="3443947"/>
            <a:chExt cx="7305998" cy="1552190"/>
          </a:xfrm>
        </p:grpSpPr>
        <p:pic>
          <p:nvPicPr>
            <p:cNvPr id="30" name="Picture 29">
              <a:extLst>
                <a:ext uri="{FF2B5EF4-FFF2-40B4-BE49-F238E27FC236}">
                  <a16:creationId xmlns:a16="http://schemas.microsoft.com/office/drawing/2014/main" id="{2ACAA34E-BE1E-47D1-A804-03991E6CDAE0}"/>
                </a:ext>
              </a:extLst>
            </p:cNvPr>
            <p:cNvPicPr>
              <a:picLocks noChangeAspect="1"/>
            </p:cNvPicPr>
            <p:nvPr>
              <p:custDataLst>
                <p:tags r:id="rId1"/>
              </p:custDataLst>
            </p:nvPr>
          </p:nvPicPr>
          <p:blipFill>
            <a:blip r:embed="rId4"/>
            <a:stretch>
              <a:fillRect/>
            </a:stretch>
          </p:blipFill>
          <p:spPr>
            <a:xfrm>
              <a:off x="1085064" y="4065803"/>
              <a:ext cx="7152762" cy="254476"/>
            </a:xfrm>
            <a:prstGeom prst="rect">
              <a:avLst/>
            </a:prstGeom>
          </p:spPr>
        </p:pic>
        <p:sp>
          <p:nvSpPr>
            <p:cNvPr id="31" name="TextBox 30">
              <a:extLst>
                <a:ext uri="{FF2B5EF4-FFF2-40B4-BE49-F238E27FC236}">
                  <a16:creationId xmlns:a16="http://schemas.microsoft.com/office/drawing/2014/main" id="{0E993887-A6CC-4F6D-83DF-B2A56C85787F}"/>
                </a:ext>
              </a:extLst>
            </p:cNvPr>
            <p:cNvSpPr txBox="1"/>
            <p:nvPr/>
          </p:nvSpPr>
          <p:spPr>
            <a:xfrm>
              <a:off x="931828" y="4688360"/>
              <a:ext cx="1233715" cy="307777"/>
            </a:xfrm>
            <a:prstGeom prst="rect">
              <a:avLst/>
            </a:prstGeom>
            <a:solidFill>
              <a:schemeClr val="tx2">
                <a:lumMod val="40000"/>
                <a:lumOff val="60000"/>
              </a:schemeClr>
            </a:solidFill>
          </p:spPr>
          <p:txBody>
            <a:bodyPr wrap="square" rtlCol="0">
              <a:spAutoFit/>
            </a:bodyPr>
            <a:lstStyle/>
            <a:p>
              <a:pPr algn="ctr"/>
              <a:r>
                <a:rPr lang="en-US" sz="1400" dirty="0"/>
                <a:t>New State</a:t>
              </a:r>
            </a:p>
          </p:txBody>
        </p:sp>
        <p:sp>
          <p:nvSpPr>
            <p:cNvPr id="32" name="TextBox 31">
              <a:extLst>
                <a:ext uri="{FF2B5EF4-FFF2-40B4-BE49-F238E27FC236}">
                  <a16:creationId xmlns:a16="http://schemas.microsoft.com/office/drawing/2014/main" id="{322637CE-EB49-4FD9-8F87-E22FC088413E}"/>
                </a:ext>
              </a:extLst>
            </p:cNvPr>
            <p:cNvSpPr txBox="1"/>
            <p:nvPr/>
          </p:nvSpPr>
          <p:spPr>
            <a:xfrm>
              <a:off x="2432072" y="4687317"/>
              <a:ext cx="1233715" cy="307777"/>
            </a:xfrm>
            <a:prstGeom prst="rect">
              <a:avLst/>
            </a:prstGeom>
            <a:solidFill>
              <a:schemeClr val="tx2">
                <a:lumMod val="40000"/>
                <a:lumOff val="60000"/>
              </a:schemeClr>
            </a:solidFill>
          </p:spPr>
          <p:txBody>
            <a:bodyPr wrap="square" rtlCol="0">
              <a:spAutoFit/>
            </a:bodyPr>
            <a:lstStyle/>
            <a:p>
              <a:pPr algn="ctr"/>
              <a:r>
                <a:rPr lang="en-US" sz="1400" dirty="0"/>
                <a:t>Old State</a:t>
              </a:r>
            </a:p>
          </p:txBody>
        </p:sp>
        <p:sp>
          <p:nvSpPr>
            <p:cNvPr id="33" name="TextBox 32">
              <a:extLst>
                <a:ext uri="{FF2B5EF4-FFF2-40B4-BE49-F238E27FC236}">
                  <a16:creationId xmlns:a16="http://schemas.microsoft.com/office/drawing/2014/main" id="{DFEAB6AF-2576-4A00-A97B-B57B8598D04C}"/>
                </a:ext>
              </a:extLst>
            </p:cNvPr>
            <p:cNvSpPr txBox="1"/>
            <p:nvPr/>
          </p:nvSpPr>
          <p:spPr>
            <a:xfrm>
              <a:off x="3932316" y="4683114"/>
              <a:ext cx="1233715" cy="307777"/>
            </a:xfrm>
            <a:prstGeom prst="rect">
              <a:avLst/>
            </a:prstGeom>
            <a:solidFill>
              <a:schemeClr val="tx2">
                <a:lumMod val="40000"/>
                <a:lumOff val="60000"/>
              </a:schemeClr>
            </a:solidFill>
          </p:spPr>
          <p:txBody>
            <a:bodyPr wrap="square" rtlCol="0">
              <a:spAutoFit/>
            </a:bodyPr>
            <a:lstStyle/>
            <a:p>
              <a:pPr algn="ctr"/>
              <a:r>
                <a:rPr lang="en-US" sz="1400" dirty="0"/>
                <a:t>Reward</a:t>
              </a:r>
            </a:p>
          </p:txBody>
        </p:sp>
        <p:cxnSp>
          <p:nvCxnSpPr>
            <p:cNvPr id="34" name="Straight Arrow Connector 33">
              <a:extLst>
                <a:ext uri="{FF2B5EF4-FFF2-40B4-BE49-F238E27FC236}">
                  <a16:creationId xmlns:a16="http://schemas.microsoft.com/office/drawing/2014/main" id="{8EA2E7CA-C6AD-4A25-AC3D-8E9CB6A7FA01}"/>
                </a:ext>
              </a:extLst>
            </p:cNvPr>
            <p:cNvCxnSpPr/>
            <p:nvPr/>
          </p:nvCxnSpPr>
          <p:spPr>
            <a:xfrm flipV="1">
              <a:off x="1570456" y="4320279"/>
              <a:ext cx="210457" cy="362835"/>
            </a:xfrm>
            <a:prstGeom prst="straightConnector1">
              <a:avLst/>
            </a:prstGeom>
            <a:ln>
              <a:solidFill>
                <a:schemeClr val="tx2">
                  <a:lumMod val="40000"/>
                  <a:lumOff val="60000"/>
                </a:schemeClr>
              </a:solidFill>
              <a:tailEnd type="triangle"/>
            </a:ln>
          </p:spPr>
          <p:style>
            <a:lnRef idx="2">
              <a:schemeClr val="accent3"/>
            </a:lnRef>
            <a:fillRef idx="0">
              <a:schemeClr val="accent3"/>
            </a:fillRef>
            <a:effectRef idx="1">
              <a:schemeClr val="accent3"/>
            </a:effectRef>
            <a:fontRef idx="minor">
              <a:schemeClr val="tx1"/>
            </a:fontRef>
          </p:style>
        </p:cxnSp>
        <p:cxnSp>
          <p:nvCxnSpPr>
            <p:cNvPr id="35" name="Straight Arrow Connector 34">
              <a:extLst>
                <a:ext uri="{FF2B5EF4-FFF2-40B4-BE49-F238E27FC236}">
                  <a16:creationId xmlns:a16="http://schemas.microsoft.com/office/drawing/2014/main" id="{B8506AA6-8664-4227-9A9C-6725B36729C6}"/>
                </a:ext>
              </a:extLst>
            </p:cNvPr>
            <p:cNvCxnSpPr/>
            <p:nvPr/>
          </p:nvCxnSpPr>
          <p:spPr>
            <a:xfrm flipV="1">
              <a:off x="3234310" y="4310310"/>
              <a:ext cx="210457" cy="362835"/>
            </a:xfrm>
            <a:prstGeom prst="straightConnector1">
              <a:avLst/>
            </a:prstGeom>
            <a:ln>
              <a:solidFill>
                <a:schemeClr val="tx2">
                  <a:lumMod val="40000"/>
                  <a:lumOff val="60000"/>
                </a:schemeClr>
              </a:solidFill>
              <a:tailEnd type="triangle"/>
            </a:ln>
          </p:spPr>
          <p:style>
            <a:lnRef idx="2">
              <a:schemeClr val="accent3"/>
            </a:lnRef>
            <a:fillRef idx="0">
              <a:schemeClr val="accent3"/>
            </a:fillRef>
            <a:effectRef idx="1">
              <a:schemeClr val="accent3"/>
            </a:effectRef>
            <a:fontRef idx="minor">
              <a:schemeClr val="tx1"/>
            </a:fontRef>
          </p:style>
        </p:cxnSp>
        <p:cxnSp>
          <p:nvCxnSpPr>
            <p:cNvPr id="36" name="Straight Arrow Connector 35">
              <a:extLst>
                <a:ext uri="{FF2B5EF4-FFF2-40B4-BE49-F238E27FC236}">
                  <a16:creationId xmlns:a16="http://schemas.microsoft.com/office/drawing/2014/main" id="{162F2F73-3991-49CD-8768-7854591F371A}"/>
                </a:ext>
              </a:extLst>
            </p:cNvPr>
            <p:cNvCxnSpPr/>
            <p:nvPr/>
          </p:nvCxnSpPr>
          <p:spPr>
            <a:xfrm flipV="1">
              <a:off x="4447573" y="4310310"/>
              <a:ext cx="210457" cy="362835"/>
            </a:xfrm>
            <a:prstGeom prst="straightConnector1">
              <a:avLst/>
            </a:prstGeom>
            <a:ln>
              <a:solidFill>
                <a:schemeClr val="tx2">
                  <a:lumMod val="40000"/>
                  <a:lumOff val="60000"/>
                </a:schemeClr>
              </a:solidFill>
              <a:tailEnd type="triangle"/>
            </a:ln>
          </p:spPr>
          <p:style>
            <a:lnRef idx="2">
              <a:schemeClr val="accent3"/>
            </a:lnRef>
            <a:fillRef idx="0">
              <a:schemeClr val="accent3"/>
            </a:fillRef>
            <a:effectRef idx="1">
              <a:schemeClr val="accent3"/>
            </a:effectRef>
            <a:fontRef idx="minor">
              <a:schemeClr val="tx1"/>
            </a:fontRef>
          </p:style>
        </p:cxnSp>
        <p:sp>
          <p:nvSpPr>
            <p:cNvPr id="37" name="TextBox 36">
              <a:extLst>
                <a:ext uri="{FF2B5EF4-FFF2-40B4-BE49-F238E27FC236}">
                  <a16:creationId xmlns:a16="http://schemas.microsoft.com/office/drawing/2014/main" id="{F2DFCB6A-F833-4504-A8A3-E59D2A75263C}"/>
                </a:ext>
              </a:extLst>
            </p:cNvPr>
            <p:cNvSpPr txBox="1"/>
            <p:nvPr/>
          </p:nvSpPr>
          <p:spPr>
            <a:xfrm>
              <a:off x="2945118" y="3443947"/>
              <a:ext cx="1233715" cy="307777"/>
            </a:xfrm>
            <a:prstGeom prst="rect">
              <a:avLst/>
            </a:prstGeom>
            <a:solidFill>
              <a:schemeClr val="accent1">
                <a:lumMod val="40000"/>
                <a:lumOff val="60000"/>
              </a:schemeClr>
            </a:solidFill>
          </p:spPr>
          <p:txBody>
            <a:bodyPr wrap="square" rtlCol="0">
              <a:spAutoFit/>
            </a:bodyPr>
            <a:lstStyle/>
            <a:p>
              <a:pPr algn="ctr"/>
              <a:r>
                <a:rPr lang="en-US" sz="1400" dirty="0"/>
                <a:t>Learning Rate</a:t>
              </a:r>
            </a:p>
          </p:txBody>
        </p:sp>
        <p:sp>
          <p:nvSpPr>
            <p:cNvPr id="38" name="TextBox 37">
              <a:extLst>
                <a:ext uri="{FF2B5EF4-FFF2-40B4-BE49-F238E27FC236}">
                  <a16:creationId xmlns:a16="http://schemas.microsoft.com/office/drawing/2014/main" id="{55E15701-288D-48B0-8B2C-51F0FEB0E895}"/>
                </a:ext>
              </a:extLst>
            </p:cNvPr>
            <p:cNvSpPr txBox="1"/>
            <p:nvPr/>
          </p:nvSpPr>
          <p:spPr>
            <a:xfrm>
              <a:off x="5066831" y="3468823"/>
              <a:ext cx="1381616" cy="307777"/>
            </a:xfrm>
            <a:prstGeom prst="rect">
              <a:avLst/>
            </a:prstGeom>
            <a:solidFill>
              <a:schemeClr val="accent1">
                <a:lumMod val="40000"/>
                <a:lumOff val="60000"/>
              </a:schemeClr>
            </a:solidFill>
          </p:spPr>
          <p:txBody>
            <a:bodyPr wrap="square" rtlCol="0">
              <a:spAutoFit/>
            </a:bodyPr>
            <a:lstStyle/>
            <a:p>
              <a:pPr algn="ctr"/>
              <a:r>
                <a:rPr lang="en-US" sz="1400" dirty="0"/>
                <a:t>Discount Factor</a:t>
              </a:r>
            </a:p>
          </p:txBody>
        </p:sp>
        <p:cxnSp>
          <p:nvCxnSpPr>
            <p:cNvPr id="39" name="Straight Arrow Connector 38">
              <a:extLst>
                <a:ext uri="{FF2B5EF4-FFF2-40B4-BE49-F238E27FC236}">
                  <a16:creationId xmlns:a16="http://schemas.microsoft.com/office/drawing/2014/main" id="{217DC698-36E7-487D-A056-CDB3C4203642}"/>
                </a:ext>
              </a:extLst>
            </p:cNvPr>
            <p:cNvCxnSpPr>
              <a:cxnSpLocks/>
              <a:stCxn id="38" idx="2"/>
            </p:cNvCxnSpPr>
            <p:nvPr/>
          </p:nvCxnSpPr>
          <p:spPr>
            <a:xfrm flipH="1">
              <a:off x="5364785" y="3776600"/>
              <a:ext cx="392854" cy="273453"/>
            </a:xfrm>
            <a:prstGeom prst="straightConnector1">
              <a:avLst/>
            </a:prstGeom>
            <a:ln>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68F2856-875F-4602-A7D2-F615E1B7EDF5}"/>
                </a:ext>
              </a:extLst>
            </p:cNvPr>
            <p:cNvCxnSpPr/>
            <p:nvPr/>
          </p:nvCxnSpPr>
          <p:spPr>
            <a:xfrm>
              <a:off x="3573674" y="3783223"/>
              <a:ext cx="605159" cy="282580"/>
            </a:xfrm>
            <a:prstGeom prst="straightConnector1">
              <a:avLst/>
            </a:prstGeom>
            <a:ln>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4816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A4EE-BFBF-46C7-ABCA-BCAFF554E0C2}"/>
              </a:ext>
            </a:extLst>
          </p:cNvPr>
          <p:cNvSpPr>
            <a:spLocks noGrp="1"/>
          </p:cNvSpPr>
          <p:nvPr>
            <p:ph type="title"/>
          </p:nvPr>
        </p:nvSpPr>
        <p:spPr/>
        <p:txBody>
          <a:bodyPr/>
          <a:lstStyle/>
          <a:p>
            <a:r>
              <a:rPr lang="en-US" dirty="0"/>
              <a:t>Value Iteration: Non-NN Approach</a:t>
            </a:r>
          </a:p>
        </p:txBody>
      </p:sp>
      <p:graphicFrame>
        <p:nvGraphicFramePr>
          <p:cNvPr id="28" name="Table 28">
            <a:extLst>
              <a:ext uri="{FF2B5EF4-FFF2-40B4-BE49-F238E27FC236}">
                <a16:creationId xmlns:a16="http://schemas.microsoft.com/office/drawing/2014/main" id="{C3B0593E-1780-48BB-985B-645003A40D5E}"/>
              </a:ext>
            </a:extLst>
          </p:cNvPr>
          <p:cNvGraphicFramePr>
            <a:graphicFrameLocks noGrp="1"/>
          </p:cNvGraphicFramePr>
          <p:nvPr/>
        </p:nvGraphicFramePr>
        <p:xfrm>
          <a:off x="295684" y="3248836"/>
          <a:ext cx="4123076" cy="1463040"/>
        </p:xfrm>
        <a:graphic>
          <a:graphicData uri="http://schemas.openxmlformats.org/drawingml/2006/table">
            <a:tbl>
              <a:tblPr firstRow="1" bandRow="1">
                <a:tableStyleId>{5C22544A-7EE6-4342-B048-85BDC9FD1C3A}</a:tableStyleId>
              </a:tblPr>
              <a:tblGrid>
                <a:gridCol w="1030769">
                  <a:extLst>
                    <a:ext uri="{9D8B030D-6E8A-4147-A177-3AD203B41FA5}">
                      <a16:colId xmlns:a16="http://schemas.microsoft.com/office/drawing/2014/main" val="3698898173"/>
                    </a:ext>
                  </a:extLst>
                </a:gridCol>
                <a:gridCol w="1030769">
                  <a:extLst>
                    <a:ext uri="{9D8B030D-6E8A-4147-A177-3AD203B41FA5}">
                      <a16:colId xmlns:a16="http://schemas.microsoft.com/office/drawing/2014/main" val="2845219704"/>
                    </a:ext>
                  </a:extLst>
                </a:gridCol>
                <a:gridCol w="1030769">
                  <a:extLst>
                    <a:ext uri="{9D8B030D-6E8A-4147-A177-3AD203B41FA5}">
                      <a16:colId xmlns:a16="http://schemas.microsoft.com/office/drawing/2014/main" val="2883993425"/>
                    </a:ext>
                  </a:extLst>
                </a:gridCol>
                <a:gridCol w="1030769">
                  <a:extLst>
                    <a:ext uri="{9D8B030D-6E8A-4147-A177-3AD203B41FA5}">
                      <a16:colId xmlns:a16="http://schemas.microsoft.com/office/drawing/2014/main" val="2072719082"/>
                    </a:ext>
                  </a:extLst>
                </a:gridCol>
              </a:tblGrid>
              <a:tr h="300038">
                <a:tc>
                  <a:txBody>
                    <a:bodyPr/>
                    <a:lstStyle/>
                    <a:p>
                      <a:pPr algn="ctr"/>
                      <a:endParaRPr lang="en-US" b="1" dirty="0">
                        <a:solidFill>
                          <a:schemeClr val="bg1"/>
                        </a:solidFill>
                      </a:endParaRPr>
                    </a:p>
                  </a:txBody>
                  <a:tcPr>
                    <a:solidFill>
                      <a:schemeClr val="accent1">
                        <a:lumMod val="20000"/>
                        <a:lumOff val="80000"/>
                      </a:schemeClr>
                    </a:solidFill>
                  </a:tcPr>
                </a:tc>
                <a:tc>
                  <a:txBody>
                    <a:bodyPr/>
                    <a:lstStyle/>
                    <a:p>
                      <a:pPr algn="ctr"/>
                      <a:r>
                        <a:rPr lang="en-US" b="1" dirty="0">
                          <a:solidFill>
                            <a:schemeClr val="bg1"/>
                          </a:solidFill>
                        </a:rPr>
                        <a:t>A1</a:t>
                      </a:r>
                    </a:p>
                  </a:txBody>
                  <a:tcPr>
                    <a:solidFill>
                      <a:schemeClr val="accent1">
                        <a:lumMod val="20000"/>
                        <a:lumOff val="80000"/>
                      </a:schemeClr>
                    </a:solidFill>
                  </a:tcPr>
                </a:tc>
                <a:tc>
                  <a:txBody>
                    <a:bodyPr/>
                    <a:lstStyle/>
                    <a:p>
                      <a:pPr algn="ctr"/>
                      <a:r>
                        <a:rPr lang="en-US" b="1" dirty="0">
                          <a:solidFill>
                            <a:schemeClr val="bg1"/>
                          </a:solidFill>
                        </a:rPr>
                        <a:t>A2</a:t>
                      </a:r>
                    </a:p>
                  </a:txBody>
                  <a:tcPr>
                    <a:solidFill>
                      <a:schemeClr val="accent1">
                        <a:lumMod val="20000"/>
                        <a:lumOff val="80000"/>
                      </a:schemeClr>
                    </a:solidFill>
                  </a:tcPr>
                </a:tc>
                <a:tc>
                  <a:txBody>
                    <a:bodyPr/>
                    <a:lstStyle/>
                    <a:p>
                      <a:pPr algn="ctr"/>
                      <a:r>
                        <a:rPr lang="en-US" b="1" dirty="0">
                          <a:solidFill>
                            <a:schemeClr val="bg1"/>
                          </a:solidFill>
                        </a:rPr>
                        <a:t>A3</a:t>
                      </a:r>
                    </a:p>
                  </a:txBody>
                  <a:tcPr>
                    <a:solidFill>
                      <a:schemeClr val="accent1">
                        <a:lumMod val="20000"/>
                        <a:lumOff val="80000"/>
                      </a:schemeClr>
                    </a:solidFill>
                  </a:tcPr>
                </a:tc>
                <a:extLst>
                  <a:ext uri="{0D108BD9-81ED-4DB2-BD59-A6C34878D82A}">
                    <a16:rowId xmlns:a16="http://schemas.microsoft.com/office/drawing/2014/main" val="1266454568"/>
                  </a:ext>
                </a:extLst>
              </a:tr>
              <a:tr h="300038">
                <a:tc>
                  <a:txBody>
                    <a:bodyPr/>
                    <a:lstStyle/>
                    <a:p>
                      <a:pPr algn="ctr"/>
                      <a:r>
                        <a:rPr lang="en-US" b="1" dirty="0">
                          <a:solidFill>
                            <a:schemeClr val="bg1"/>
                          </a:solidFill>
                        </a:rPr>
                        <a:t>S1</a:t>
                      </a:r>
                    </a:p>
                  </a:txBody>
                  <a:tcPr>
                    <a:solidFill>
                      <a:schemeClr val="accent1">
                        <a:lumMod val="20000"/>
                        <a:lumOff val="80000"/>
                      </a:schemeClr>
                    </a:solidFill>
                  </a:tcPr>
                </a:tc>
                <a:tc>
                  <a:txBody>
                    <a:bodyPr/>
                    <a:lstStyle/>
                    <a:p>
                      <a:pPr algn="ctr"/>
                      <a:r>
                        <a:rPr lang="en-US" b="1" dirty="0">
                          <a:solidFill>
                            <a:schemeClr val="bg1"/>
                          </a:solidFill>
                        </a:rPr>
                        <a:t>0</a:t>
                      </a:r>
                    </a:p>
                  </a:txBody>
                  <a:tcPr>
                    <a:solidFill>
                      <a:schemeClr val="tx2">
                        <a:lumMod val="40000"/>
                        <a:lumOff val="60000"/>
                      </a:schemeClr>
                    </a:solidFill>
                  </a:tcPr>
                </a:tc>
                <a:tc>
                  <a:txBody>
                    <a:bodyPr/>
                    <a:lstStyle/>
                    <a:p>
                      <a:pPr algn="ctr"/>
                      <a:r>
                        <a:rPr lang="en-US" b="1" dirty="0">
                          <a:solidFill>
                            <a:schemeClr val="bg1"/>
                          </a:solidFill>
                        </a:rPr>
                        <a:t>-1</a:t>
                      </a:r>
                    </a:p>
                  </a:txBody>
                  <a:tcPr>
                    <a:solidFill>
                      <a:srgbClr val="FF6600"/>
                    </a:solidFill>
                  </a:tcPr>
                </a:tc>
                <a:tc>
                  <a:txBody>
                    <a:bodyPr/>
                    <a:lstStyle/>
                    <a:p>
                      <a:pPr algn="ctr"/>
                      <a:r>
                        <a:rPr lang="en-US" b="1" dirty="0">
                          <a:solidFill>
                            <a:schemeClr val="bg1"/>
                          </a:solidFill>
                        </a:rPr>
                        <a:t>2</a:t>
                      </a:r>
                    </a:p>
                  </a:txBody>
                  <a:tcPr>
                    <a:solidFill>
                      <a:schemeClr val="bg2">
                        <a:lumMod val="40000"/>
                        <a:lumOff val="60000"/>
                      </a:schemeClr>
                    </a:solidFill>
                  </a:tcPr>
                </a:tc>
                <a:extLst>
                  <a:ext uri="{0D108BD9-81ED-4DB2-BD59-A6C34878D82A}">
                    <a16:rowId xmlns:a16="http://schemas.microsoft.com/office/drawing/2014/main" val="3564762884"/>
                  </a:ext>
                </a:extLst>
              </a:tr>
              <a:tr h="300038">
                <a:tc>
                  <a:txBody>
                    <a:bodyPr/>
                    <a:lstStyle/>
                    <a:p>
                      <a:pPr algn="ctr"/>
                      <a:r>
                        <a:rPr lang="en-US" b="1" dirty="0">
                          <a:solidFill>
                            <a:schemeClr val="bg1"/>
                          </a:solidFill>
                        </a:rPr>
                        <a:t>S2</a:t>
                      </a:r>
                    </a:p>
                  </a:txBody>
                  <a:tcPr>
                    <a:solidFill>
                      <a:schemeClr val="accent1">
                        <a:lumMod val="20000"/>
                        <a:lumOff val="80000"/>
                      </a:schemeClr>
                    </a:solidFill>
                  </a:tcPr>
                </a:tc>
                <a:tc>
                  <a:txBody>
                    <a:bodyPr/>
                    <a:lstStyle/>
                    <a:p>
                      <a:pPr algn="ctr"/>
                      <a:r>
                        <a:rPr lang="en-US" b="1" dirty="0">
                          <a:solidFill>
                            <a:schemeClr val="bg1"/>
                          </a:solidFill>
                        </a:rPr>
                        <a:t>-1</a:t>
                      </a:r>
                    </a:p>
                  </a:txBody>
                  <a:tcPr>
                    <a:solidFill>
                      <a:srgbClr val="FF6600"/>
                    </a:solidFill>
                  </a:tcPr>
                </a:tc>
                <a:tc>
                  <a:txBody>
                    <a:bodyPr/>
                    <a:lstStyle/>
                    <a:p>
                      <a:pPr algn="ctr"/>
                      <a:r>
                        <a:rPr lang="en-US" b="1" dirty="0">
                          <a:solidFill>
                            <a:schemeClr val="bg1"/>
                          </a:solidFill>
                        </a:rPr>
                        <a:t>1</a:t>
                      </a:r>
                    </a:p>
                  </a:txBody>
                  <a:tcPr>
                    <a:solidFill>
                      <a:schemeClr val="tx2">
                        <a:lumMod val="40000"/>
                        <a:lumOff val="60000"/>
                      </a:schemeClr>
                    </a:solidFill>
                  </a:tcPr>
                </a:tc>
                <a:tc>
                  <a:txBody>
                    <a:bodyPr/>
                    <a:lstStyle/>
                    <a:p>
                      <a:pPr algn="ctr"/>
                      <a:r>
                        <a:rPr lang="en-US" b="1" dirty="0">
                          <a:solidFill>
                            <a:schemeClr val="bg1"/>
                          </a:solidFill>
                        </a:rPr>
                        <a:t>2</a:t>
                      </a:r>
                    </a:p>
                  </a:txBody>
                  <a:tcPr>
                    <a:solidFill>
                      <a:schemeClr val="bg2">
                        <a:lumMod val="40000"/>
                        <a:lumOff val="60000"/>
                      </a:schemeClr>
                    </a:solidFill>
                  </a:tcPr>
                </a:tc>
                <a:extLst>
                  <a:ext uri="{0D108BD9-81ED-4DB2-BD59-A6C34878D82A}">
                    <a16:rowId xmlns:a16="http://schemas.microsoft.com/office/drawing/2014/main" val="4109593710"/>
                  </a:ext>
                </a:extLst>
              </a:tr>
              <a:tr h="300038">
                <a:tc>
                  <a:txBody>
                    <a:bodyPr/>
                    <a:lstStyle/>
                    <a:p>
                      <a:pPr algn="ctr"/>
                      <a:r>
                        <a:rPr lang="en-US" b="1" dirty="0">
                          <a:solidFill>
                            <a:schemeClr val="bg1"/>
                          </a:solidFill>
                        </a:rPr>
                        <a:t>S3</a:t>
                      </a:r>
                    </a:p>
                  </a:txBody>
                  <a:tcPr>
                    <a:solidFill>
                      <a:schemeClr val="accent1">
                        <a:lumMod val="20000"/>
                        <a:lumOff val="80000"/>
                      </a:schemeClr>
                    </a:solidFill>
                  </a:tcPr>
                </a:tc>
                <a:tc>
                  <a:txBody>
                    <a:bodyPr/>
                    <a:lstStyle/>
                    <a:p>
                      <a:pPr algn="ctr"/>
                      <a:r>
                        <a:rPr lang="en-US" b="1" dirty="0">
                          <a:solidFill>
                            <a:schemeClr val="bg1"/>
                          </a:solidFill>
                        </a:rPr>
                        <a:t>2</a:t>
                      </a:r>
                    </a:p>
                  </a:txBody>
                  <a:tcPr>
                    <a:solidFill>
                      <a:schemeClr val="bg2">
                        <a:lumMod val="20000"/>
                        <a:lumOff val="80000"/>
                      </a:schemeClr>
                    </a:solidFill>
                  </a:tcPr>
                </a:tc>
                <a:tc>
                  <a:txBody>
                    <a:bodyPr/>
                    <a:lstStyle/>
                    <a:p>
                      <a:pPr algn="ctr"/>
                      <a:r>
                        <a:rPr lang="en-US" b="1" dirty="0">
                          <a:solidFill>
                            <a:schemeClr val="bg1"/>
                          </a:solidFill>
                        </a:rPr>
                        <a:t>0</a:t>
                      </a:r>
                    </a:p>
                  </a:txBody>
                  <a:tcPr>
                    <a:solidFill>
                      <a:srgbClr val="FF6600"/>
                    </a:solidFill>
                  </a:tcPr>
                </a:tc>
                <a:tc>
                  <a:txBody>
                    <a:bodyPr/>
                    <a:lstStyle/>
                    <a:p>
                      <a:pPr algn="ctr"/>
                      <a:r>
                        <a:rPr lang="en-US" b="1" dirty="0">
                          <a:solidFill>
                            <a:schemeClr val="bg1"/>
                          </a:solidFill>
                        </a:rPr>
                        <a:t>0</a:t>
                      </a:r>
                    </a:p>
                  </a:txBody>
                  <a:tcPr>
                    <a:solidFill>
                      <a:srgbClr val="FF6600"/>
                    </a:solidFill>
                  </a:tcPr>
                </a:tc>
                <a:extLst>
                  <a:ext uri="{0D108BD9-81ED-4DB2-BD59-A6C34878D82A}">
                    <a16:rowId xmlns:a16="http://schemas.microsoft.com/office/drawing/2014/main" val="1970529605"/>
                  </a:ext>
                </a:extLst>
              </a:tr>
            </a:tbl>
          </a:graphicData>
        </a:graphic>
      </p:graphicFrame>
      <p:grpSp>
        <p:nvGrpSpPr>
          <p:cNvPr id="29" name="Group 28">
            <a:extLst>
              <a:ext uri="{FF2B5EF4-FFF2-40B4-BE49-F238E27FC236}">
                <a16:creationId xmlns:a16="http://schemas.microsoft.com/office/drawing/2014/main" id="{71C3FC29-F4B8-478A-BD91-915F3E035ED6}"/>
              </a:ext>
            </a:extLst>
          </p:cNvPr>
          <p:cNvGrpSpPr/>
          <p:nvPr/>
        </p:nvGrpSpPr>
        <p:grpSpPr>
          <a:xfrm>
            <a:off x="927277" y="1448398"/>
            <a:ext cx="7305998" cy="1552190"/>
            <a:chOff x="931828" y="3443947"/>
            <a:chExt cx="7305998" cy="1552190"/>
          </a:xfrm>
        </p:grpSpPr>
        <p:pic>
          <p:nvPicPr>
            <p:cNvPr id="30" name="Picture 29">
              <a:extLst>
                <a:ext uri="{FF2B5EF4-FFF2-40B4-BE49-F238E27FC236}">
                  <a16:creationId xmlns:a16="http://schemas.microsoft.com/office/drawing/2014/main" id="{2ACAA34E-BE1E-47D1-A804-03991E6CDAE0}"/>
                </a:ext>
              </a:extLst>
            </p:cNvPr>
            <p:cNvPicPr>
              <a:picLocks noChangeAspect="1"/>
            </p:cNvPicPr>
            <p:nvPr>
              <p:custDataLst>
                <p:tags r:id="rId1"/>
              </p:custDataLst>
            </p:nvPr>
          </p:nvPicPr>
          <p:blipFill>
            <a:blip r:embed="rId3"/>
            <a:stretch>
              <a:fillRect/>
            </a:stretch>
          </p:blipFill>
          <p:spPr>
            <a:xfrm>
              <a:off x="1085064" y="4065803"/>
              <a:ext cx="7152762" cy="254476"/>
            </a:xfrm>
            <a:prstGeom prst="rect">
              <a:avLst/>
            </a:prstGeom>
          </p:spPr>
        </p:pic>
        <p:sp>
          <p:nvSpPr>
            <p:cNvPr id="31" name="TextBox 30">
              <a:extLst>
                <a:ext uri="{FF2B5EF4-FFF2-40B4-BE49-F238E27FC236}">
                  <a16:creationId xmlns:a16="http://schemas.microsoft.com/office/drawing/2014/main" id="{0E993887-A6CC-4F6D-83DF-B2A56C85787F}"/>
                </a:ext>
              </a:extLst>
            </p:cNvPr>
            <p:cNvSpPr txBox="1"/>
            <p:nvPr/>
          </p:nvSpPr>
          <p:spPr>
            <a:xfrm>
              <a:off x="931828" y="4688360"/>
              <a:ext cx="1233715" cy="307777"/>
            </a:xfrm>
            <a:prstGeom prst="rect">
              <a:avLst/>
            </a:prstGeom>
            <a:solidFill>
              <a:schemeClr val="tx2">
                <a:lumMod val="40000"/>
                <a:lumOff val="60000"/>
              </a:schemeClr>
            </a:solidFill>
          </p:spPr>
          <p:txBody>
            <a:bodyPr wrap="square" rtlCol="0">
              <a:spAutoFit/>
            </a:bodyPr>
            <a:lstStyle/>
            <a:p>
              <a:pPr algn="ctr"/>
              <a:r>
                <a:rPr lang="en-US" sz="1400" dirty="0"/>
                <a:t>New State</a:t>
              </a:r>
            </a:p>
          </p:txBody>
        </p:sp>
        <p:sp>
          <p:nvSpPr>
            <p:cNvPr id="32" name="TextBox 31">
              <a:extLst>
                <a:ext uri="{FF2B5EF4-FFF2-40B4-BE49-F238E27FC236}">
                  <a16:creationId xmlns:a16="http://schemas.microsoft.com/office/drawing/2014/main" id="{322637CE-EB49-4FD9-8F87-E22FC088413E}"/>
                </a:ext>
              </a:extLst>
            </p:cNvPr>
            <p:cNvSpPr txBox="1"/>
            <p:nvPr/>
          </p:nvSpPr>
          <p:spPr>
            <a:xfrm>
              <a:off x="2432072" y="4687317"/>
              <a:ext cx="1233715" cy="307777"/>
            </a:xfrm>
            <a:prstGeom prst="rect">
              <a:avLst/>
            </a:prstGeom>
            <a:solidFill>
              <a:schemeClr val="tx2">
                <a:lumMod val="40000"/>
                <a:lumOff val="60000"/>
              </a:schemeClr>
            </a:solidFill>
          </p:spPr>
          <p:txBody>
            <a:bodyPr wrap="square" rtlCol="0">
              <a:spAutoFit/>
            </a:bodyPr>
            <a:lstStyle/>
            <a:p>
              <a:pPr algn="ctr"/>
              <a:r>
                <a:rPr lang="en-US" sz="1400" dirty="0"/>
                <a:t>Old State</a:t>
              </a:r>
            </a:p>
          </p:txBody>
        </p:sp>
        <p:sp>
          <p:nvSpPr>
            <p:cNvPr id="33" name="TextBox 32">
              <a:extLst>
                <a:ext uri="{FF2B5EF4-FFF2-40B4-BE49-F238E27FC236}">
                  <a16:creationId xmlns:a16="http://schemas.microsoft.com/office/drawing/2014/main" id="{DFEAB6AF-2576-4A00-A97B-B57B8598D04C}"/>
                </a:ext>
              </a:extLst>
            </p:cNvPr>
            <p:cNvSpPr txBox="1"/>
            <p:nvPr/>
          </p:nvSpPr>
          <p:spPr>
            <a:xfrm>
              <a:off x="3932316" y="4683114"/>
              <a:ext cx="1233715" cy="307777"/>
            </a:xfrm>
            <a:prstGeom prst="rect">
              <a:avLst/>
            </a:prstGeom>
            <a:solidFill>
              <a:schemeClr val="tx2">
                <a:lumMod val="40000"/>
                <a:lumOff val="60000"/>
              </a:schemeClr>
            </a:solidFill>
          </p:spPr>
          <p:txBody>
            <a:bodyPr wrap="square" rtlCol="0">
              <a:spAutoFit/>
            </a:bodyPr>
            <a:lstStyle/>
            <a:p>
              <a:pPr algn="ctr"/>
              <a:r>
                <a:rPr lang="en-US" sz="1400" dirty="0"/>
                <a:t>Reward</a:t>
              </a:r>
            </a:p>
          </p:txBody>
        </p:sp>
        <p:cxnSp>
          <p:nvCxnSpPr>
            <p:cNvPr id="34" name="Straight Arrow Connector 33">
              <a:extLst>
                <a:ext uri="{FF2B5EF4-FFF2-40B4-BE49-F238E27FC236}">
                  <a16:creationId xmlns:a16="http://schemas.microsoft.com/office/drawing/2014/main" id="{8EA2E7CA-C6AD-4A25-AC3D-8E9CB6A7FA01}"/>
                </a:ext>
              </a:extLst>
            </p:cNvPr>
            <p:cNvCxnSpPr/>
            <p:nvPr/>
          </p:nvCxnSpPr>
          <p:spPr>
            <a:xfrm flipV="1">
              <a:off x="1570456" y="4320279"/>
              <a:ext cx="210457" cy="362835"/>
            </a:xfrm>
            <a:prstGeom prst="straightConnector1">
              <a:avLst/>
            </a:prstGeom>
            <a:ln>
              <a:solidFill>
                <a:schemeClr val="tx2">
                  <a:lumMod val="40000"/>
                  <a:lumOff val="60000"/>
                </a:schemeClr>
              </a:solidFill>
              <a:tailEnd type="triangle"/>
            </a:ln>
          </p:spPr>
          <p:style>
            <a:lnRef idx="2">
              <a:schemeClr val="accent3"/>
            </a:lnRef>
            <a:fillRef idx="0">
              <a:schemeClr val="accent3"/>
            </a:fillRef>
            <a:effectRef idx="1">
              <a:schemeClr val="accent3"/>
            </a:effectRef>
            <a:fontRef idx="minor">
              <a:schemeClr val="tx1"/>
            </a:fontRef>
          </p:style>
        </p:cxnSp>
        <p:cxnSp>
          <p:nvCxnSpPr>
            <p:cNvPr id="35" name="Straight Arrow Connector 34">
              <a:extLst>
                <a:ext uri="{FF2B5EF4-FFF2-40B4-BE49-F238E27FC236}">
                  <a16:creationId xmlns:a16="http://schemas.microsoft.com/office/drawing/2014/main" id="{B8506AA6-8664-4227-9A9C-6725B36729C6}"/>
                </a:ext>
              </a:extLst>
            </p:cNvPr>
            <p:cNvCxnSpPr/>
            <p:nvPr/>
          </p:nvCxnSpPr>
          <p:spPr>
            <a:xfrm flipV="1">
              <a:off x="3234310" y="4310310"/>
              <a:ext cx="210457" cy="362835"/>
            </a:xfrm>
            <a:prstGeom prst="straightConnector1">
              <a:avLst/>
            </a:prstGeom>
            <a:ln>
              <a:solidFill>
                <a:schemeClr val="tx2">
                  <a:lumMod val="40000"/>
                  <a:lumOff val="60000"/>
                </a:schemeClr>
              </a:solidFill>
              <a:tailEnd type="triangle"/>
            </a:ln>
          </p:spPr>
          <p:style>
            <a:lnRef idx="2">
              <a:schemeClr val="accent3"/>
            </a:lnRef>
            <a:fillRef idx="0">
              <a:schemeClr val="accent3"/>
            </a:fillRef>
            <a:effectRef idx="1">
              <a:schemeClr val="accent3"/>
            </a:effectRef>
            <a:fontRef idx="minor">
              <a:schemeClr val="tx1"/>
            </a:fontRef>
          </p:style>
        </p:cxnSp>
        <p:cxnSp>
          <p:nvCxnSpPr>
            <p:cNvPr id="36" name="Straight Arrow Connector 35">
              <a:extLst>
                <a:ext uri="{FF2B5EF4-FFF2-40B4-BE49-F238E27FC236}">
                  <a16:creationId xmlns:a16="http://schemas.microsoft.com/office/drawing/2014/main" id="{162F2F73-3991-49CD-8768-7854591F371A}"/>
                </a:ext>
              </a:extLst>
            </p:cNvPr>
            <p:cNvCxnSpPr/>
            <p:nvPr/>
          </p:nvCxnSpPr>
          <p:spPr>
            <a:xfrm flipV="1">
              <a:off x="4447573" y="4310310"/>
              <a:ext cx="210457" cy="362835"/>
            </a:xfrm>
            <a:prstGeom prst="straightConnector1">
              <a:avLst/>
            </a:prstGeom>
            <a:ln>
              <a:solidFill>
                <a:schemeClr val="tx2">
                  <a:lumMod val="40000"/>
                  <a:lumOff val="60000"/>
                </a:schemeClr>
              </a:solidFill>
              <a:tailEnd type="triangle"/>
            </a:ln>
          </p:spPr>
          <p:style>
            <a:lnRef idx="2">
              <a:schemeClr val="accent3"/>
            </a:lnRef>
            <a:fillRef idx="0">
              <a:schemeClr val="accent3"/>
            </a:fillRef>
            <a:effectRef idx="1">
              <a:schemeClr val="accent3"/>
            </a:effectRef>
            <a:fontRef idx="minor">
              <a:schemeClr val="tx1"/>
            </a:fontRef>
          </p:style>
        </p:cxnSp>
        <p:sp>
          <p:nvSpPr>
            <p:cNvPr id="37" name="TextBox 36">
              <a:extLst>
                <a:ext uri="{FF2B5EF4-FFF2-40B4-BE49-F238E27FC236}">
                  <a16:creationId xmlns:a16="http://schemas.microsoft.com/office/drawing/2014/main" id="{F2DFCB6A-F833-4504-A8A3-E59D2A75263C}"/>
                </a:ext>
              </a:extLst>
            </p:cNvPr>
            <p:cNvSpPr txBox="1"/>
            <p:nvPr/>
          </p:nvSpPr>
          <p:spPr>
            <a:xfrm>
              <a:off x="2945118" y="3443947"/>
              <a:ext cx="1233715" cy="307777"/>
            </a:xfrm>
            <a:prstGeom prst="rect">
              <a:avLst/>
            </a:prstGeom>
            <a:solidFill>
              <a:schemeClr val="accent1">
                <a:lumMod val="40000"/>
                <a:lumOff val="60000"/>
              </a:schemeClr>
            </a:solidFill>
          </p:spPr>
          <p:txBody>
            <a:bodyPr wrap="square" rtlCol="0">
              <a:spAutoFit/>
            </a:bodyPr>
            <a:lstStyle/>
            <a:p>
              <a:pPr algn="ctr"/>
              <a:r>
                <a:rPr lang="en-US" sz="1400" dirty="0"/>
                <a:t>Learning Rate</a:t>
              </a:r>
            </a:p>
          </p:txBody>
        </p:sp>
        <p:sp>
          <p:nvSpPr>
            <p:cNvPr id="38" name="TextBox 37">
              <a:extLst>
                <a:ext uri="{FF2B5EF4-FFF2-40B4-BE49-F238E27FC236}">
                  <a16:creationId xmlns:a16="http://schemas.microsoft.com/office/drawing/2014/main" id="{55E15701-288D-48B0-8B2C-51F0FEB0E895}"/>
                </a:ext>
              </a:extLst>
            </p:cNvPr>
            <p:cNvSpPr txBox="1"/>
            <p:nvPr/>
          </p:nvSpPr>
          <p:spPr>
            <a:xfrm>
              <a:off x="5066831" y="3468823"/>
              <a:ext cx="1381616" cy="307777"/>
            </a:xfrm>
            <a:prstGeom prst="rect">
              <a:avLst/>
            </a:prstGeom>
            <a:solidFill>
              <a:schemeClr val="accent1">
                <a:lumMod val="40000"/>
                <a:lumOff val="60000"/>
              </a:schemeClr>
            </a:solidFill>
          </p:spPr>
          <p:txBody>
            <a:bodyPr wrap="square" rtlCol="0">
              <a:spAutoFit/>
            </a:bodyPr>
            <a:lstStyle/>
            <a:p>
              <a:pPr algn="ctr"/>
              <a:r>
                <a:rPr lang="en-US" sz="1400" dirty="0"/>
                <a:t>Discount Factor</a:t>
              </a:r>
            </a:p>
          </p:txBody>
        </p:sp>
        <p:cxnSp>
          <p:nvCxnSpPr>
            <p:cNvPr id="39" name="Straight Arrow Connector 38">
              <a:extLst>
                <a:ext uri="{FF2B5EF4-FFF2-40B4-BE49-F238E27FC236}">
                  <a16:creationId xmlns:a16="http://schemas.microsoft.com/office/drawing/2014/main" id="{217DC698-36E7-487D-A056-CDB3C4203642}"/>
                </a:ext>
              </a:extLst>
            </p:cNvPr>
            <p:cNvCxnSpPr>
              <a:cxnSpLocks/>
              <a:stCxn id="38" idx="2"/>
            </p:cNvCxnSpPr>
            <p:nvPr/>
          </p:nvCxnSpPr>
          <p:spPr>
            <a:xfrm flipH="1">
              <a:off x="5364785" y="3776600"/>
              <a:ext cx="392854" cy="273453"/>
            </a:xfrm>
            <a:prstGeom prst="straightConnector1">
              <a:avLst/>
            </a:prstGeom>
            <a:ln>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68F2856-875F-4602-A7D2-F615E1B7EDF5}"/>
                </a:ext>
              </a:extLst>
            </p:cNvPr>
            <p:cNvCxnSpPr/>
            <p:nvPr/>
          </p:nvCxnSpPr>
          <p:spPr>
            <a:xfrm>
              <a:off x="3573674" y="3783223"/>
              <a:ext cx="605159" cy="282580"/>
            </a:xfrm>
            <a:prstGeom prst="straightConnector1">
              <a:avLst/>
            </a:prstGeom>
            <a:ln>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3" name="Callout: Line 2">
            <a:extLst>
              <a:ext uri="{FF2B5EF4-FFF2-40B4-BE49-F238E27FC236}">
                <a16:creationId xmlns:a16="http://schemas.microsoft.com/office/drawing/2014/main" id="{793AD59F-631F-4231-A8CA-4A15601CF0E6}"/>
              </a:ext>
            </a:extLst>
          </p:cNvPr>
          <p:cNvSpPr/>
          <p:nvPr/>
        </p:nvSpPr>
        <p:spPr>
          <a:xfrm>
            <a:off x="5388247" y="3355200"/>
            <a:ext cx="2111298" cy="589355"/>
          </a:xfrm>
          <a:prstGeom prst="borderCallout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60000"/>
                    <a:lumOff val="40000"/>
                  </a:schemeClr>
                </a:solidFill>
              </a:rPr>
              <a:t>Extremely high dimensional </a:t>
            </a:r>
          </a:p>
        </p:txBody>
      </p:sp>
    </p:spTree>
    <p:extLst>
      <p:ext uri="{BB962C8B-B14F-4D97-AF65-F5344CB8AC3E}">
        <p14:creationId xmlns:p14="http://schemas.microsoft.com/office/powerpoint/2010/main" val="175972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D0A4B2-C10E-4D34-ADC1-5AB304AF8569}"/>
              </a:ext>
            </a:extLst>
          </p:cNvPr>
          <p:cNvPicPr>
            <a:picLocks noChangeAspect="1"/>
          </p:cNvPicPr>
          <p:nvPr/>
        </p:nvPicPr>
        <p:blipFill>
          <a:blip r:embed="rId6"/>
          <a:stretch>
            <a:fillRect/>
          </a:stretch>
        </p:blipFill>
        <p:spPr>
          <a:xfrm>
            <a:off x="4501047" y="1743559"/>
            <a:ext cx="4341850" cy="2907547"/>
          </a:xfrm>
          <a:prstGeom prst="rect">
            <a:avLst/>
          </a:prstGeom>
        </p:spPr>
      </p:pic>
      <p:sp>
        <p:nvSpPr>
          <p:cNvPr id="2" name="Title 1">
            <a:extLst>
              <a:ext uri="{FF2B5EF4-FFF2-40B4-BE49-F238E27FC236}">
                <a16:creationId xmlns:a16="http://schemas.microsoft.com/office/drawing/2014/main" id="{DEA56156-C331-40C8-856B-BEC2BE8775C2}"/>
              </a:ext>
            </a:extLst>
          </p:cNvPr>
          <p:cNvSpPr>
            <a:spLocks noGrp="1"/>
          </p:cNvSpPr>
          <p:nvPr>
            <p:ph type="title"/>
          </p:nvPr>
        </p:nvSpPr>
        <p:spPr/>
        <p:txBody>
          <a:bodyPr/>
          <a:lstStyle/>
          <a:p>
            <a:r>
              <a:rPr lang="en-US" dirty="0"/>
              <a:t>Deep SARSA</a:t>
            </a:r>
          </a:p>
        </p:txBody>
      </p:sp>
      <p:grpSp>
        <p:nvGrpSpPr>
          <p:cNvPr id="23" name="Group 22">
            <a:extLst>
              <a:ext uri="{FF2B5EF4-FFF2-40B4-BE49-F238E27FC236}">
                <a16:creationId xmlns:a16="http://schemas.microsoft.com/office/drawing/2014/main" id="{13E2839F-E048-4B20-A4CE-F643793BE367}"/>
              </a:ext>
            </a:extLst>
          </p:cNvPr>
          <p:cNvGrpSpPr/>
          <p:nvPr/>
        </p:nvGrpSpPr>
        <p:grpSpPr>
          <a:xfrm>
            <a:off x="457200" y="3852943"/>
            <a:ext cx="3945596" cy="798163"/>
            <a:chOff x="417340" y="1665098"/>
            <a:chExt cx="3945596" cy="798163"/>
          </a:xfrm>
        </p:grpSpPr>
        <p:sp>
          <p:nvSpPr>
            <p:cNvPr id="6" name="Rectangle 5">
              <a:extLst>
                <a:ext uri="{FF2B5EF4-FFF2-40B4-BE49-F238E27FC236}">
                  <a16:creationId xmlns:a16="http://schemas.microsoft.com/office/drawing/2014/main" id="{B608259B-E297-41C6-A580-98135BC9DE43}"/>
                </a:ext>
              </a:extLst>
            </p:cNvPr>
            <p:cNvSpPr/>
            <p:nvPr/>
          </p:nvSpPr>
          <p:spPr>
            <a:xfrm>
              <a:off x="1143722" y="1665098"/>
              <a:ext cx="1735810" cy="7981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Function Approximator</a:t>
              </a:r>
            </a:p>
          </p:txBody>
        </p:sp>
        <p:cxnSp>
          <p:nvCxnSpPr>
            <p:cNvPr id="10" name="Straight Arrow Connector 9">
              <a:extLst>
                <a:ext uri="{FF2B5EF4-FFF2-40B4-BE49-F238E27FC236}">
                  <a16:creationId xmlns:a16="http://schemas.microsoft.com/office/drawing/2014/main" id="{8B256E9C-5C45-40D1-AA44-E0EFFFB40452}"/>
                </a:ext>
              </a:extLst>
            </p:cNvPr>
            <p:cNvCxnSpPr/>
            <p:nvPr/>
          </p:nvCxnSpPr>
          <p:spPr>
            <a:xfrm>
              <a:off x="609030" y="1867545"/>
              <a:ext cx="5424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3BD63C7-FE73-4679-AF1F-49D0C313D6BA}"/>
                </a:ext>
              </a:extLst>
            </p:cNvPr>
            <p:cNvCxnSpPr/>
            <p:nvPr/>
          </p:nvCxnSpPr>
          <p:spPr>
            <a:xfrm>
              <a:off x="609030" y="2213673"/>
              <a:ext cx="5424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287CF48-6812-418C-84B4-AA9F39EFF303}"/>
                </a:ext>
              </a:extLst>
            </p:cNvPr>
            <p:cNvCxnSpPr/>
            <p:nvPr/>
          </p:nvCxnSpPr>
          <p:spPr>
            <a:xfrm>
              <a:off x="2864033" y="2079354"/>
              <a:ext cx="5424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434F9385-795F-4094-B829-C6763E411A2E}"/>
                </a:ext>
              </a:extLst>
            </p:cNvPr>
            <p:cNvPicPr>
              <a:picLocks noChangeAspect="1"/>
            </p:cNvPicPr>
            <p:nvPr>
              <p:custDataLst>
                <p:tags r:id="rId2"/>
              </p:custDataLst>
            </p:nvPr>
          </p:nvPicPr>
          <p:blipFill>
            <a:blip r:embed="rId7"/>
            <a:stretch>
              <a:fillRect/>
            </a:stretch>
          </p:blipFill>
          <p:spPr>
            <a:xfrm>
              <a:off x="417341" y="1798973"/>
              <a:ext cx="113371" cy="137143"/>
            </a:xfrm>
            <a:prstGeom prst="rect">
              <a:avLst/>
            </a:prstGeom>
          </p:spPr>
        </p:pic>
        <p:pic>
          <p:nvPicPr>
            <p:cNvPr id="18" name="Picture 17">
              <a:extLst>
                <a:ext uri="{FF2B5EF4-FFF2-40B4-BE49-F238E27FC236}">
                  <a16:creationId xmlns:a16="http://schemas.microsoft.com/office/drawing/2014/main" id="{9974D849-AF91-4C3D-B991-0DC90F080E70}"/>
                </a:ext>
              </a:extLst>
            </p:cNvPr>
            <p:cNvPicPr>
              <a:picLocks noChangeAspect="1"/>
            </p:cNvPicPr>
            <p:nvPr>
              <p:custDataLst>
                <p:tags r:id="rId3"/>
              </p:custDataLst>
            </p:nvPr>
          </p:nvPicPr>
          <p:blipFill>
            <a:blip r:embed="rId8"/>
            <a:stretch>
              <a:fillRect/>
            </a:stretch>
          </p:blipFill>
          <p:spPr>
            <a:xfrm>
              <a:off x="417340" y="2145102"/>
              <a:ext cx="140799" cy="137143"/>
            </a:xfrm>
            <a:prstGeom prst="rect">
              <a:avLst/>
            </a:prstGeom>
          </p:spPr>
        </p:pic>
        <p:pic>
          <p:nvPicPr>
            <p:cNvPr id="22" name="Picture 21">
              <a:extLst>
                <a:ext uri="{FF2B5EF4-FFF2-40B4-BE49-F238E27FC236}">
                  <a16:creationId xmlns:a16="http://schemas.microsoft.com/office/drawing/2014/main" id="{964BCC51-5E19-48A1-85E6-C23AED4DE3CA}"/>
                </a:ext>
              </a:extLst>
            </p:cNvPr>
            <p:cNvPicPr>
              <a:picLocks noChangeAspect="1"/>
            </p:cNvPicPr>
            <p:nvPr>
              <p:custDataLst>
                <p:tags r:id="rId4"/>
              </p:custDataLst>
            </p:nvPr>
          </p:nvPicPr>
          <p:blipFill>
            <a:blip r:embed="rId9"/>
            <a:stretch>
              <a:fillRect/>
            </a:stretch>
          </p:blipFill>
          <p:spPr>
            <a:xfrm>
              <a:off x="3492542" y="1936116"/>
              <a:ext cx="870394" cy="305372"/>
            </a:xfrm>
            <a:prstGeom prst="rect">
              <a:avLst/>
            </a:prstGeom>
          </p:spPr>
        </p:pic>
      </p:grpSp>
      <p:grpSp>
        <p:nvGrpSpPr>
          <p:cNvPr id="17" name="Group 16">
            <a:extLst>
              <a:ext uri="{FF2B5EF4-FFF2-40B4-BE49-F238E27FC236}">
                <a16:creationId xmlns:a16="http://schemas.microsoft.com/office/drawing/2014/main" id="{90610127-14A6-480B-9315-057700AE2F4E}"/>
              </a:ext>
            </a:extLst>
          </p:cNvPr>
          <p:cNvGrpSpPr/>
          <p:nvPr/>
        </p:nvGrpSpPr>
        <p:grpSpPr>
          <a:xfrm>
            <a:off x="962725" y="2812913"/>
            <a:ext cx="2177524" cy="264547"/>
            <a:chOff x="1129324" y="2716123"/>
            <a:chExt cx="2177524" cy="264547"/>
          </a:xfrm>
        </p:grpSpPr>
        <p:pic>
          <p:nvPicPr>
            <p:cNvPr id="4" name="Picture 3">
              <a:extLst>
                <a:ext uri="{FF2B5EF4-FFF2-40B4-BE49-F238E27FC236}">
                  <a16:creationId xmlns:a16="http://schemas.microsoft.com/office/drawing/2014/main" id="{8284E70D-D3CC-4066-9790-6F8458643A70}"/>
                </a:ext>
              </a:extLst>
            </p:cNvPr>
            <p:cNvPicPr>
              <a:picLocks noChangeAspect="1"/>
            </p:cNvPicPr>
            <p:nvPr>
              <p:custDataLst>
                <p:tags r:id="rId1"/>
              </p:custDataLst>
            </p:nvPr>
          </p:nvPicPr>
          <p:blipFill>
            <a:blip r:embed="rId10"/>
            <a:stretch>
              <a:fillRect/>
            </a:stretch>
          </p:blipFill>
          <p:spPr>
            <a:xfrm>
              <a:off x="1129324" y="2726194"/>
              <a:ext cx="2177524" cy="254476"/>
            </a:xfrm>
            <a:prstGeom prst="rect">
              <a:avLst/>
            </a:prstGeom>
          </p:spPr>
        </p:pic>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1C5C7992-7FBF-405A-89F1-B7D8E460BFE9}"/>
                    </a:ext>
                  </a:extLst>
                </p14:cNvPr>
                <p14:cNvContentPartPr/>
                <p14:nvPr/>
              </p14:nvContentPartPr>
              <p14:xfrm>
                <a:off x="1924047" y="2716123"/>
                <a:ext cx="43920" cy="189360"/>
              </p14:xfrm>
            </p:contentPart>
          </mc:Choice>
          <mc:Fallback xmlns="">
            <p:pic>
              <p:nvPicPr>
                <p:cNvPr id="13" name="Ink 12">
                  <a:extLst>
                    <a:ext uri="{FF2B5EF4-FFF2-40B4-BE49-F238E27FC236}">
                      <a16:creationId xmlns:a16="http://schemas.microsoft.com/office/drawing/2014/main" id="{1C5C7992-7FBF-405A-89F1-B7D8E460BFE9}"/>
                    </a:ext>
                  </a:extLst>
                </p:cNvPr>
                <p:cNvPicPr/>
                <p:nvPr/>
              </p:nvPicPr>
              <p:blipFill>
                <a:blip r:embed="rId12"/>
                <a:stretch>
                  <a:fillRect/>
                </a:stretch>
              </p:blipFill>
              <p:spPr>
                <a:xfrm>
                  <a:off x="1870407" y="2608483"/>
                  <a:ext cx="151560" cy="405000"/>
                </a:xfrm>
                <a:prstGeom prst="rect">
                  <a:avLst/>
                </a:prstGeom>
              </p:spPr>
            </p:pic>
          </mc:Fallback>
        </mc:AlternateContent>
      </p:grpSp>
      <p:sp>
        <p:nvSpPr>
          <p:cNvPr id="16" name="TextBox 15">
            <a:extLst>
              <a:ext uri="{FF2B5EF4-FFF2-40B4-BE49-F238E27FC236}">
                <a16:creationId xmlns:a16="http://schemas.microsoft.com/office/drawing/2014/main" id="{314B4796-4D86-4A6A-9BB4-48DDC4FF21F7}"/>
              </a:ext>
            </a:extLst>
          </p:cNvPr>
          <p:cNvSpPr txBox="1"/>
          <p:nvPr/>
        </p:nvSpPr>
        <p:spPr>
          <a:xfrm>
            <a:off x="648890" y="1743559"/>
            <a:ext cx="3349673" cy="646331"/>
          </a:xfrm>
          <a:prstGeom prst="rect">
            <a:avLst/>
          </a:prstGeom>
          <a:noFill/>
        </p:spPr>
        <p:txBody>
          <a:bodyPr wrap="square" rtlCol="0">
            <a:spAutoFit/>
          </a:bodyPr>
          <a:lstStyle/>
          <a:p>
            <a:r>
              <a:rPr lang="en-US" dirty="0"/>
              <a:t>Use a neural network to approximate the Q-function</a:t>
            </a:r>
          </a:p>
        </p:txBody>
      </p:sp>
    </p:spTree>
    <p:extLst>
      <p:ext uri="{BB962C8B-B14F-4D97-AF65-F5344CB8AC3E}">
        <p14:creationId xmlns:p14="http://schemas.microsoft.com/office/powerpoint/2010/main" val="269958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B57B-B23C-4B05-98E0-023834343796}"/>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10F5CF93-1BDF-45FC-A5E4-4BF023EBE0EB}"/>
              </a:ext>
            </a:extLst>
          </p:cNvPr>
          <p:cNvSpPr>
            <a:spLocks noGrp="1"/>
          </p:cNvSpPr>
          <p:nvPr>
            <p:ph type="body" sz="quarter" idx="10"/>
          </p:nvPr>
        </p:nvSpPr>
        <p:spPr/>
        <p:txBody>
          <a:bodyPr/>
          <a:lstStyle/>
          <a:p>
            <a:r>
              <a:rPr lang="en-US" dirty="0">
                <a:solidFill>
                  <a:schemeClr val="tx1">
                    <a:lumMod val="20000"/>
                    <a:lumOff val="80000"/>
                  </a:schemeClr>
                </a:solidFill>
              </a:rPr>
              <a:t>A2e2g overview</a:t>
            </a:r>
          </a:p>
          <a:p>
            <a:r>
              <a:rPr lang="en-US" dirty="0">
                <a:solidFill>
                  <a:schemeClr val="tx1">
                    <a:lumMod val="20000"/>
                    <a:lumOff val="80000"/>
                  </a:schemeClr>
                </a:solidFill>
              </a:rPr>
              <a:t>Deep reinforcement learning</a:t>
            </a:r>
          </a:p>
          <a:p>
            <a:r>
              <a:rPr lang="en-US" dirty="0"/>
              <a:t>Problem setup </a:t>
            </a:r>
          </a:p>
          <a:p>
            <a:r>
              <a:rPr lang="en-US" dirty="0">
                <a:solidFill>
                  <a:schemeClr val="tx1">
                    <a:lumMod val="20000"/>
                    <a:lumOff val="80000"/>
                  </a:schemeClr>
                </a:solidFill>
              </a:rPr>
              <a:t>Results</a:t>
            </a:r>
          </a:p>
          <a:p>
            <a:r>
              <a:rPr lang="en-US" dirty="0">
                <a:solidFill>
                  <a:schemeClr val="tx1">
                    <a:lumMod val="20000"/>
                    <a:lumOff val="80000"/>
                  </a:schemeClr>
                </a:solidFill>
              </a:rPr>
              <a:t>Future work</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39532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FDFB-04E7-4231-B8C2-21BBCF105AB6}"/>
              </a:ext>
            </a:extLst>
          </p:cNvPr>
          <p:cNvSpPr>
            <a:spLocks noGrp="1"/>
          </p:cNvSpPr>
          <p:nvPr>
            <p:ph type="title"/>
          </p:nvPr>
        </p:nvSpPr>
        <p:spPr/>
        <p:txBody>
          <a:bodyPr/>
          <a:lstStyle/>
          <a:p>
            <a:r>
              <a:rPr lang="en-US" dirty="0"/>
              <a:t>Problem Setup</a:t>
            </a:r>
          </a:p>
        </p:txBody>
      </p:sp>
      <p:grpSp>
        <p:nvGrpSpPr>
          <p:cNvPr id="78" name="Group 77">
            <a:extLst>
              <a:ext uri="{FF2B5EF4-FFF2-40B4-BE49-F238E27FC236}">
                <a16:creationId xmlns:a16="http://schemas.microsoft.com/office/drawing/2014/main" id="{9AF68FFD-01BB-4E90-A3AE-4735E8A565AD}"/>
              </a:ext>
            </a:extLst>
          </p:cNvPr>
          <p:cNvGrpSpPr/>
          <p:nvPr/>
        </p:nvGrpSpPr>
        <p:grpSpPr>
          <a:xfrm>
            <a:off x="162732" y="1634579"/>
            <a:ext cx="3341403" cy="2667181"/>
            <a:chOff x="1074337" y="1402597"/>
            <a:chExt cx="3341403" cy="2667181"/>
          </a:xfrm>
        </p:grpSpPr>
        <p:cxnSp>
          <p:nvCxnSpPr>
            <p:cNvPr id="7" name="Connector: Elbow 6">
              <a:extLst>
                <a:ext uri="{FF2B5EF4-FFF2-40B4-BE49-F238E27FC236}">
                  <a16:creationId xmlns:a16="http://schemas.microsoft.com/office/drawing/2014/main" id="{47191FDC-631D-4FB7-96BE-81A6C61A3004}"/>
                </a:ext>
              </a:extLst>
            </p:cNvPr>
            <p:cNvCxnSpPr>
              <a:cxnSpLocks/>
              <a:stCxn id="3" idx="3"/>
              <a:endCxn id="15" idx="3"/>
            </p:cNvCxnSpPr>
            <p:nvPr/>
          </p:nvCxnSpPr>
          <p:spPr>
            <a:xfrm>
              <a:off x="3245679" y="1707257"/>
              <a:ext cx="8836" cy="2057861"/>
            </a:xfrm>
            <a:prstGeom prst="bentConnector3">
              <a:avLst>
                <a:gd name="adj1" fmla="val 601973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D1B99D5F-5CB3-4DD0-ADE3-80D7A13A0151}"/>
                </a:ext>
              </a:extLst>
            </p:cNvPr>
            <p:cNvCxnSpPr>
              <a:cxnSpLocks/>
              <a:stCxn id="15" idx="1"/>
              <a:endCxn id="3" idx="1"/>
            </p:cNvCxnSpPr>
            <p:nvPr/>
          </p:nvCxnSpPr>
          <p:spPr>
            <a:xfrm rot="10800000">
              <a:off x="2255003" y="1707258"/>
              <a:ext cx="8836" cy="2057861"/>
            </a:xfrm>
            <a:prstGeom prst="bentConnector3">
              <a:avLst>
                <a:gd name="adj1" fmla="val 6721333"/>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C0AABFE-73AD-4340-8ADC-883CCCC0BDE9}"/>
                </a:ext>
              </a:extLst>
            </p:cNvPr>
            <p:cNvSpPr/>
            <p:nvPr/>
          </p:nvSpPr>
          <p:spPr>
            <a:xfrm>
              <a:off x="2255003" y="1402597"/>
              <a:ext cx="990676" cy="609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Agent</a:t>
              </a:r>
            </a:p>
          </p:txBody>
        </p:sp>
        <p:sp>
          <p:nvSpPr>
            <p:cNvPr id="15" name="Rectangle 14">
              <a:extLst>
                <a:ext uri="{FF2B5EF4-FFF2-40B4-BE49-F238E27FC236}">
                  <a16:creationId xmlns:a16="http://schemas.microsoft.com/office/drawing/2014/main" id="{7782BE8B-BEAB-4392-908F-3E8B32A4252C}"/>
                </a:ext>
              </a:extLst>
            </p:cNvPr>
            <p:cNvSpPr/>
            <p:nvPr/>
          </p:nvSpPr>
          <p:spPr>
            <a:xfrm>
              <a:off x="2263839" y="3460458"/>
              <a:ext cx="990676" cy="609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FLORIS</a:t>
              </a:r>
            </a:p>
          </p:txBody>
        </p:sp>
        <p:pic>
          <p:nvPicPr>
            <p:cNvPr id="35" name="Picture 34">
              <a:extLst>
                <a:ext uri="{FF2B5EF4-FFF2-40B4-BE49-F238E27FC236}">
                  <a16:creationId xmlns:a16="http://schemas.microsoft.com/office/drawing/2014/main" id="{37353C94-2F3A-42EC-A9F9-3E26138434C8}"/>
                </a:ext>
              </a:extLst>
            </p:cNvPr>
            <p:cNvPicPr>
              <a:picLocks noChangeAspect="1"/>
            </p:cNvPicPr>
            <p:nvPr>
              <p:custDataLst>
                <p:tags r:id="rId3"/>
              </p:custDataLst>
            </p:nvPr>
          </p:nvPicPr>
          <p:blipFill>
            <a:blip r:embed="rId7"/>
            <a:stretch>
              <a:fillRect/>
            </a:stretch>
          </p:blipFill>
          <p:spPr>
            <a:xfrm>
              <a:off x="1074337" y="2316997"/>
              <a:ext cx="440935" cy="868302"/>
            </a:xfrm>
            <a:prstGeom prst="rect">
              <a:avLst/>
            </a:prstGeom>
          </p:spPr>
        </p:pic>
        <p:pic>
          <p:nvPicPr>
            <p:cNvPr id="39" name="Picture 38">
              <a:extLst>
                <a:ext uri="{FF2B5EF4-FFF2-40B4-BE49-F238E27FC236}">
                  <a16:creationId xmlns:a16="http://schemas.microsoft.com/office/drawing/2014/main" id="{7402D7AC-A824-4A27-B8D3-4B64B05926AE}"/>
                </a:ext>
              </a:extLst>
            </p:cNvPr>
            <p:cNvPicPr>
              <a:picLocks noChangeAspect="1"/>
            </p:cNvPicPr>
            <p:nvPr>
              <p:custDataLst>
                <p:tags r:id="rId4"/>
              </p:custDataLst>
            </p:nvPr>
          </p:nvPicPr>
          <p:blipFill>
            <a:blip r:embed="rId8"/>
            <a:stretch>
              <a:fillRect/>
            </a:stretch>
          </p:blipFill>
          <p:spPr>
            <a:xfrm>
              <a:off x="3948639" y="2316997"/>
              <a:ext cx="467101" cy="868302"/>
            </a:xfrm>
            <a:prstGeom prst="rect">
              <a:avLst/>
            </a:prstGeom>
          </p:spPr>
        </p:pic>
        <p:pic>
          <p:nvPicPr>
            <p:cNvPr id="41" name="Picture 40">
              <a:extLst>
                <a:ext uri="{FF2B5EF4-FFF2-40B4-BE49-F238E27FC236}">
                  <a16:creationId xmlns:a16="http://schemas.microsoft.com/office/drawing/2014/main" id="{D7EACD55-688B-4674-9A52-56628BAA30A6}"/>
                </a:ext>
              </a:extLst>
            </p:cNvPr>
            <p:cNvPicPr>
              <a:picLocks noChangeAspect="1"/>
            </p:cNvPicPr>
            <p:nvPr>
              <p:custDataLst>
                <p:tags r:id="rId5"/>
              </p:custDataLst>
            </p:nvPr>
          </p:nvPicPr>
          <p:blipFill>
            <a:blip r:embed="rId9"/>
            <a:stretch>
              <a:fillRect/>
            </a:stretch>
          </p:blipFill>
          <p:spPr>
            <a:xfrm>
              <a:off x="1906192" y="2654659"/>
              <a:ext cx="1375460" cy="185793"/>
            </a:xfrm>
            <a:prstGeom prst="rect">
              <a:avLst/>
            </a:prstGeom>
          </p:spPr>
        </p:pic>
        <p:cxnSp>
          <p:nvCxnSpPr>
            <p:cNvPr id="73" name="Straight Connector 72">
              <a:extLst>
                <a:ext uri="{FF2B5EF4-FFF2-40B4-BE49-F238E27FC236}">
                  <a16:creationId xmlns:a16="http://schemas.microsoft.com/office/drawing/2014/main" id="{AE48E2CA-59EB-4995-BEE7-AFAA5B7C4148}"/>
                </a:ext>
              </a:extLst>
            </p:cNvPr>
            <p:cNvCxnSpPr/>
            <p:nvPr/>
          </p:nvCxnSpPr>
          <p:spPr>
            <a:xfrm flipH="1">
              <a:off x="1813302" y="3549112"/>
              <a:ext cx="441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6EF40627-D30F-4E23-A7D2-8F3D031BD5F9}"/>
                </a:ext>
              </a:extLst>
            </p:cNvPr>
            <p:cNvCxnSpPr/>
            <p:nvPr/>
          </p:nvCxnSpPr>
          <p:spPr>
            <a:xfrm flipV="1">
              <a:off x="1797803" y="1867546"/>
              <a:ext cx="0" cy="168156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CB4ECA00-2451-4C67-BA7D-CF02055E905F}"/>
                </a:ext>
              </a:extLst>
            </p:cNvPr>
            <p:cNvCxnSpPr/>
            <p:nvPr/>
          </p:nvCxnSpPr>
          <p:spPr>
            <a:xfrm>
              <a:off x="1813302" y="1867546"/>
              <a:ext cx="4505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22" name="Picture 21">
            <a:extLst>
              <a:ext uri="{FF2B5EF4-FFF2-40B4-BE49-F238E27FC236}">
                <a16:creationId xmlns:a16="http://schemas.microsoft.com/office/drawing/2014/main" id="{F8B562B8-C565-436A-A0CA-4FDEF061911E}"/>
              </a:ext>
            </a:extLst>
          </p:cNvPr>
          <p:cNvPicPr>
            <a:picLocks noChangeAspect="1"/>
          </p:cNvPicPr>
          <p:nvPr>
            <p:custDataLst>
              <p:tags r:id="rId1"/>
            </p:custDataLst>
          </p:nvPr>
        </p:nvPicPr>
        <p:blipFill>
          <a:blip r:embed="rId10"/>
          <a:stretch>
            <a:fillRect/>
          </a:stretch>
        </p:blipFill>
        <p:spPr>
          <a:xfrm>
            <a:off x="4079967" y="2128823"/>
            <a:ext cx="4086502" cy="927639"/>
          </a:xfrm>
          <a:prstGeom prst="rect">
            <a:avLst/>
          </a:prstGeom>
        </p:spPr>
      </p:pic>
      <p:sp>
        <p:nvSpPr>
          <p:cNvPr id="24" name="TextBox 23">
            <a:extLst>
              <a:ext uri="{FF2B5EF4-FFF2-40B4-BE49-F238E27FC236}">
                <a16:creationId xmlns:a16="http://schemas.microsoft.com/office/drawing/2014/main" id="{4372A296-B4F8-4500-AB5B-124909E489D8}"/>
              </a:ext>
            </a:extLst>
          </p:cNvPr>
          <p:cNvSpPr txBox="1"/>
          <p:nvPr/>
        </p:nvSpPr>
        <p:spPr>
          <a:xfrm>
            <a:off x="4106743" y="1727120"/>
            <a:ext cx="1526380"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Gaussian Model</a:t>
            </a:r>
          </a:p>
        </p:txBody>
      </p:sp>
      <p:sp>
        <p:nvSpPr>
          <p:cNvPr id="26" name="Left Bracket 25">
            <a:extLst>
              <a:ext uri="{FF2B5EF4-FFF2-40B4-BE49-F238E27FC236}">
                <a16:creationId xmlns:a16="http://schemas.microsoft.com/office/drawing/2014/main" id="{19A17595-B8BB-4A48-8AEB-E45519204F98}"/>
              </a:ext>
            </a:extLst>
          </p:cNvPr>
          <p:cNvSpPr/>
          <p:nvPr/>
        </p:nvSpPr>
        <p:spPr>
          <a:xfrm>
            <a:off x="3976914" y="1458686"/>
            <a:ext cx="369905" cy="3018971"/>
          </a:xfrm>
          <a:prstGeom prst="leftBracket">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Right Bracket 26">
            <a:extLst>
              <a:ext uri="{FF2B5EF4-FFF2-40B4-BE49-F238E27FC236}">
                <a16:creationId xmlns:a16="http://schemas.microsoft.com/office/drawing/2014/main" id="{2EAE6A37-F02D-4761-8AB3-C6A9974682DE}"/>
              </a:ext>
            </a:extLst>
          </p:cNvPr>
          <p:cNvSpPr/>
          <p:nvPr/>
        </p:nvSpPr>
        <p:spPr>
          <a:xfrm>
            <a:off x="8099990" y="1458685"/>
            <a:ext cx="369905" cy="3018971"/>
          </a:xfrm>
          <a:prstGeom prst="rightBracket">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Connector: Curved 28">
            <a:extLst>
              <a:ext uri="{FF2B5EF4-FFF2-40B4-BE49-F238E27FC236}">
                <a16:creationId xmlns:a16="http://schemas.microsoft.com/office/drawing/2014/main" id="{02C3D629-3D7E-44E2-9F9C-89211E826A03}"/>
              </a:ext>
            </a:extLst>
          </p:cNvPr>
          <p:cNvCxnSpPr>
            <a:cxnSpLocks/>
          </p:cNvCxnSpPr>
          <p:nvPr/>
        </p:nvCxnSpPr>
        <p:spPr>
          <a:xfrm flipV="1">
            <a:off x="2448732" y="3859078"/>
            <a:ext cx="1441343" cy="345315"/>
          </a:xfrm>
          <a:prstGeom prst="curvedConnector3">
            <a:avLst>
              <a:gd name="adj1" fmla="val 50000"/>
            </a:avLst>
          </a:prstGeom>
          <a:ln>
            <a:solidFill>
              <a:schemeClr val="tx2">
                <a:lumMod val="7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43DAACBA-1427-490A-AF2D-AE7DFB01D2FC}"/>
              </a:ext>
            </a:extLst>
          </p:cNvPr>
          <p:cNvSpPr txBox="1"/>
          <p:nvPr/>
        </p:nvSpPr>
        <p:spPr>
          <a:xfrm>
            <a:off x="4106743" y="3119611"/>
            <a:ext cx="708848"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Power</a:t>
            </a:r>
          </a:p>
        </p:txBody>
      </p:sp>
      <p:pic>
        <p:nvPicPr>
          <p:cNvPr id="40" name="Picture 39">
            <a:extLst>
              <a:ext uri="{FF2B5EF4-FFF2-40B4-BE49-F238E27FC236}">
                <a16:creationId xmlns:a16="http://schemas.microsoft.com/office/drawing/2014/main" id="{4217DB3F-F9F5-4314-A863-A9C5B925A69A}"/>
              </a:ext>
            </a:extLst>
          </p:cNvPr>
          <p:cNvPicPr>
            <a:picLocks noChangeAspect="1"/>
          </p:cNvPicPr>
          <p:nvPr>
            <p:custDataLst>
              <p:tags r:id="rId2"/>
            </p:custDataLst>
          </p:nvPr>
        </p:nvPicPr>
        <p:blipFill>
          <a:blip r:embed="rId11"/>
          <a:stretch>
            <a:fillRect/>
          </a:stretch>
        </p:blipFill>
        <p:spPr>
          <a:xfrm>
            <a:off x="4106743" y="3417281"/>
            <a:ext cx="4284511" cy="610575"/>
          </a:xfrm>
          <a:prstGeom prst="rect">
            <a:avLst/>
          </a:prstGeom>
        </p:spPr>
      </p:pic>
      <p:sp>
        <p:nvSpPr>
          <p:cNvPr id="46" name="Callout: Line with Accent Bar 45">
            <a:extLst>
              <a:ext uri="{FF2B5EF4-FFF2-40B4-BE49-F238E27FC236}">
                <a16:creationId xmlns:a16="http://schemas.microsoft.com/office/drawing/2014/main" id="{BBEBFCF1-057A-42AC-B966-6D32B7844BEC}"/>
              </a:ext>
            </a:extLst>
          </p:cNvPr>
          <p:cNvSpPr/>
          <p:nvPr/>
        </p:nvSpPr>
        <p:spPr>
          <a:xfrm>
            <a:off x="2370047" y="4530342"/>
            <a:ext cx="1520028" cy="457164"/>
          </a:xfrm>
          <a:prstGeom prst="accentCallout1">
            <a:avLst>
              <a:gd name="adj1" fmla="val 18750"/>
              <a:gd name="adj2" fmla="val -8333"/>
              <a:gd name="adj3" fmla="val -45139"/>
              <a:gd name="adj4" fmla="val -37046"/>
            </a:avLst>
          </a:prstGeom>
          <a:solidFill>
            <a:schemeClr val="accent3">
              <a:lumMod val="40000"/>
              <a:lumOff val="60000"/>
            </a:schemeClr>
          </a:solidFill>
          <a:ln>
            <a:solidFill>
              <a:schemeClr val="tx2">
                <a:lumMod val="75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39D8366F-F94E-4824-B006-BCAE2460EF85}"/>
              </a:ext>
            </a:extLst>
          </p:cNvPr>
          <p:cNvSpPr txBox="1"/>
          <p:nvPr/>
        </p:nvSpPr>
        <p:spPr>
          <a:xfrm>
            <a:off x="2370047" y="4598190"/>
            <a:ext cx="1561646"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Steady-state simulator</a:t>
            </a:r>
          </a:p>
        </p:txBody>
      </p:sp>
    </p:spTree>
    <p:extLst>
      <p:ext uri="{BB962C8B-B14F-4D97-AF65-F5344CB8AC3E}">
        <p14:creationId xmlns:p14="http://schemas.microsoft.com/office/powerpoint/2010/main" val="258807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27" grpId="0" animBg="1"/>
      <p:bldP spid="32" grpId="0"/>
      <p:bldP spid="46" grpId="0" animBg="1"/>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FDFB-04E7-4231-B8C2-21BBCF105AB6}"/>
              </a:ext>
            </a:extLst>
          </p:cNvPr>
          <p:cNvSpPr>
            <a:spLocks noGrp="1"/>
          </p:cNvSpPr>
          <p:nvPr>
            <p:ph type="title"/>
          </p:nvPr>
        </p:nvSpPr>
        <p:spPr/>
        <p:txBody>
          <a:bodyPr/>
          <a:lstStyle/>
          <a:p>
            <a:r>
              <a:rPr lang="en-US" dirty="0"/>
              <a:t>Problem Setup</a:t>
            </a:r>
          </a:p>
        </p:txBody>
      </p:sp>
      <p:grpSp>
        <p:nvGrpSpPr>
          <p:cNvPr id="78" name="Group 77">
            <a:extLst>
              <a:ext uri="{FF2B5EF4-FFF2-40B4-BE49-F238E27FC236}">
                <a16:creationId xmlns:a16="http://schemas.microsoft.com/office/drawing/2014/main" id="{9AF68FFD-01BB-4E90-A3AE-4735E8A565AD}"/>
              </a:ext>
            </a:extLst>
          </p:cNvPr>
          <p:cNvGrpSpPr/>
          <p:nvPr/>
        </p:nvGrpSpPr>
        <p:grpSpPr>
          <a:xfrm>
            <a:off x="457200" y="1642820"/>
            <a:ext cx="3341403" cy="2667181"/>
            <a:chOff x="1074337" y="1402597"/>
            <a:chExt cx="3341403" cy="2667181"/>
          </a:xfrm>
        </p:grpSpPr>
        <p:cxnSp>
          <p:nvCxnSpPr>
            <p:cNvPr id="7" name="Connector: Elbow 6">
              <a:extLst>
                <a:ext uri="{FF2B5EF4-FFF2-40B4-BE49-F238E27FC236}">
                  <a16:creationId xmlns:a16="http://schemas.microsoft.com/office/drawing/2014/main" id="{47191FDC-631D-4FB7-96BE-81A6C61A3004}"/>
                </a:ext>
              </a:extLst>
            </p:cNvPr>
            <p:cNvCxnSpPr>
              <a:cxnSpLocks/>
              <a:stCxn id="3" idx="3"/>
              <a:endCxn id="15" idx="3"/>
            </p:cNvCxnSpPr>
            <p:nvPr/>
          </p:nvCxnSpPr>
          <p:spPr>
            <a:xfrm>
              <a:off x="3245679" y="1707257"/>
              <a:ext cx="8836" cy="2057861"/>
            </a:xfrm>
            <a:prstGeom prst="bentConnector3">
              <a:avLst>
                <a:gd name="adj1" fmla="val 601973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D1B99D5F-5CB3-4DD0-ADE3-80D7A13A0151}"/>
                </a:ext>
              </a:extLst>
            </p:cNvPr>
            <p:cNvCxnSpPr>
              <a:cxnSpLocks/>
              <a:stCxn id="15" idx="1"/>
              <a:endCxn id="3" idx="1"/>
            </p:cNvCxnSpPr>
            <p:nvPr/>
          </p:nvCxnSpPr>
          <p:spPr>
            <a:xfrm rot="10800000">
              <a:off x="2255003" y="1707258"/>
              <a:ext cx="8836" cy="2057861"/>
            </a:xfrm>
            <a:prstGeom prst="bentConnector3">
              <a:avLst>
                <a:gd name="adj1" fmla="val 6721333"/>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C0AABFE-73AD-4340-8ADC-883CCCC0BDE9}"/>
                </a:ext>
              </a:extLst>
            </p:cNvPr>
            <p:cNvSpPr/>
            <p:nvPr/>
          </p:nvSpPr>
          <p:spPr>
            <a:xfrm>
              <a:off x="2255003" y="1402597"/>
              <a:ext cx="990676" cy="609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Agent</a:t>
              </a:r>
            </a:p>
          </p:txBody>
        </p:sp>
        <p:sp>
          <p:nvSpPr>
            <p:cNvPr id="15" name="Rectangle 14">
              <a:extLst>
                <a:ext uri="{FF2B5EF4-FFF2-40B4-BE49-F238E27FC236}">
                  <a16:creationId xmlns:a16="http://schemas.microsoft.com/office/drawing/2014/main" id="{7782BE8B-BEAB-4392-908F-3E8B32A4252C}"/>
                </a:ext>
              </a:extLst>
            </p:cNvPr>
            <p:cNvSpPr/>
            <p:nvPr/>
          </p:nvSpPr>
          <p:spPr>
            <a:xfrm>
              <a:off x="2263839" y="3460458"/>
              <a:ext cx="990676" cy="609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dynFLORIS</a:t>
              </a:r>
              <a:endParaRPr lang="en-US" sz="1400" dirty="0"/>
            </a:p>
          </p:txBody>
        </p:sp>
        <p:pic>
          <p:nvPicPr>
            <p:cNvPr id="35" name="Picture 34">
              <a:extLst>
                <a:ext uri="{FF2B5EF4-FFF2-40B4-BE49-F238E27FC236}">
                  <a16:creationId xmlns:a16="http://schemas.microsoft.com/office/drawing/2014/main" id="{37353C94-2F3A-42EC-A9F9-3E26138434C8}"/>
                </a:ext>
              </a:extLst>
            </p:cNvPr>
            <p:cNvPicPr>
              <a:picLocks noChangeAspect="1"/>
            </p:cNvPicPr>
            <p:nvPr>
              <p:custDataLst>
                <p:tags r:id="rId1"/>
              </p:custDataLst>
            </p:nvPr>
          </p:nvPicPr>
          <p:blipFill>
            <a:blip r:embed="rId5"/>
            <a:stretch>
              <a:fillRect/>
            </a:stretch>
          </p:blipFill>
          <p:spPr>
            <a:xfrm>
              <a:off x="1074337" y="2316997"/>
              <a:ext cx="440935" cy="868302"/>
            </a:xfrm>
            <a:prstGeom prst="rect">
              <a:avLst/>
            </a:prstGeom>
          </p:spPr>
        </p:pic>
        <p:pic>
          <p:nvPicPr>
            <p:cNvPr id="39" name="Picture 38">
              <a:extLst>
                <a:ext uri="{FF2B5EF4-FFF2-40B4-BE49-F238E27FC236}">
                  <a16:creationId xmlns:a16="http://schemas.microsoft.com/office/drawing/2014/main" id="{7402D7AC-A824-4A27-B8D3-4B64B05926AE}"/>
                </a:ext>
              </a:extLst>
            </p:cNvPr>
            <p:cNvPicPr>
              <a:picLocks noChangeAspect="1"/>
            </p:cNvPicPr>
            <p:nvPr>
              <p:custDataLst>
                <p:tags r:id="rId2"/>
              </p:custDataLst>
            </p:nvPr>
          </p:nvPicPr>
          <p:blipFill>
            <a:blip r:embed="rId6"/>
            <a:stretch>
              <a:fillRect/>
            </a:stretch>
          </p:blipFill>
          <p:spPr>
            <a:xfrm>
              <a:off x="3948639" y="2316997"/>
              <a:ext cx="467101" cy="868302"/>
            </a:xfrm>
            <a:prstGeom prst="rect">
              <a:avLst/>
            </a:prstGeom>
          </p:spPr>
        </p:pic>
        <p:pic>
          <p:nvPicPr>
            <p:cNvPr id="41" name="Picture 40">
              <a:extLst>
                <a:ext uri="{FF2B5EF4-FFF2-40B4-BE49-F238E27FC236}">
                  <a16:creationId xmlns:a16="http://schemas.microsoft.com/office/drawing/2014/main" id="{D7EACD55-688B-4674-9A52-56628BAA30A6}"/>
                </a:ext>
              </a:extLst>
            </p:cNvPr>
            <p:cNvPicPr>
              <a:picLocks noChangeAspect="1"/>
            </p:cNvPicPr>
            <p:nvPr>
              <p:custDataLst>
                <p:tags r:id="rId3"/>
              </p:custDataLst>
            </p:nvPr>
          </p:nvPicPr>
          <p:blipFill>
            <a:blip r:embed="rId7"/>
            <a:stretch>
              <a:fillRect/>
            </a:stretch>
          </p:blipFill>
          <p:spPr>
            <a:xfrm>
              <a:off x="1906192" y="2654659"/>
              <a:ext cx="1375460" cy="185793"/>
            </a:xfrm>
            <a:prstGeom prst="rect">
              <a:avLst/>
            </a:prstGeom>
          </p:spPr>
        </p:pic>
        <p:cxnSp>
          <p:nvCxnSpPr>
            <p:cNvPr id="73" name="Straight Connector 72">
              <a:extLst>
                <a:ext uri="{FF2B5EF4-FFF2-40B4-BE49-F238E27FC236}">
                  <a16:creationId xmlns:a16="http://schemas.microsoft.com/office/drawing/2014/main" id="{AE48E2CA-59EB-4995-BEE7-AFAA5B7C4148}"/>
                </a:ext>
              </a:extLst>
            </p:cNvPr>
            <p:cNvCxnSpPr/>
            <p:nvPr/>
          </p:nvCxnSpPr>
          <p:spPr>
            <a:xfrm flipH="1">
              <a:off x="1813302" y="3549112"/>
              <a:ext cx="441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6EF40627-D30F-4E23-A7D2-8F3D031BD5F9}"/>
                </a:ext>
              </a:extLst>
            </p:cNvPr>
            <p:cNvCxnSpPr/>
            <p:nvPr/>
          </p:nvCxnSpPr>
          <p:spPr>
            <a:xfrm flipV="1">
              <a:off x="1797803" y="1867546"/>
              <a:ext cx="0" cy="168156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CB4ECA00-2451-4C67-BA7D-CF02055E905F}"/>
                </a:ext>
              </a:extLst>
            </p:cNvPr>
            <p:cNvCxnSpPr/>
            <p:nvPr/>
          </p:nvCxnSpPr>
          <p:spPr>
            <a:xfrm>
              <a:off x="1813302" y="1867546"/>
              <a:ext cx="4505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80" name="Connector: Curved 79">
            <a:extLst>
              <a:ext uri="{FF2B5EF4-FFF2-40B4-BE49-F238E27FC236}">
                <a16:creationId xmlns:a16="http://schemas.microsoft.com/office/drawing/2014/main" id="{F6CE58F9-B3C1-4A1A-ADBB-BEA3B372DF24}"/>
              </a:ext>
            </a:extLst>
          </p:cNvPr>
          <p:cNvCxnSpPr>
            <a:cxnSpLocks/>
          </p:cNvCxnSpPr>
          <p:nvPr/>
        </p:nvCxnSpPr>
        <p:spPr>
          <a:xfrm flipV="1">
            <a:off x="2742526" y="2727282"/>
            <a:ext cx="2003657" cy="1480508"/>
          </a:xfrm>
          <a:prstGeom prst="curvedConnector3">
            <a:avLst>
              <a:gd name="adj1" fmla="val 65083"/>
            </a:avLst>
          </a:prstGeom>
          <a:ln>
            <a:solidFill>
              <a:srgbClr val="FF6600"/>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89" name="Picture 88" descr="Chart&#10;&#10;Description automatically generated">
            <a:extLst>
              <a:ext uri="{FF2B5EF4-FFF2-40B4-BE49-F238E27FC236}">
                <a16:creationId xmlns:a16="http://schemas.microsoft.com/office/drawing/2014/main" id="{9EE1B2A2-1E8A-48A6-96B5-A1E38A4AE370}"/>
              </a:ext>
            </a:extLst>
          </p:cNvPr>
          <p:cNvPicPr>
            <a:picLocks noChangeAspect="1"/>
          </p:cNvPicPr>
          <p:nvPr/>
        </p:nvPicPr>
        <p:blipFill>
          <a:blip r:embed="rId8"/>
          <a:stretch>
            <a:fillRect/>
          </a:stretch>
        </p:blipFill>
        <p:spPr>
          <a:xfrm>
            <a:off x="5029530" y="2092270"/>
            <a:ext cx="3369191" cy="2379407"/>
          </a:xfrm>
          <a:prstGeom prst="rect">
            <a:avLst/>
          </a:prstGeom>
        </p:spPr>
      </p:pic>
      <p:sp>
        <p:nvSpPr>
          <p:cNvPr id="4" name="TextBox 3">
            <a:extLst>
              <a:ext uri="{FF2B5EF4-FFF2-40B4-BE49-F238E27FC236}">
                <a16:creationId xmlns:a16="http://schemas.microsoft.com/office/drawing/2014/main" id="{C79CE146-74BE-443D-B942-9AD8C4C9AB96}"/>
              </a:ext>
            </a:extLst>
          </p:cNvPr>
          <p:cNvSpPr txBox="1"/>
          <p:nvPr/>
        </p:nvSpPr>
        <p:spPr>
          <a:xfrm>
            <a:off x="4746183" y="1642820"/>
            <a:ext cx="3652538" cy="369332"/>
          </a:xfrm>
          <a:prstGeom prst="rect">
            <a:avLst/>
          </a:prstGeom>
          <a:noFill/>
        </p:spPr>
        <p:txBody>
          <a:bodyPr wrap="none" rtlCol="0">
            <a:spAutoFit/>
          </a:bodyPr>
          <a:lstStyle/>
          <a:p>
            <a:r>
              <a:rPr lang="en-US" dirty="0"/>
              <a:t>Approximate dynamic wake behavior</a:t>
            </a:r>
          </a:p>
        </p:txBody>
      </p:sp>
    </p:spTree>
    <p:extLst>
      <p:ext uri="{BB962C8B-B14F-4D97-AF65-F5344CB8AC3E}">
        <p14:creationId xmlns:p14="http://schemas.microsoft.com/office/powerpoint/2010/main" val="164116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FDFB-04E7-4231-B8C2-21BBCF105AB6}"/>
              </a:ext>
            </a:extLst>
          </p:cNvPr>
          <p:cNvSpPr>
            <a:spLocks noGrp="1"/>
          </p:cNvSpPr>
          <p:nvPr>
            <p:ph type="title"/>
          </p:nvPr>
        </p:nvSpPr>
        <p:spPr/>
        <p:txBody>
          <a:bodyPr/>
          <a:lstStyle/>
          <a:p>
            <a:r>
              <a:rPr lang="en-US" dirty="0"/>
              <a:t>Problem Setup</a:t>
            </a:r>
          </a:p>
        </p:txBody>
      </p:sp>
      <p:grpSp>
        <p:nvGrpSpPr>
          <p:cNvPr id="78" name="Group 77">
            <a:extLst>
              <a:ext uri="{FF2B5EF4-FFF2-40B4-BE49-F238E27FC236}">
                <a16:creationId xmlns:a16="http://schemas.microsoft.com/office/drawing/2014/main" id="{9AF68FFD-01BB-4E90-A3AE-4735E8A565AD}"/>
              </a:ext>
            </a:extLst>
          </p:cNvPr>
          <p:cNvGrpSpPr/>
          <p:nvPr/>
        </p:nvGrpSpPr>
        <p:grpSpPr>
          <a:xfrm>
            <a:off x="457200" y="1642820"/>
            <a:ext cx="3341403" cy="2667181"/>
            <a:chOff x="1074337" y="1402597"/>
            <a:chExt cx="3341403" cy="2667181"/>
          </a:xfrm>
        </p:grpSpPr>
        <p:cxnSp>
          <p:nvCxnSpPr>
            <p:cNvPr id="7" name="Connector: Elbow 6">
              <a:extLst>
                <a:ext uri="{FF2B5EF4-FFF2-40B4-BE49-F238E27FC236}">
                  <a16:creationId xmlns:a16="http://schemas.microsoft.com/office/drawing/2014/main" id="{47191FDC-631D-4FB7-96BE-81A6C61A3004}"/>
                </a:ext>
              </a:extLst>
            </p:cNvPr>
            <p:cNvCxnSpPr>
              <a:cxnSpLocks/>
              <a:stCxn id="3" idx="3"/>
              <a:endCxn id="15" idx="3"/>
            </p:cNvCxnSpPr>
            <p:nvPr/>
          </p:nvCxnSpPr>
          <p:spPr>
            <a:xfrm>
              <a:off x="3245679" y="1707257"/>
              <a:ext cx="8836" cy="2057861"/>
            </a:xfrm>
            <a:prstGeom prst="bentConnector3">
              <a:avLst>
                <a:gd name="adj1" fmla="val 601973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D1B99D5F-5CB3-4DD0-ADE3-80D7A13A0151}"/>
                </a:ext>
              </a:extLst>
            </p:cNvPr>
            <p:cNvCxnSpPr>
              <a:cxnSpLocks/>
              <a:stCxn id="15" idx="1"/>
              <a:endCxn id="3" idx="1"/>
            </p:cNvCxnSpPr>
            <p:nvPr/>
          </p:nvCxnSpPr>
          <p:spPr>
            <a:xfrm rot="10800000">
              <a:off x="2255003" y="1707258"/>
              <a:ext cx="8836" cy="2057861"/>
            </a:xfrm>
            <a:prstGeom prst="bentConnector3">
              <a:avLst>
                <a:gd name="adj1" fmla="val 6721333"/>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C0AABFE-73AD-4340-8ADC-883CCCC0BDE9}"/>
                </a:ext>
              </a:extLst>
            </p:cNvPr>
            <p:cNvSpPr/>
            <p:nvPr/>
          </p:nvSpPr>
          <p:spPr>
            <a:xfrm>
              <a:off x="2255003" y="1402597"/>
              <a:ext cx="990676" cy="609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Agent</a:t>
              </a:r>
            </a:p>
          </p:txBody>
        </p:sp>
        <p:sp>
          <p:nvSpPr>
            <p:cNvPr id="15" name="Rectangle 14">
              <a:extLst>
                <a:ext uri="{FF2B5EF4-FFF2-40B4-BE49-F238E27FC236}">
                  <a16:creationId xmlns:a16="http://schemas.microsoft.com/office/drawing/2014/main" id="{7782BE8B-BEAB-4392-908F-3E8B32A4252C}"/>
                </a:ext>
              </a:extLst>
            </p:cNvPr>
            <p:cNvSpPr/>
            <p:nvPr/>
          </p:nvSpPr>
          <p:spPr>
            <a:xfrm>
              <a:off x="2263839" y="3460458"/>
              <a:ext cx="990676" cy="609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dynFLORIS</a:t>
              </a:r>
              <a:endParaRPr lang="en-US" sz="1400" dirty="0"/>
            </a:p>
          </p:txBody>
        </p:sp>
        <p:pic>
          <p:nvPicPr>
            <p:cNvPr id="35" name="Picture 34">
              <a:extLst>
                <a:ext uri="{FF2B5EF4-FFF2-40B4-BE49-F238E27FC236}">
                  <a16:creationId xmlns:a16="http://schemas.microsoft.com/office/drawing/2014/main" id="{37353C94-2F3A-42EC-A9F9-3E26138434C8}"/>
                </a:ext>
              </a:extLst>
            </p:cNvPr>
            <p:cNvPicPr>
              <a:picLocks noChangeAspect="1"/>
            </p:cNvPicPr>
            <p:nvPr>
              <p:custDataLst>
                <p:tags r:id="rId1"/>
              </p:custDataLst>
            </p:nvPr>
          </p:nvPicPr>
          <p:blipFill>
            <a:blip r:embed="rId5"/>
            <a:stretch>
              <a:fillRect/>
            </a:stretch>
          </p:blipFill>
          <p:spPr>
            <a:xfrm>
              <a:off x="1074337" y="2316997"/>
              <a:ext cx="440935" cy="868302"/>
            </a:xfrm>
            <a:prstGeom prst="rect">
              <a:avLst/>
            </a:prstGeom>
          </p:spPr>
        </p:pic>
        <p:pic>
          <p:nvPicPr>
            <p:cNvPr id="39" name="Picture 38">
              <a:extLst>
                <a:ext uri="{FF2B5EF4-FFF2-40B4-BE49-F238E27FC236}">
                  <a16:creationId xmlns:a16="http://schemas.microsoft.com/office/drawing/2014/main" id="{7402D7AC-A824-4A27-B8D3-4B64B05926AE}"/>
                </a:ext>
              </a:extLst>
            </p:cNvPr>
            <p:cNvPicPr>
              <a:picLocks noChangeAspect="1"/>
            </p:cNvPicPr>
            <p:nvPr>
              <p:custDataLst>
                <p:tags r:id="rId2"/>
              </p:custDataLst>
            </p:nvPr>
          </p:nvPicPr>
          <p:blipFill>
            <a:blip r:embed="rId6"/>
            <a:stretch>
              <a:fillRect/>
            </a:stretch>
          </p:blipFill>
          <p:spPr>
            <a:xfrm>
              <a:off x="3948639" y="2316997"/>
              <a:ext cx="467101" cy="868302"/>
            </a:xfrm>
            <a:prstGeom prst="rect">
              <a:avLst/>
            </a:prstGeom>
          </p:spPr>
        </p:pic>
        <p:pic>
          <p:nvPicPr>
            <p:cNvPr id="41" name="Picture 40">
              <a:extLst>
                <a:ext uri="{FF2B5EF4-FFF2-40B4-BE49-F238E27FC236}">
                  <a16:creationId xmlns:a16="http://schemas.microsoft.com/office/drawing/2014/main" id="{D7EACD55-688B-4674-9A52-56628BAA30A6}"/>
                </a:ext>
              </a:extLst>
            </p:cNvPr>
            <p:cNvPicPr>
              <a:picLocks noChangeAspect="1"/>
            </p:cNvPicPr>
            <p:nvPr>
              <p:custDataLst>
                <p:tags r:id="rId3"/>
              </p:custDataLst>
            </p:nvPr>
          </p:nvPicPr>
          <p:blipFill>
            <a:blip r:embed="rId7"/>
            <a:stretch>
              <a:fillRect/>
            </a:stretch>
          </p:blipFill>
          <p:spPr>
            <a:xfrm>
              <a:off x="1906192" y="2654659"/>
              <a:ext cx="1375460" cy="185793"/>
            </a:xfrm>
            <a:prstGeom prst="rect">
              <a:avLst/>
            </a:prstGeom>
          </p:spPr>
        </p:pic>
        <p:cxnSp>
          <p:nvCxnSpPr>
            <p:cNvPr id="73" name="Straight Connector 72">
              <a:extLst>
                <a:ext uri="{FF2B5EF4-FFF2-40B4-BE49-F238E27FC236}">
                  <a16:creationId xmlns:a16="http://schemas.microsoft.com/office/drawing/2014/main" id="{AE48E2CA-59EB-4995-BEE7-AFAA5B7C4148}"/>
                </a:ext>
              </a:extLst>
            </p:cNvPr>
            <p:cNvCxnSpPr/>
            <p:nvPr/>
          </p:nvCxnSpPr>
          <p:spPr>
            <a:xfrm flipH="1">
              <a:off x="1813302" y="3549112"/>
              <a:ext cx="441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6EF40627-D30F-4E23-A7D2-8F3D031BD5F9}"/>
                </a:ext>
              </a:extLst>
            </p:cNvPr>
            <p:cNvCxnSpPr/>
            <p:nvPr/>
          </p:nvCxnSpPr>
          <p:spPr>
            <a:xfrm flipV="1">
              <a:off x="1797803" y="1867546"/>
              <a:ext cx="0" cy="168156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CB4ECA00-2451-4C67-BA7D-CF02055E905F}"/>
                </a:ext>
              </a:extLst>
            </p:cNvPr>
            <p:cNvCxnSpPr/>
            <p:nvPr/>
          </p:nvCxnSpPr>
          <p:spPr>
            <a:xfrm>
              <a:off x="1813302" y="1867546"/>
              <a:ext cx="4505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9" name="Connector: Curved 8">
            <a:extLst>
              <a:ext uri="{FF2B5EF4-FFF2-40B4-BE49-F238E27FC236}">
                <a16:creationId xmlns:a16="http://schemas.microsoft.com/office/drawing/2014/main" id="{A690FB70-982E-4357-9900-086F53B76153}"/>
              </a:ext>
            </a:extLst>
          </p:cNvPr>
          <p:cNvCxnSpPr>
            <a:cxnSpLocks/>
          </p:cNvCxnSpPr>
          <p:nvPr/>
        </p:nvCxnSpPr>
        <p:spPr>
          <a:xfrm flipV="1">
            <a:off x="1524822" y="2107769"/>
            <a:ext cx="3273638" cy="722890"/>
          </a:xfrm>
          <a:prstGeom prst="curvedConnector3">
            <a:avLst>
              <a:gd name="adj1" fmla="val 50000"/>
            </a:avLst>
          </a:prstGeom>
          <a:ln>
            <a:solidFill>
              <a:srgbClr val="F6A01A"/>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D75DC5F-5060-4200-B7B2-17EB740B84DF}"/>
              </a:ext>
            </a:extLst>
          </p:cNvPr>
          <p:cNvSpPr txBox="1"/>
          <p:nvPr/>
        </p:nvSpPr>
        <p:spPr>
          <a:xfrm>
            <a:off x="4929087" y="762950"/>
            <a:ext cx="3821792"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AGC system aims to correct power system imbalances that might result in interconnection frequency </a:t>
            </a:r>
            <a:r>
              <a:rPr lang="en-US" sz="1400" dirty="0">
                <a:solidFill>
                  <a:srgbClr val="FF0000"/>
                </a:solidFill>
              </a:rPr>
              <a:t>deviating from 60 Hz.</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monitors the system frequency and sends active power dispatch signals to resources providing regulation every </a:t>
            </a:r>
            <a:r>
              <a:rPr lang="en-US" sz="1400" dirty="0">
                <a:solidFill>
                  <a:srgbClr val="FF0000"/>
                </a:solidFill>
              </a:rPr>
              <a:t>2 to 4</a:t>
            </a:r>
            <a:r>
              <a:rPr lang="en-US" sz="1400" dirty="0"/>
              <a:t> seconds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Historical price and regulation deployment data from two US Regional Transmission Operators: </a:t>
            </a:r>
            <a:r>
              <a:rPr lang="en-US" sz="1400" dirty="0">
                <a:solidFill>
                  <a:srgbClr val="FF0000"/>
                </a:solidFill>
              </a:rPr>
              <a:t>ERCOT and PJM </a:t>
            </a:r>
            <a:r>
              <a:rPr lang="en-US" sz="1400" dirty="0"/>
              <a:t>respectively.</a:t>
            </a:r>
          </a:p>
          <a:p>
            <a:pPr marL="285750" indent="-285750">
              <a:buFont typeface="Arial" panose="020B0604020202020204" pitchFamily="34" charset="0"/>
              <a:buChar char="•"/>
            </a:pPr>
            <a:endParaRPr lang="en-US" sz="1400" dirty="0"/>
          </a:p>
          <a:p>
            <a:endParaRPr lang="en-US" sz="1400" dirty="0"/>
          </a:p>
        </p:txBody>
      </p:sp>
      <p:sp>
        <p:nvSpPr>
          <p:cNvPr id="10" name="Left Bracket 9">
            <a:extLst>
              <a:ext uri="{FF2B5EF4-FFF2-40B4-BE49-F238E27FC236}">
                <a16:creationId xmlns:a16="http://schemas.microsoft.com/office/drawing/2014/main" id="{9419A66A-19A2-4DF0-BA9B-56FC8F5D5924}"/>
              </a:ext>
            </a:extLst>
          </p:cNvPr>
          <p:cNvSpPr/>
          <p:nvPr/>
        </p:nvSpPr>
        <p:spPr>
          <a:xfrm>
            <a:off x="4881676" y="607959"/>
            <a:ext cx="340812" cy="2965821"/>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ket 11">
            <a:extLst>
              <a:ext uri="{FF2B5EF4-FFF2-40B4-BE49-F238E27FC236}">
                <a16:creationId xmlns:a16="http://schemas.microsoft.com/office/drawing/2014/main" id="{91CE6C6D-AB18-46EF-A74C-C2D417046586}"/>
              </a:ext>
            </a:extLst>
          </p:cNvPr>
          <p:cNvSpPr/>
          <p:nvPr/>
        </p:nvSpPr>
        <p:spPr>
          <a:xfrm rot="10800000">
            <a:off x="8686800" y="600074"/>
            <a:ext cx="194706" cy="2973705"/>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583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B57B-B23C-4B05-98E0-023834343796}"/>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10F5CF93-1BDF-45FC-A5E4-4BF023EBE0EB}"/>
              </a:ext>
            </a:extLst>
          </p:cNvPr>
          <p:cNvSpPr>
            <a:spLocks noGrp="1"/>
          </p:cNvSpPr>
          <p:nvPr>
            <p:ph type="body" sz="quarter" idx="10"/>
          </p:nvPr>
        </p:nvSpPr>
        <p:spPr/>
        <p:txBody>
          <a:bodyPr/>
          <a:lstStyle/>
          <a:p>
            <a:r>
              <a:rPr lang="en-US" dirty="0">
                <a:solidFill>
                  <a:schemeClr val="tx1">
                    <a:lumMod val="20000"/>
                    <a:lumOff val="80000"/>
                  </a:schemeClr>
                </a:solidFill>
              </a:rPr>
              <a:t>A2e2g overview</a:t>
            </a:r>
          </a:p>
          <a:p>
            <a:r>
              <a:rPr lang="en-US" dirty="0">
                <a:solidFill>
                  <a:schemeClr val="tx1">
                    <a:lumMod val="20000"/>
                    <a:lumOff val="80000"/>
                  </a:schemeClr>
                </a:solidFill>
              </a:rPr>
              <a:t>Deep reinforcement learning</a:t>
            </a:r>
          </a:p>
          <a:p>
            <a:r>
              <a:rPr lang="en-US" dirty="0">
                <a:solidFill>
                  <a:schemeClr val="tx1">
                    <a:lumMod val="20000"/>
                    <a:lumOff val="80000"/>
                  </a:schemeClr>
                </a:solidFill>
              </a:rPr>
              <a:t>Problem setup </a:t>
            </a:r>
          </a:p>
          <a:p>
            <a:r>
              <a:rPr lang="en-US" dirty="0"/>
              <a:t>Results</a:t>
            </a:r>
          </a:p>
          <a:p>
            <a:r>
              <a:rPr lang="en-US" dirty="0">
                <a:solidFill>
                  <a:schemeClr val="tx1">
                    <a:lumMod val="20000"/>
                    <a:lumOff val="80000"/>
                  </a:schemeClr>
                </a:solidFill>
              </a:rPr>
              <a:t>Future work</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31761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BBBA-99FF-42CB-966B-55706C90739E}"/>
              </a:ext>
            </a:extLst>
          </p:cNvPr>
          <p:cNvSpPr>
            <a:spLocks noGrp="1"/>
          </p:cNvSpPr>
          <p:nvPr>
            <p:ph type="title"/>
          </p:nvPr>
        </p:nvSpPr>
        <p:spPr/>
        <p:txBody>
          <a:bodyPr/>
          <a:lstStyle/>
          <a:p>
            <a:r>
              <a:rPr lang="en-US" dirty="0"/>
              <a:t>Reward function and Layout</a:t>
            </a:r>
          </a:p>
        </p:txBody>
      </p:sp>
      <p:pic>
        <p:nvPicPr>
          <p:cNvPr id="6" name="Picture 5" descr="A picture containing icon&#10;&#10;Description automatically generated">
            <a:extLst>
              <a:ext uri="{FF2B5EF4-FFF2-40B4-BE49-F238E27FC236}">
                <a16:creationId xmlns:a16="http://schemas.microsoft.com/office/drawing/2014/main" id="{A73324F7-91CF-4AE8-8F7A-36290B3361A8}"/>
              </a:ext>
            </a:extLst>
          </p:cNvPr>
          <p:cNvPicPr>
            <a:picLocks noChangeAspect="1"/>
          </p:cNvPicPr>
          <p:nvPr/>
        </p:nvPicPr>
        <p:blipFill>
          <a:blip r:embed="rId4"/>
          <a:stretch>
            <a:fillRect/>
          </a:stretch>
        </p:blipFill>
        <p:spPr>
          <a:xfrm>
            <a:off x="5037475" y="363621"/>
            <a:ext cx="3049422" cy="2069815"/>
          </a:xfrm>
          <a:prstGeom prst="rect">
            <a:avLst/>
          </a:prstGeom>
        </p:spPr>
      </p:pic>
      <p:grpSp>
        <p:nvGrpSpPr>
          <p:cNvPr id="7" name="Group 6">
            <a:extLst>
              <a:ext uri="{FF2B5EF4-FFF2-40B4-BE49-F238E27FC236}">
                <a16:creationId xmlns:a16="http://schemas.microsoft.com/office/drawing/2014/main" id="{2FD20F9E-45C5-49DE-B6E3-E65A9BCCAE63}"/>
              </a:ext>
            </a:extLst>
          </p:cNvPr>
          <p:cNvGrpSpPr/>
          <p:nvPr/>
        </p:nvGrpSpPr>
        <p:grpSpPr>
          <a:xfrm>
            <a:off x="457200" y="1642820"/>
            <a:ext cx="3341403" cy="2667181"/>
            <a:chOff x="1074337" y="1402597"/>
            <a:chExt cx="3341403" cy="2667181"/>
          </a:xfrm>
        </p:grpSpPr>
        <p:cxnSp>
          <p:nvCxnSpPr>
            <p:cNvPr id="8" name="Connector: Elbow 7">
              <a:extLst>
                <a:ext uri="{FF2B5EF4-FFF2-40B4-BE49-F238E27FC236}">
                  <a16:creationId xmlns:a16="http://schemas.microsoft.com/office/drawing/2014/main" id="{0E96DE36-5AFD-4EC5-93D7-B51128C63CD7}"/>
                </a:ext>
              </a:extLst>
            </p:cNvPr>
            <p:cNvCxnSpPr>
              <a:cxnSpLocks/>
              <a:stCxn id="10" idx="3"/>
              <a:endCxn id="11" idx="3"/>
            </p:cNvCxnSpPr>
            <p:nvPr/>
          </p:nvCxnSpPr>
          <p:spPr>
            <a:xfrm>
              <a:off x="3245679" y="1707257"/>
              <a:ext cx="8836" cy="2057861"/>
            </a:xfrm>
            <a:prstGeom prst="bentConnector3">
              <a:avLst>
                <a:gd name="adj1" fmla="val 601973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onnector: Elbow 8">
              <a:extLst>
                <a:ext uri="{FF2B5EF4-FFF2-40B4-BE49-F238E27FC236}">
                  <a16:creationId xmlns:a16="http://schemas.microsoft.com/office/drawing/2014/main" id="{42CAB1C4-0CC2-4A86-A7D6-296D8D6B7169}"/>
                </a:ext>
              </a:extLst>
            </p:cNvPr>
            <p:cNvCxnSpPr>
              <a:cxnSpLocks/>
              <a:stCxn id="11" idx="1"/>
              <a:endCxn id="10" idx="1"/>
            </p:cNvCxnSpPr>
            <p:nvPr/>
          </p:nvCxnSpPr>
          <p:spPr>
            <a:xfrm rot="10800000">
              <a:off x="2255003" y="1707258"/>
              <a:ext cx="8836" cy="2057861"/>
            </a:xfrm>
            <a:prstGeom prst="bentConnector3">
              <a:avLst>
                <a:gd name="adj1" fmla="val 672133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597B7519-BDA5-4515-A05D-99D17E201AED}"/>
                </a:ext>
              </a:extLst>
            </p:cNvPr>
            <p:cNvSpPr/>
            <p:nvPr/>
          </p:nvSpPr>
          <p:spPr>
            <a:xfrm>
              <a:off x="2255003" y="1402597"/>
              <a:ext cx="990676" cy="609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Agent</a:t>
              </a:r>
            </a:p>
          </p:txBody>
        </p:sp>
        <p:sp>
          <p:nvSpPr>
            <p:cNvPr id="11" name="Rectangle 10">
              <a:extLst>
                <a:ext uri="{FF2B5EF4-FFF2-40B4-BE49-F238E27FC236}">
                  <a16:creationId xmlns:a16="http://schemas.microsoft.com/office/drawing/2014/main" id="{949F50C1-13C8-4CEB-9AEC-131ED61AD630}"/>
                </a:ext>
              </a:extLst>
            </p:cNvPr>
            <p:cNvSpPr/>
            <p:nvPr/>
          </p:nvSpPr>
          <p:spPr>
            <a:xfrm>
              <a:off x="2263839" y="3460458"/>
              <a:ext cx="990676" cy="609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dynFLORIS</a:t>
              </a:r>
              <a:endParaRPr lang="en-US" sz="1400" dirty="0"/>
            </a:p>
          </p:txBody>
        </p:sp>
        <p:pic>
          <p:nvPicPr>
            <p:cNvPr id="12" name="Picture 11">
              <a:extLst>
                <a:ext uri="{FF2B5EF4-FFF2-40B4-BE49-F238E27FC236}">
                  <a16:creationId xmlns:a16="http://schemas.microsoft.com/office/drawing/2014/main" id="{E83DC33E-B47B-4B0F-94A3-490FB598142E}"/>
                </a:ext>
              </a:extLst>
            </p:cNvPr>
            <p:cNvPicPr>
              <a:picLocks noChangeAspect="1"/>
            </p:cNvPicPr>
            <p:nvPr>
              <p:custDataLst>
                <p:tags r:id="rId1"/>
              </p:custDataLst>
            </p:nvPr>
          </p:nvPicPr>
          <p:blipFill>
            <a:blip r:embed="rId5"/>
            <a:stretch>
              <a:fillRect/>
            </a:stretch>
          </p:blipFill>
          <p:spPr>
            <a:xfrm>
              <a:off x="1074337" y="2316997"/>
              <a:ext cx="440935" cy="868302"/>
            </a:xfrm>
            <a:prstGeom prst="rect">
              <a:avLst/>
            </a:prstGeom>
          </p:spPr>
        </p:pic>
        <p:pic>
          <p:nvPicPr>
            <p:cNvPr id="13" name="Picture 12">
              <a:extLst>
                <a:ext uri="{FF2B5EF4-FFF2-40B4-BE49-F238E27FC236}">
                  <a16:creationId xmlns:a16="http://schemas.microsoft.com/office/drawing/2014/main" id="{767F131A-9095-4A93-BACF-4636AF2A43FC}"/>
                </a:ext>
              </a:extLst>
            </p:cNvPr>
            <p:cNvPicPr>
              <a:picLocks noChangeAspect="1"/>
            </p:cNvPicPr>
            <p:nvPr>
              <p:custDataLst>
                <p:tags r:id="rId2"/>
              </p:custDataLst>
            </p:nvPr>
          </p:nvPicPr>
          <p:blipFill>
            <a:blip r:embed="rId6"/>
            <a:stretch>
              <a:fillRect/>
            </a:stretch>
          </p:blipFill>
          <p:spPr>
            <a:xfrm>
              <a:off x="3948639" y="2316997"/>
              <a:ext cx="467101" cy="868302"/>
            </a:xfrm>
            <a:prstGeom prst="rect">
              <a:avLst/>
            </a:prstGeom>
          </p:spPr>
        </p:pic>
        <p:cxnSp>
          <p:nvCxnSpPr>
            <p:cNvPr id="15" name="Straight Connector 14">
              <a:extLst>
                <a:ext uri="{FF2B5EF4-FFF2-40B4-BE49-F238E27FC236}">
                  <a16:creationId xmlns:a16="http://schemas.microsoft.com/office/drawing/2014/main" id="{23E5ECA5-55C0-4C6B-997C-98E0C91E5A0B}"/>
                </a:ext>
              </a:extLst>
            </p:cNvPr>
            <p:cNvCxnSpPr/>
            <p:nvPr/>
          </p:nvCxnSpPr>
          <p:spPr>
            <a:xfrm flipH="1">
              <a:off x="1813302" y="3549112"/>
              <a:ext cx="441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5A9D8E5-4D48-40A3-93DC-EFF0D4B0BFEA}"/>
                </a:ext>
              </a:extLst>
            </p:cNvPr>
            <p:cNvCxnSpPr/>
            <p:nvPr/>
          </p:nvCxnSpPr>
          <p:spPr>
            <a:xfrm flipV="1">
              <a:off x="1797803" y="1867546"/>
              <a:ext cx="0" cy="16815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9CB3B27-A781-403C-9DE9-12EACE8A5666}"/>
                </a:ext>
              </a:extLst>
            </p:cNvPr>
            <p:cNvCxnSpPr/>
            <p:nvPr/>
          </p:nvCxnSpPr>
          <p:spPr>
            <a:xfrm>
              <a:off x="1813302" y="1867546"/>
              <a:ext cx="4505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19" name="Connector: Curved 18">
            <a:extLst>
              <a:ext uri="{FF2B5EF4-FFF2-40B4-BE49-F238E27FC236}">
                <a16:creationId xmlns:a16="http://schemas.microsoft.com/office/drawing/2014/main" id="{F02FC454-8CEF-40C2-BB73-7FEDCFAFD7BF}"/>
              </a:ext>
            </a:extLst>
          </p:cNvPr>
          <p:cNvCxnSpPr>
            <a:cxnSpLocks/>
          </p:cNvCxnSpPr>
          <p:nvPr/>
        </p:nvCxnSpPr>
        <p:spPr>
          <a:xfrm flipV="1">
            <a:off x="1638300" y="1504811"/>
            <a:ext cx="3315213" cy="1337449"/>
          </a:xfrm>
          <a:prstGeom prst="curvedConnector3">
            <a:avLst/>
          </a:prstGeom>
          <a:ln>
            <a:solidFill>
              <a:srgbClr val="F6A01A"/>
            </a:solidFill>
            <a:prstDash val="sysDash"/>
            <a:tailEnd type="triangle"/>
          </a:ln>
        </p:spPr>
        <p:style>
          <a:lnRef idx="2">
            <a:schemeClr val="accent1"/>
          </a:lnRef>
          <a:fillRef idx="0">
            <a:schemeClr val="accent1"/>
          </a:fillRef>
          <a:effectRef idx="1">
            <a:schemeClr val="accent1"/>
          </a:effectRef>
          <a:fontRef idx="minor">
            <a:schemeClr val="tx1"/>
          </a:fontRef>
        </p:style>
      </p:cxnSp>
      <p:pic>
        <p:nvPicPr>
          <p:cNvPr id="21" name="Picture 20" descr="Chart, bar chart&#10;&#10;Description automatically generated">
            <a:extLst>
              <a:ext uri="{FF2B5EF4-FFF2-40B4-BE49-F238E27FC236}">
                <a16:creationId xmlns:a16="http://schemas.microsoft.com/office/drawing/2014/main" id="{108A40AD-0685-47BF-A464-964D99275854}"/>
              </a:ext>
            </a:extLst>
          </p:cNvPr>
          <p:cNvPicPr>
            <a:picLocks noChangeAspect="1"/>
          </p:cNvPicPr>
          <p:nvPr/>
        </p:nvPicPr>
        <p:blipFill>
          <a:blip r:embed="rId7"/>
          <a:stretch>
            <a:fillRect/>
          </a:stretch>
        </p:blipFill>
        <p:spPr>
          <a:xfrm>
            <a:off x="4953513" y="2433436"/>
            <a:ext cx="3446574" cy="2584931"/>
          </a:xfrm>
          <a:prstGeom prst="rect">
            <a:avLst/>
          </a:prstGeom>
        </p:spPr>
      </p:pic>
      <p:cxnSp>
        <p:nvCxnSpPr>
          <p:cNvPr id="24" name="Connector: Curved 23">
            <a:extLst>
              <a:ext uri="{FF2B5EF4-FFF2-40B4-BE49-F238E27FC236}">
                <a16:creationId xmlns:a16="http://schemas.microsoft.com/office/drawing/2014/main" id="{6B284D9E-D66A-4615-B917-312DAA94BCF4}"/>
              </a:ext>
            </a:extLst>
          </p:cNvPr>
          <p:cNvCxnSpPr/>
          <p:nvPr/>
        </p:nvCxnSpPr>
        <p:spPr>
          <a:xfrm flipV="1">
            <a:off x="2820040" y="3503919"/>
            <a:ext cx="2020901" cy="637775"/>
          </a:xfrm>
          <a:prstGeom prst="curvedConnector3">
            <a:avLst/>
          </a:prstGeom>
          <a:ln>
            <a:solidFill>
              <a:srgbClr val="F6A01A"/>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980C942-911B-4BA3-A323-12E410EF3BDC}"/>
              </a:ext>
            </a:extLst>
          </p:cNvPr>
          <p:cNvSpPr txBox="1"/>
          <p:nvPr/>
        </p:nvSpPr>
        <p:spPr>
          <a:xfrm>
            <a:off x="1167499" y="2855098"/>
            <a:ext cx="72327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Rewards</a:t>
            </a:r>
          </a:p>
        </p:txBody>
      </p:sp>
    </p:spTree>
    <p:extLst>
      <p:ext uri="{BB962C8B-B14F-4D97-AF65-F5344CB8AC3E}">
        <p14:creationId xmlns:p14="http://schemas.microsoft.com/office/powerpoint/2010/main" val="319051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5D54-012F-4BA4-B301-32BF6E0A8986}"/>
              </a:ext>
            </a:extLst>
          </p:cNvPr>
          <p:cNvSpPr>
            <a:spLocks noGrp="1"/>
          </p:cNvSpPr>
          <p:nvPr>
            <p:ph type="title"/>
          </p:nvPr>
        </p:nvSpPr>
        <p:spPr/>
        <p:txBody>
          <a:bodyPr/>
          <a:lstStyle/>
          <a:p>
            <a:r>
              <a:rPr lang="en-US" dirty="0"/>
              <a:t>Results</a:t>
            </a:r>
          </a:p>
        </p:txBody>
      </p:sp>
      <p:pic>
        <p:nvPicPr>
          <p:cNvPr id="6" name="Picture 5" descr="Graphical user interface&#10;&#10;Description automatically generated">
            <a:extLst>
              <a:ext uri="{FF2B5EF4-FFF2-40B4-BE49-F238E27FC236}">
                <a16:creationId xmlns:a16="http://schemas.microsoft.com/office/drawing/2014/main" id="{058E3DC7-157A-4E76-908E-76C55764A309}"/>
              </a:ext>
            </a:extLst>
          </p:cNvPr>
          <p:cNvPicPr>
            <a:picLocks noChangeAspect="1"/>
          </p:cNvPicPr>
          <p:nvPr/>
        </p:nvPicPr>
        <p:blipFill>
          <a:blip r:embed="rId2"/>
          <a:stretch>
            <a:fillRect/>
          </a:stretch>
        </p:blipFill>
        <p:spPr>
          <a:xfrm>
            <a:off x="3962189" y="1367655"/>
            <a:ext cx="4865208" cy="3378970"/>
          </a:xfrm>
          <a:prstGeom prst="rect">
            <a:avLst/>
          </a:prstGeom>
        </p:spPr>
      </p:pic>
      <p:pic>
        <p:nvPicPr>
          <p:cNvPr id="8" name="Picture 7" descr="A picture containing line chart&#10;&#10;Description automatically generated">
            <a:extLst>
              <a:ext uri="{FF2B5EF4-FFF2-40B4-BE49-F238E27FC236}">
                <a16:creationId xmlns:a16="http://schemas.microsoft.com/office/drawing/2014/main" id="{14FCD504-E932-4BEC-B65F-BFA7D627DF4A}"/>
              </a:ext>
            </a:extLst>
          </p:cNvPr>
          <p:cNvPicPr>
            <a:picLocks noChangeAspect="1"/>
          </p:cNvPicPr>
          <p:nvPr/>
        </p:nvPicPr>
        <p:blipFill>
          <a:blip r:embed="rId3"/>
          <a:stretch>
            <a:fillRect/>
          </a:stretch>
        </p:blipFill>
        <p:spPr>
          <a:xfrm>
            <a:off x="199809" y="1894115"/>
            <a:ext cx="3614068" cy="2453072"/>
          </a:xfrm>
          <a:prstGeom prst="rect">
            <a:avLst/>
          </a:prstGeom>
        </p:spPr>
      </p:pic>
    </p:spTree>
    <p:extLst>
      <p:ext uri="{BB962C8B-B14F-4D97-AF65-F5344CB8AC3E}">
        <p14:creationId xmlns:p14="http://schemas.microsoft.com/office/powerpoint/2010/main" val="420621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B57B-B23C-4B05-98E0-023834343796}"/>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10F5CF93-1BDF-45FC-A5E4-4BF023EBE0EB}"/>
              </a:ext>
            </a:extLst>
          </p:cNvPr>
          <p:cNvSpPr>
            <a:spLocks noGrp="1"/>
          </p:cNvSpPr>
          <p:nvPr>
            <p:ph type="body" sz="quarter" idx="10"/>
          </p:nvPr>
        </p:nvSpPr>
        <p:spPr/>
        <p:txBody>
          <a:bodyPr/>
          <a:lstStyle/>
          <a:p>
            <a:r>
              <a:rPr lang="en-US" dirty="0"/>
              <a:t>A2e2g overview</a:t>
            </a:r>
          </a:p>
          <a:p>
            <a:r>
              <a:rPr lang="en-US" dirty="0"/>
              <a:t>Deep reinforcement learning</a:t>
            </a:r>
          </a:p>
          <a:p>
            <a:r>
              <a:rPr lang="en-US" dirty="0"/>
              <a:t>Problem setup </a:t>
            </a:r>
          </a:p>
          <a:p>
            <a:r>
              <a:rPr lang="en-US" dirty="0"/>
              <a:t>Results</a:t>
            </a:r>
          </a:p>
          <a:p>
            <a:r>
              <a:rPr lang="en-US" dirty="0"/>
              <a:t>Future work</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5282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2573-BD88-4FF5-8E3B-FB073B701DFC}"/>
              </a:ext>
            </a:extLst>
          </p:cNvPr>
          <p:cNvSpPr>
            <a:spLocks noGrp="1"/>
          </p:cNvSpPr>
          <p:nvPr>
            <p:ph type="title"/>
          </p:nvPr>
        </p:nvSpPr>
        <p:spPr/>
        <p:txBody>
          <a:bodyPr/>
          <a:lstStyle/>
          <a:p>
            <a:r>
              <a:rPr lang="en-US" dirty="0"/>
              <a:t>Actor Critic </a:t>
            </a:r>
          </a:p>
        </p:txBody>
      </p:sp>
      <p:sp>
        <p:nvSpPr>
          <p:cNvPr id="3" name="Text Placeholder 2">
            <a:extLst>
              <a:ext uri="{FF2B5EF4-FFF2-40B4-BE49-F238E27FC236}">
                <a16:creationId xmlns:a16="http://schemas.microsoft.com/office/drawing/2014/main" id="{81687008-FE5F-4134-BAE5-A3A55EBE8BC7}"/>
              </a:ext>
            </a:extLst>
          </p:cNvPr>
          <p:cNvSpPr>
            <a:spLocks noGrp="1"/>
          </p:cNvSpPr>
          <p:nvPr>
            <p:ph type="body" sz="quarter" idx="10"/>
          </p:nvPr>
        </p:nvSpPr>
        <p:spPr/>
        <p:txBody>
          <a:bodyPr/>
          <a:lstStyle/>
          <a:p>
            <a:endParaRPr lang="en-US"/>
          </a:p>
        </p:txBody>
      </p:sp>
      <p:pic>
        <p:nvPicPr>
          <p:cNvPr id="6" name="Picture 5" descr="Chart&#10;&#10;Description automatically generated">
            <a:extLst>
              <a:ext uri="{FF2B5EF4-FFF2-40B4-BE49-F238E27FC236}">
                <a16:creationId xmlns:a16="http://schemas.microsoft.com/office/drawing/2014/main" id="{F7CF8FC9-C1D2-4B74-9045-49B4797DC1E2}"/>
              </a:ext>
            </a:extLst>
          </p:cNvPr>
          <p:cNvPicPr>
            <a:picLocks noChangeAspect="1"/>
          </p:cNvPicPr>
          <p:nvPr/>
        </p:nvPicPr>
        <p:blipFill>
          <a:blip r:embed="rId2"/>
          <a:stretch>
            <a:fillRect/>
          </a:stretch>
        </p:blipFill>
        <p:spPr>
          <a:xfrm>
            <a:off x="2337310" y="1365249"/>
            <a:ext cx="4753731" cy="3301547"/>
          </a:xfrm>
          <a:prstGeom prst="rect">
            <a:avLst/>
          </a:prstGeom>
        </p:spPr>
      </p:pic>
    </p:spTree>
    <p:extLst>
      <p:ext uri="{BB962C8B-B14F-4D97-AF65-F5344CB8AC3E}">
        <p14:creationId xmlns:p14="http://schemas.microsoft.com/office/powerpoint/2010/main" val="285352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B57B-B23C-4B05-98E0-023834343796}"/>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10F5CF93-1BDF-45FC-A5E4-4BF023EBE0EB}"/>
              </a:ext>
            </a:extLst>
          </p:cNvPr>
          <p:cNvSpPr>
            <a:spLocks noGrp="1"/>
          </p:cNvSpPr>
          <p:nvPr>
            <p:ph type="body" sz="quarter" idx="10"/>
          </p:nvPr>
        </p:nvSpPr>
        <p:spPr/>
        <p:txBody>
          <a:bodyPr/>
          <a:lstStyle/>
          <a:p>
            <a:r>
              <a:rPr lang="en-US" dirty="0">
                <a:solidFill>
                  <a:schemeClr val="tx1">
                    <a:lumMod val="20000"/>
                    <a:lumOff val="80000"/>
                  </a:schemeClr>
                </a:solidFill>
              </a:rPr>
              <a:t>A2e2g overview</a:t>
            </a:r>
          </a:p>
          <a:p>
            <a:r>
              <a:rPr lang="en-US" dirty="0">
                <a:solidFill>
                  <a:schemeClr val="tx1">
                    <a:lumMod val="20000"/>
                    <a:lumOff val="80000"/>
                  </a:schemeClr>
                </a:solidFill>
              </a:rPr>
              <a:t>Deep reinforcement learning</a:t>
            </a:r>
          </a:p>
          <a:p>
            <a:r>
              <a:rPr lang="en-US" dirty="0">
                <a:solidFill>
                  <a:schemeClr val="tx1">
                    <a:lumMod val="20000"/>
                    <a:lumOff val="80000"/>
                  </a:schemeClr>
                </a:solidFill>
              </a:rPr>
              <a:t>Problem setup </a:t>
            </a:r>
          </a:p>
          <a:p>
            <a:r>
              <a:rPr lang="en-US" dirty="0">
                <a:solidFill>
                  <a:schemeClr val="tx1">
                    <a:lumMod val="20000"/>
                    <a:lumOff val="80000"/>
                  </a:schemeClr>
                </a:solidFill>
              </a:rPr>
              <a:t>Results</a:t>
            </a:r>
          </a:p>
          <a:p>
            <a:r>
              <a:rPr lang="en-US" dirty="0"/>
              <a:t>Future work</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82461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2091-BA1B-470E-82E6-5C9A67392AD5}"/>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A64841C6-4DDC-468A-989B-047BB2C3EA19}"/>
              </a:ext>
            </a:extLst>
          </p:cNvPr>
          <p:cNvSpPr>
            <a:spLocks noGrp="1"/>
          </p:cNvSpPr>
          <p:nvPr>
            <p:ph type="body" sz="quarter" idx="10"/>
          </p:nvPr>
        </p:nvSpPr>
        <p:spPr>
          <a:xfrm>
            <a:off x="530946" y="1790103"/>
            <a:ext cx="3456990" cy="1857423"/>
          </a:xfrm>
        </p:spPr>
        <p:txBody>
          <a:bodyPr>
            <a:normAutofit/>
          </a:bodyPr>
          <a:lstStyle/>
          <a:p>
            <a:pPr marL="0" indent="0">
              <a:buNone/>
            </a:pPr>
            <a:r>
              <a:rPr lang="en-US" sz="2000" dirty="0"/>
              <a:t>Open challenges:</a:t>
            </a:r>
          </a:p>
          <a:p>
            <a:r>
              <a:rPr lang="en-US" sz="2000" dirty="0"/>
              <a:t>Real world observation + trial and error</a:t>
            </a:r>
          </a:p>
          <a:p>
            <a:r>
              <a:rPr lang="en-US" sz="2000" dirty="0"/>
              <a:t>Realistic simulation + transfer learning</a:t>
            </a:r>
          </a:p>
        </p:txBody>
      </p:sp>
      <p:grpSp>
        <p:nvGrpSpPr>
          <p:cNvPr id="2058" name="Group 2057">
            <a:extLst>
              <a:ext uri="{FF2B5EF4-FFF2-40B4-BE49-F238E27FC236}">
                <a16:creationId xmlns:a16="http://schemas.microsoft.com/office/drawing/2014/main" id="{6ED8D5F4-43F3-46DD-AE63-BB687687EA62}"/>
              </a:ext>
            </a:extLst>
          </p:cNvPr>
          <p:cNvGrpSpPr/>
          <p:nvPr/>
        </p:nvGrpSpPr>
        <p:grpSpPr>
          <a:xfrm>
            <a:off x="4790481" y="1497531"/>
            <a:ext cx="3476739" cy="2372694"/>
            <a:chOff x="4761452" y="1504789"/>
            <a:chExt cx="3476739" cy="2372694"/>
          </a:xfrm>
        </p:grpSpPr>
        <p:pic>
          <p:nvPicPr>
            <p:cNvPr id="2050" name="Picture 2" descr="Pin by The Great Cat on Cats Around the World at The Great Cat | Jumping cat,  Cats, Cute cats">
              <a:extLst>
                <a:ext uri="{FF2B5EF4-FFF2-40B4-BE49-F238E27FC236}">
                  <a16:creationId xmlns:a16="http://schemas.microsoft.com/office/drawing/2014/main" id="{CEE672E1-CD1A-4884-9038-D851CE198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452" y="1504789"/>
              <a:ext cx="3456990" cy="23726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E0F574-4B42-4C56-A696-9FD7F83A2665}"/>
                </a:ext>
              </a:extLst>
            </p:cNvPr>
            <p:cNvSpPr txBox="1"/>
            <p:nvPr/>
          </p:nvSpPr>
          <p:spPr>
            <a:xfrm>
              <a:off x="4761452" y="3508151"/>
              <a:ext cx="11977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Simulation</a:t>
              </a:r>
            </a:p>
          </p:txBody>
        </p:sp>
        <p:sp>
          <p:nvSpPr>
            <p:cNvPr id="6" name="TextBox 5">
              <a:extLst>
                <a:ext uri="{FF2B5EF4-FFF2-40B4-BE49-F238E27FC236}">
                  <a16:creationId xmlns:a16="http://schemas.microsoft.com/office/drawing/2014/main" id="{6D68B7FA-B845-4A82-8164-BCFF92BD6A21}"/>
                </a:ext>
              </a:extLst>
            </p:cNvPr>
            <p:cNvSpPr txBox="1"/>
            <p:nvPr/>
          </p:nvSpPr>
          <p:spPr>
            <a:xfrm>
              <a:off x="7034015" y="3508151"/>
              <a:ext cx="120417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Real world</a:t>
              </a:r>
            </a:p>
          </p:txBody>
        </p:sp>
        <p:sp>
          <p:nvSpPr>
            <p:cNvPr id="8" name="TextBox 7">
              <a:extLst>
                <a:ext uri="{FF2B5EF4-FFF2-40B4-BE49-F238E27FC236}">
                  <a16:creationId xmlns:a16="http://schemas.microsoft.com/office/drawing/2014/main" id="{35404000-F274-4C19-A216-4345D2A7B596}"/>
                </a:ext>
              </a:extLst>
            </p:cNvPr>
            <p:cNvSpPr txBox="1"/>
            <p:nvPr/>
          </p:nvSpPr>
          <p:spPr>
            <a:xfrm>
              <a:off x="5945879" y="1746510"/>
              <a:ext cx="1766179"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 Improve transfer learning</a:t>
              </a:r>
            </a:p>
          </p:txBody>
        </p:sp>
        <p:grpSp>
          <p:nvGrpSpPr>
            <p:cNvPr id="27" name="Group 26">
              <a:extLst>
                <a:ext uri="{FF2B5EF4-FFF2-40B4-BE49-F238E27FC236}">
                  <a16:creationId xmlns:a16="http://schemas.microsoft.com/office/drawing/2014/main" id="{92E58726-1752-4DEB-923D-5CA39D8D4CE1}"/>
                </a:ext>
              </a:extLst>
            </p:cNvPr>
            <p:cNvGrpSpPr/>
            <p:nvPr/>
          </p:nvGrpSpPr>
          <p:grpSpPr>
            <a:xfrm>
              <a:off x="5726032" y="2873703"/>
              <a:ext cx="1362960" cy="355320"/>
              <a:chOff x="5726032" y="2873703"/>
              <a:chExt cx="1362960" cy="355320"/>
            </a:xfrm>
          </p:grpSpPr>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E25321C7-DAB4-428F-8231-B7AD113E36D0}"/>
                      </a:ext>
                    </a:extLst>
                  </p14:cNvPr>
                  <p14:cNvContentPartPr/>
                  <p14:nvPr/>
                </p14:nvContentPartPr>
                <p14:xfrm>
                  <a:off x="5726032" y="2873703"/>
                  <a:ext cx="1287000" cy="292680"/>
                </p14:xfrm>
              </p:contentPart>
            </mc:Choice>
            <mc:Fallback xmlns="">
              <p:pic>
                <p:nvPicPr>
                  <p:cNvPr id="25" name="Ink 24">
                    <a:extLst>
                      <a:ext uri="{FF2B5EF4-FFF2-40B4-BE49-F238E27FC236}">
                        <a16:creationId xmlns:a16="http://schemas.microsoft.com/office/drawing/2014/main" id="{E25321C7-DAB4-428F-8231-B7AD113E36D0}"/>
                      </a:ext>
                    </a:extLst>
                  </p:cNvPr>
                  <p:cNvPicPr/>
                  <p:nvPr/>
                </p:nvPicPr>
                <p:blipFill>
                  <a:blip r:embed="rId4"/>
                  <a:stretch>
                    <a:fillRect/>
                  </a:stretch>
                </p:blipFill>
                <p:spPr>
                  <a:xfrm>
                    <a:off x="5717392" y="2864703"/>
                    <a:ext cx="130464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643744B-E211-481B-A2BD-1A55B6BABDD4}"/>
                      </a:ext>
                    </a:extLst>
                  </p14:cNvPr>
                  <p14:cNvContentPartPr/>
                  <p14:nvPr/>
                </p14:nvContentPartPr>
                <p14:xfrm>
                  <a:off x="6896392" y="3092223"/>
                  <a:ext cx="192600" cy="136800"/>
                </p14:xfrm>
              </p:contentPart>
            </mc:Choice>
            <mc:Fallback xmlns="">
              <p:pic>
                <p:nvPicPr>
                  <p:cNvPr id="26" name="Ink 25">
                    <a:extLst>
                      <a:ext uri="{FF2B5EF4-FFF2-40B4-BE49-F238E27FC236}">
                        <a16:creationId xmlns:a16="http://schemas.microsoft.com/office/drawing/2014/main" id="{6643744B-E211-481B-A2BD-1A55B6BABDD4}"/>
                      </a:ext>
                    </a:extLst>
                  </p:cNvPr>
                  <p:cNvPicPr/>
                  <p:nvPr/>
                </p:nvPicPr>
                <p:blipFill>
                  <a:blip r:embed="rId6"/>
                  <a:stretch>
                    <a:fillRect/>
                  </a:stretch>
                </p:blipFill>
                <p:spPr>
                  <a:xfrm>
                    <a:off x="6887752" y="3083583"/>
                    <a:ext cx="210240" cy="154440"/>
                  </a:xfrm>
                  <a:prstGeom prst="rect">
                    <a:avLst/>
                  </a:prstGeom>
                </p:spPr>
              </p:pic>
            </mc:Fallback>
          </mc:AlternateContent>
        </p:grpSp>
        <p:grpSp>
          <p:nvGrpSpPr>
            <p:cNvPr id="2053" name="Group 2052">
              <a:extLst>
                <a:ext uri="{FF2B5EF4-FFF2-40B4-BE49-F238E27FC236}">
                  <a16:creationId xmlns:a16="http://schemas.microsoft.com/office/drawing/2014/main" id="{DCC475A9-304E-4B79-8717-6ACB28AC092D}"/>
                </a:ext>
              </a:extLst>
            </p:cNvPr>
            <p:cNvGrpSpPr/>
            <p:nvPr/>
          </p:nvGrpSpPr>
          <p:grpSpPr>
            <a:xfrm>
              <a:off x="5431912" y="1533063"/>
              <a:ext cx="2238480" cy="474840"/>
              <a:chOff x="5431912" y="1533063"/>
              <a:chExt cx="2238480" cy="474840"/>
            </a:xfrm>
          </p:grpSpPr>
          <mc:AlternateContent xmlns:mc="http://schemas.openxmlformats.org/markup-compatibility/2006" xmlns:p14="http://schemas.microsoft.com/office/powerpoint/2010/main">
            <mc:Choice Requires="p14">
              <p:contentPart p14:bwMode="auto" r:id="rId7">
                <p14:nvContentPartPr>
                  <p14:cNvPr id="2051" name="Ink 2050">
                    <a:extLst>
                      <a:ext uri="{FF2B5EF4-FFF2-40B4-BE49-F238E27FC236}">
                        <a16:creationId xmlns:a16="http://schemas.microsoft.com/office/drawing/2014/main" id="{9EE98A9B-FDBB-4CEA-A1B8-0CDE85494E47}"/>
                      </a:ext>
                    </a:extLst>
                  </p14:cNvPr>
                  <p14:cNvContentPartPr/>
                  <p14:nvPr/>
                </p14:nvContentPartPr>
                <p14:xfrm>
                  <a:off x="5431912" y="1533063"/>
                  <a:ext cx="2172600" cy="424440"/>
                </p14:xfrm>
              </p:contentPart>
            </mc:Choice>
            <mc:Fallback xmlns="">
              <p:pic>
                <p:nvPicPr>
                  <p:cNvPr id="2051" name="Ink 2050">
                    <a:extLst>
                      <a:ext uri="{FF2B5EF4-FFF2-40B4-BE49-F238E27FC236}">
                        <a16:creationId xmlns:a16="http://schemas.microsoft.com/office/drawing/2014/main" id="{9EE98A9B-FDBB-4CEA-A1B8-0CDE85494E47}"/>
                      </a:ext>
                    </a:extLst>
                  </p:cNvPr>
                  <p:cNvPicPr/>
                  <p:nvPr/>
                </p:nvPicPr>
                <p:blipFill>
                  <a:blip r:embed="rId8"/>
                  <a:stretch>
                    <a:fillRect/>
                  </a:stretch>
                </p:blipFill>
                <p:spPr>
                  <a:xfrm>
                    <a:off x="5422912" y="1524423"/>
                    <a:ext cx="219024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52" name="Ink 2051">
                    <a:extLst>
                      <a:ext uri="{FF2B5EF4-FFF2-40B4-BE49-F238E27FC236}">
                        <a16:creationId xmlns:a16="http://schemas.microsoft.com/office/drawing/2014/main" id="{DB85A8B3-1BD8-4749-8E14-E116F58CB05C}"/>
                      </a:ext>
                    </a:extLst>
                  </p14:cNvPr>
                  <p14:cNvContentPartPr/>
                  <p14:nvPr/>
                </p14:nvContentPartPr>
                <p14:xfrm>
                  <a:off x="7492912" y="1790103"/>
                  <a:ext cx="177480" cy="217800"/>
                </p14:xfrm>
              </p:contentPart>
            </mc:Choice>
            <mc:Fallback xmlns="">
              <p:pic>
                <p:nvPicPr>
                  <p:cNvPr id="2052" name="Ink 2051">
                    <a:extLst>
                      <a:ext uri="{FF2B5EF4-FFF2-40B4-BE49-F238E27FC236}">
                        <a16:creationId xmlns:a16="http://schemas.microsoft.com/office/drawing/2014/main" id="{DB85A8B3-1BD8-4749-8E14-E116F58CB05C}"/>
                      </a:ext>
                    </a:extLst>
                  </p:cNvPr>
                  <p:cNvPicPr/>
                  <p:nvPr/>
                </p:nvPicPr>
                <p:blipFill>
                  <a:blip r:embed="rId10"/>
                  <a:stretch>
                    <a:fillRect/>
                  </a:stretch>
                </p:blipFill>
                <p:spPr>
                  <a:xfrm>
                    <a:off x="7484272" y="1781463"/>
                    <a:ext cx="195120" cy="235440"/>
                  </a:xfrm>
                  <a:prstGeom prst="rect">
                    <a:avLst/>
                  </a:prstGeom>
                </p:spPr>
              </p:pic>
            </mc:Fallback>
          </mc:AlternateContent>
        </p:grpSp>
        <p:sp>
          <p:nvSpPr>
            <p:cNvPr id="2057" name="TextBox 2056">
              <a:extLst>
                <a:ext uri="{FF2B5EF4-FFF2-40B4-BE49-F238E27FC236}">
                  <a16:creationId xmlns:a16="http://schemas.microsoft.com/office/drawing/2014/main" id="{D40E2FF7-0F18-4549-8E25-ABC996FEAD95}"/>
                </a:ext>
              </a:extLst>
            </p:cNvPr>
            <p:cNvSpPr txBox="1"/>
            <p:nvPr/>
          </p:nvSpPr>
          <p:spPr>
            <a:xfrm>
              <a:off x="5308962" y="3229023"/>
              <a:ext cx="218395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 Improve </a:t>
              </a:r>
              <a:r>
                <a:rPr lang="en-US" sz="1400" dirty="0" err="1">
                  <a:latin typeface="Times New Roman" panose="02020603050405020304" pitchFamily="18" charset="0"/>
                  <a:cs typeface="Times New Roman" panose="02020603050405020304" pitchFamily="18" charset="0"/>
                </a:rPr>
                <a:t>dynFLORIS</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84348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BB34-81D4-45F0-BDBB-6D8D750D265D}"/>
              </a:ext>
            </a:extLst>
          </p:cNvPr>
          <p:cNvSpPr>
            <a:spLocks noGrp="1"/>
          </p:cNvSpPr>
          <p:nvPr>
            <p:ph type="title"/>
          </p:nvPr>
        </p:nvSpPr>
        <p:spPr/>
        <p:txBody>
          <a:bodyPr/>
          <a:lstStyle/>
          <a:p>
            <a:r>
              <a:rPr lang="en-US" dirty="0"/>
              <a:t>Immediate focus</a:t>
            </a:r>
          </a:p>
        </p:txBody>
      </p:sp>
      <p:sp>
        <p:nvSpPr>
          <p:cNvPr id="3" name="Text Placeholder 2">
            <a:extLst>
              <a:ext uri="{FF2B5EF4-FFF2-40B4-BE49-F238E27FC236}">
                <a16:creationId xmlns:a16="http://schemas.microsoft.com/office/drawing/2014/main" id="{9D74A845-B44F-4B12-928C-CD07AEFCC704}"/>
              </a:ext>
            </a:extLst>
          </p:cNvPr>
          <p:cNvSpPr>
            <a:spLocks noGrp="1"/>
          </p:cNvSpPr>
          <p:nvPr>
            <p:ph type="body" sz="quarter" idx="10"/>
          </p:nvPr>
        </p:nvSpPr>
        <p:spPr/>
        <p:txBody>
          <a:bodyPr/>
          <a:lstStyle/>
          <a:p>
            <a:r>
              <a:rPr lang="en-US" dirty="0"/>
              <a:t>Axial induction control</a:t>
            </a:r>
          </a:p>
          <a:p>
            <a:r>
              <a:rPr lang="en-US" dirty="0"/>
              <a:t>Policy gradient methods</a:t>
            </a:r>
          </a:p>
          <a:p>
            <a:r>
              <a:rPr lang="en-US" dirty="0"/>
              <a:t>Integrate LPV model from FAST</a:t>
            </a:r>
          </a:p>
          <a:p>
            <a:r>
              <a:rPr lang="en-US" dirty="0"/>
              <a:t>Uncertainty in wind data</a:t>
            </a:r>
          </a:p>
          <a:p>
            <a:pPr marL="0" indent="0">
              <a:buNone/>
            </a:pPr>
            <a:endParaRPr lang="en-US" dirty="0"/>
          </a:p>
        </p:txBody>
      </p:sp>
    </p:spTree>
    <p:extLst>
      <p:ext uri="{BB962C8B-B14F-4D97-AF65-F5344CB8AC3E}">
        <p14:creationId xmlns:p14="http://schemas.microsoft.com/office/powerpoint/2010/main" val="282893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B57B-B23C-4B05-98E0-023834343796}"/>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10F5CF93-1BDF-45FC-A5E4-4BF023EBE0EB}"/>
              </a:ext>
            </a:extLst>
          </p:cNvPr>
          <p:cNvSpPr>
            <a:spLocks noGrp="1"/>
          </p:cNvSpPr>
          <p:nvPr>
            <p:ph type="body" sz="quarter" idx="10"/>
          </p:nvPr>
        </p:nvSpPr>
        <p:spPr/>
        <p:txBody>
          <a:bodyPr/>
          <a:lstStyle/>
          <a:p>
            <a:r>
              <a:rPr lang="en-US" dirty="0"/>
              <a:t>A2e2g overview</a:t>
            </a:r>
          </a:p>
          <a:p>
            <a:r>
              <a:rPr lang="en-US" dirty="0">
                <a:solidFill>
                  <a:schemeClr val="tx1">
                    <a:lumMod val="20000"/>
                    <a:lumOff val="80000"/>
                  </a:schemeClr>
                </a:solidFill>
              </a:rPr>
              <a:t>Deep reinforcement learning</a:t>
            </a:r>
          </a:p>
          <a:p>
            <a:r>
              <a:rPr lang="en-US" dirty="0">
                <a:solidFill>
                  <a:schemeClr val="tx1">
                    <a:lumMod val="20000"/>
                    <a:lumOff val="80000"/>
                  </a:schemeClr>
                </a:solidFill>
              </a:rPr>
              <a:t>Problem setup </a:t>
            </a:r>
          </a:p>
          <a:p>
            <a:r>
              <a:rPr lang="en-US" dirty="0">
                <a:solidFill>
                  <a:schemeClr val="tx1">
                    <a:lumMod val="20000"/>
                    <a:lumOff val="80000"/>
                  </a:schemeClr>
                </a:solidFill>
              </a:rPr>
              <a:t>Results</a:t>
            </a:r>
          </a:p>
          <a:p>
            <a:r>
              <a:rPr lang="en-US" dirty="0">
                <a:solidFill>
                  <a:schemeClr val="tx1">
                    <a:lumMod val="20000"/>
                    <a:lumOff val="80000"/>
                  </a:schemeClr>
                </a:solidFill>
              </a:rPr>
              <a:t>Future work</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5332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28A3-AC93-4601-9603-C960BE62198B}"/>
              </a:ext>
            </a:extLst>
          </p:cNvPr>
          <p:cNvSpPr>
            <a:spLocks noGrp="1"/>
          </p:cNvSpPr>
          <p:nvPr>
            <p:ph type="title"/>
          </p:nvPr>
        </p:nvSpPr>
        <p:spPr/>
        <p:txBody>
          <a:bodyPr/>
          <a:lstStyle/>
          <a:p>
            <a:r>
              <a:rPr lang="en-US" dirty="0"/>
              <a:t>A2e2g</a:t>
            </a:r>
          </a:p>
        </p:txBody>
      </p:sp>
      <p:pic>
        <p:nvPicPr>
          <p:cNvPr id="6" name="Picture 5" descr="Graphical user interface, text, application&#10;&#10;Description automatically generated">
            <a:extLst>
              <a:ext uri="{FF2B5EF4-FFF2-40B4-BE49-F238E27FC236}">
                <a16:creationId xmlns:a16="http://schemas.microsoft.com/office/drawing/2014/main" id="{E6C8489D-D200-4E5F-8F9A-615784062232}"/>
              </a:ext>
            </a:extLst>
          </p:cNvPr>
          <p:cNvPicPr>
            <a:picLocks noChangeAspect="1"/>
          </p:cNvPicPr>
          <p:nvPr/>
        </p:nvPicPr>
        <p:blipFill>
          <a:blip r:embed="rId2"/>
          <a:stretch>
            <a:fillRect/>
          </a:stretch>
        </p:blipFill>
        <p:spPr>
          <a:xfrm>
            <a:off x="228600" y="2027851"/>
            <a:ext cx="8686800" cy="2219325"/>
          </a:xfrm>
          <a:prstGeom prst="rect">
            <a:avLst/>
          </a:prstGeom>
        </p:spPr>
      </p:pic>
      <p:sp>
        <p:nvSpPr>
          <p:cNvPr id="3" name="Rectangle: Rounded Corners 2">
            <a:extLst>
              <a:ext uri="{FF2B5EF4-FFF2-40B4-BE49-F238E27FC236}">
                <a16:creationId xmlns:a16="http://schemas.microsoft.com/office/drawing/2014/main" id="{74E9E5FE-FE9B-4C7C-9057-1EBC6FF679D9}"/>
              </a:ext>
            </a:extLst>
          </p:cNvPr>
          <p:cNvSpPr/>
          <p:nvPr/>
        </p:nvSpPr>
        <p:spPr>
          <a:xfrm>
            <a:off x="5943600" y="1894114"/>
            <a:ext cx="2837543" cy="2481943"/>
          </a:xfrm>
          <a:prstGeom prst="roundRect">
            <a:avLst/>
          </a:prstGeom>
          <a:noFill/>
          <a:ln w="19050">
            <a:solidFill>
              <a:srgbClr val="C00000"/>
            </a:solidFill>
            <a:prstDash val="lgDashDotDot"/>
            <a:extLst>
              <a:ext uri="{C807C97D-BFC1-408E-A445-0C87EB9F89A2}">
                <ask:lineSketchStyleProps xmlns:ask="http://schemas.microsoft.com/office/drawing/2018/sketchyshapes" sd="1219033472">
                  <a:custGeom>
                    <a:avLst/>
                    <a:gdLst>
                      <a:gd name="connsiteX0" fmla="*/ 0 w 2837543"/>
                      <a:gd name="connsiteY0" fmla="*/ 413665 h 2481943"/>
                      <a:gd name="connsiteX1" fmla="*/ 413665 w 2837543"/>
                      <a:gd name="connsiteY1" fmla="*/ 0 h 2481943"/>
                      <a:gd name="connsiteX2" fmla="*/ 2423878 w 2837543"/>
                      <a:gd name="connsiteY2" fmla="*/ 0 h 2481943"/>
                      <a:gd name="connsiteX3" fmla="*/ 2837543 w 2837543"/>
                      <a:gd name="connsiteY3" fmla="*/ 413665 h 2481943"/>
                      <a:gd name="connsiteX4" fmla="*/ 2837543 w 2837543"/>
                      <a:gd name="connsiteY4" fmla="*/ 2068278 h 2481943"/>
                      <a:gd name="connsiteX5" fmla="*/ 2423878 w 2837543"/>
                      <a:gd name="connsiteY5" fmla="*/ 2481943 h 2481943"/>
                      <a:gd name="connsiteX6" fmla="*/ 413665 w 2837543"/>
                      <a:gd name="connsiteY6" fmla="*/ 2481943 h 2481943"/>
                      <a:gd name="connsiteX7" fmla="*/ 0 w 2837543"/>
                      <a:gd name="connsiteY7" fmla="*/ 2068278 h 2481943"/>
                      <a:gd name="connsiteX8" fmla="*/ 0 w 2837543"/>
                      <a:gd name="connsiteY8" fmla="*/ 413665 h 248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7543" h="2481943" extrusionOk="0">
                        <a:moveTo>
                          <a:pt x="0" y="413665"/>
                        </a:moveTo>
                        <a:cubicBezTo>
                          <a:pt x="-3811" y="182853"/>
                          <a:pt x="180417" y="1797"/>
                          <a:pt x="413665" y="0"/>
                        </a:cubicBezTo>
                        <a:cubicBezTo>
                          <a:pt x="1138354" y="132882"/>
                          <a:pt x="2019239" y="-84951"/>
                          <a:pt x="2423878" y="0"/>
                        </a:cubicBezTo>
                        <a:cubicBezTo>
                          <a:pt x="2635741" y="16209"/>
                          <a:pt x="2833072" y="209917"/>
                          <a:pt x="2837543" y="413665"/>
                        </a:cubicBezTo>
                        <a:cubicBezTo>
                          <a:pt x="2720707" y="717720"/>
                          <a:pt x="2869174" y="1383187"/>
                          <a:pt x="2837543" y="2068278"/>
                        </a:cubicBezTo>
                        <a:cubicBezTo>
                          <a:pt x="2857024" y="2299050"/>
                          <a:pt x="2654100" y="2478318"/>
                          <a:pt x="2423878" y="2481943"/>
                        </a:cubicBezTo>
                        <a:cubicBezTo>
                          <a:pt x="2047235" y="2569582"/>
                          <a:pt x="1139434" y="2409264"/>
                          <a:pt x="413665" y="2481943"/>
                        </a:cubicBezTo>
                        <a:cubicBezTo>
                          <a:pt x="180547" y="2437536"/>
                          <a:pt x="-5707" y="2304670"/>
                          <a:pt x="0" y="2068278"/>
                        </a:cubicBezTo>
                        <a:cubicBezTo>
                          <a:pt x="124096" y="1259430"/>
                          <a:pt x="100719" y="984231"/>
                          <a:pt x="0" y="413665"/>
                        </a:cubicBezTo>
                        <a:close/>
                      </a:path>
                    </a:pathLst>
                  </a:custGeom>
                  <ask:type>
                    <ask:lineSketchNon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64D8AF6-8E14-4565-9100-7FD841DF8650}"/>
              </a:ext>
            </a:extLst>
          </p:cNvPr>
          <p:cNvCxnSpPr/>
          <p:nvPr/>
        </p:nvCxnSpPr>
        <p:spPr>
          <a:xfrm flipV="1">
            <a:off x="7208520" y="1200151"/>
            <a:ext cx="312420" cy="6939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BEBF185-E9CB-4476-909C-FB9584274894}"/>
              </a:ext>
            </a:extLst>
          </p:cNvPr>
          <p:cNvSpPr txBox="1"/>
          <p:nvPr/>
        </p:nvSpPr>
        <p:spPr>
          <a:xfrm>
            <a:off x="6897166" y="830819"/>
            <a:ext cx="1420645" cy="369332"/>
          </a:xfrm>
          <a:prstGeom prst="rect">
            <a:avLst/>
          </a:prstGeom>
          <a:noFill/>
          <a:ln>
            <a:solidFill>
              <a:srgbClr val="C00000"/>
            </a:solidFill>
          </a:ln>
        </p:spPr>
        <p:txBody>
          <a:bodyPr wrap="none" rtlCol="0">
            <a:spAutoFit/>
          </a:bodyPr>
          <a:lstStyle/>
          <a:p>
            <a:r>
              <a:rPr lang="en-US" dirty="0"/>
              <a:t>Today’s focus</a:t>
            </a:r>
          </a:p>
        </p:txBody>
      </p:sp>
    </p:spTree>
    <p:extLst>
      <p:ext uri="{BB962C8B-B14F-4D97-AF65-F5344CB8AC3E}">
        <p14:creationId xmlns:p14="http://schemas.microsoft.com/office/powerpoint/2010/main" val="411406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B57B-B23C-4B05-98E0-023834343796}"/>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10F5CF93-1BDF-45FC-A5E4-4BF023EBE0EB}"/>
              </a:ext>
            </a:extLst>
          </p:cNvPr>
          <p:cNvSpPr>
            <a:spLocks noGrp="1"/>
          </p:cNvSpPr>
          <p:nvPr>
            <p:ph type="body" sz="quarter" idx="10"/>
          </p:nvPr>
        </p:nvSpPr>
        <p:spPr/>
        <p:txBody>
          <a:bodyPr/>
          <a:lstStyle/>
          <a:p>
            <a:r>
              <a:rPr lang="en-US" dirty="0">
                <a:solidFill>
                  <a:schemeClr val="tx1">
                    <a:lumMod val="20000"/>
                    <a:lumOff val="80000"/>
                  </a:schemeClr>
                </a:solidFill>
              </a:rPr>
              <a:t>A2e2g overview</a:t>
            </a:r>
          </a:p>
          <a:p>
            <a:r>
              <a:rPr lang="en-US" dirty="0"/>
              <a:t>Deep reinforcement learning</a:t>
            </a:r>
          </a:p>
          <a:p>
            <a:r>
              <a:rPr lang="en-US" dirty="0">
                <a:solidFill>
                  <a:schemeClr val="tx1">
                    <a:lumMod val="20000"/>
                    <a:lumOff val="80000"/>
                  </a:schemeClr>
                </a:solidFill>
              </a:rPr>
              <a:t>Problem setup </a:t>
            </a:r>
          </a:p>
          <a:p>
            <a:r>
              <a:rPr lang="en-US" dirty="0">
                <a:solidFill>
                  <a:schemeClr val="tx1">
                    <a:lumMod val="20000"/>
                    <a:lumOff val="80000"/>
                  </a:schemeClr>
                </a:solidFill>
              </a:rPr>
              <a:t>Results</a:t>
            </a:r>
          </a:p>
          <a:p>
            <a:r>
              <a:rPr lang="en-US" dirty="0">
                <a:solidFill>
                  <a:schemeClr val="tx1">
                    <a:lumMod val="20000"/>
                    <a:lumOff val="80000"/>
                  </a:schemeClr>
                </a:solidFill>
              </a:rPr>
              <a:t>Future work</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0180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6609-859E-4969-9ED6-BC40541B6EE6}"/>
              </a:ext>
            </a:extLst>
          </p:cNvPr>
          <p:cNvSpPr>
            <a:spLocks noGrp="1"/>
          </p:cNvSpPr>
          <p:nvPr>
            <p:ph type="title"/>
          </p:nvPr>
        </p:nvSpPr>
        <p:spPr/>
        <p:txBody>
          <a:bodyPr/>
          <a:lstStyle/>
          <a:p>
            <a:r>
              <a:rPr lang="en-US" dirty="0"/>
              <a:t>Reinforcement Learning (RL)</a:t>
            </a:r>
          </a:p>
        </p:txBody>
      </p:sp>
      <p:sp>
        <p:nvSpPr>
          <p:cNvPr id="3" name="Text Placeholder 2">
            <a:extLst>
              <a:ext uri="{FF2B5EF4-FFF2-40B4-BE49-F238E27FC236}">
                <a16:creationId xmlns:a16="http://schemas.microsoft.com/office/drawing/2014/main" id="{9A802E53-A8DD-4241-991A-D3619DF741ED}"/>
              </a:ext>
            </a:extLst>
          </p:cNvPr>
          <p:cNvSpPr>
            <a:spLocks noGrp="1"/>
          </p:cNvSpPr>
          <p:nvPr>
            <p:ph type="body" sz="quarter" idx="10"/>
          </p:nvPr>
        </p:nvSpPr>
        <p:spPr/>
        <p:txBody>
          <a:bodyPr>
            <a:normAutofit/>
          </a:bodyPr>
          <a:lstStyle/>
          <a:p>
            <a:pPr marL="0" indent="0">
              <a:buNone/>
            </a:pPr>
            <a:r>
              <a:rPr lang="en-US" sz="1800" dirty="0"/>
              <a:t>RL is a general-purpose framework for decision-making</a:t>
            </a:r>
          </a:p>
          <a:p>
            <a:pPr marL="0" indent="0">
              <a:buNone/>
            </a:pPr>
            <a:endParaRPr lang="en-US" sz="1800" dirty="0"/>
          </a:p>
          <a:p>
            <a:r>
              <a:rPr lang="en-US" sz="1800" dirty="0"/>
              <a:t>An agent selects </a:t>
            </a:r>
            <a:r>
              <a:rPr lang="en-US" sz="1800" b="1" dirty="0"/>
              <a:t>actions</a:t>
            </a:r>
          </a:p>
          <a:p>
            <a:r>
              <a:rPr lang="en-US" sz="1800" dirty="0"/>
              <a:t>Its actions influence future </a:t>
            </a:r>
            <a:r>
              <a:rPr lang="en-US" sz="1800" b="1" dirty="0"/>
              <a:t>observations</a:t>
            </a:r>
          </a:p>
          <a:p>
            <a:r>
              <a:rPr lang="en-US" sz="1800" dirty="0"/>
              <a:t>Success is measured by a scalar </a:t>
            </a:r>
            <a:r>
              <a:rPr lang="en-US" sz="1800" b="1" dirty="0"/>
              <a:t>reward</a:t>
            </a:r>
            <a:r>
              <a:rPr lang="en-US" sz="1800" dirty="0"/>
              <a:t> signal</a:t>
            </a:r>
          </a:p>
          <a:p>
            <a:endParaRPr lang="en-US" sz="1800" dirty="0"/>
          </a:p>
          <a:p>
            <a:pPr marL="0" indent="0">
              <a:buNone/>
            </a:pPr>
            <a:r>
              <a:rPr lang="en-US" sz="1800" b="1" dirty="0"/>
              <a:t>Goal</a:t>
            </a:r>
            <a:r>
              <a:rPr lang="en-US" sz="1800" dirty="0"/>
              <a:t>: Select actions to maximize future rewards</a:t>
            </a:r>
          </a:p>
        </p:txBody>
      </p:sp>
      <p:grpSp>
        <p:nvGrpSpPr>
          <p:cNvPr id="38" name="Group 37">
            <a:extLst>
              <a:ext uri="{FF2B5EF4-FFF2-40B4-BE49-F238E27FC236}">
                <a16:creationId xmlns:a16="http://schemas.microsoft.com/office/drawing/2014/main" id="{CBEFAA50-9712-4962-A40E-02C1684667F8}"/>
              </a:ext>
            </a:extLst>
          </p:cNvPr>
          <p:cNvGrpSpPr/>
          <p:nvPr/>
        </p:nvGrpSpPr>
        <p:grpSpPr>
          <a:xfrm>
            <a:off x="5457371" y="884237"/>
            <a:ext cx="3392295" cy="3375025"/>
            <a:chOff x="5627329" y="1105808"/>
            <a:chExt cx="3338451" cy="3515177"/>
          </a:xfrm>
        </p:grpSpPr>
        <p:pic>
          <p:nvPicPr>
            <p:cNvPr id="1028" name="Picture 4" descr="AstroReality Raised relief globe EARTH">
              <a:extLst>
                <a:ext uri="{FF2B5EF4-FFF2-40B4-BE49-F238E27FC236}">
                  <a16:creationId xmlns:a16="http://schemas.microsoft.com/office/drawing/2014/main" id="{7C7332FA-2FF2-4C06-80C1-CB278F553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5564" y="3352799"/>
              <a:ext cx="1268186" cy="12681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rain Clipart Transparent Background - Brain Png | Transparent PNG Download  #1933508 - Vippng">
              <a:extLst>
                <a:ext uri="{FF2B5EF4-FFF2-40B4-BE49-F238E27FC236}">
                  <a16:creationId xmlns:a16="http://schemas.microsoft.com/office/drawing/2014/main" id="{99C54B4B-36AC-434D-93E2-F1C53C176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251" y="1105808"/>
              <a:ext cx="1645012" cy="1369786"/>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or: Elbow 24">
              <a:extLst>
                <a:ext uri="{FF2B5EF4-FFF2-40B4-BE49-F238E27FC236}">
                  <a16:creationId xmlns:a16="http://schemas.microsoft.com/office/drawing/2014/main" id="{38FB334A-DF34-417C-9795-02E1C5458F7B}"/>
                </a:ext>
              </a:extLst>
            </p:cNvPr>
            <p:cNvCxnSpPr>
              <a:cxnSpLocks/>
            </p:cNvCxnSpPr>
            <p:nvPr/>
          </p:nvCxnSpPr>
          <p:spPr>
            <a:xfrm flipH="1">
              <a:off x="8495506" y="1790700"/>
              <a:ext cx="163513" cy="2196191"/>
            </a:xfrm>
            <a:prstGeom prst="bentConnector3">
              <a:avLst>
                <a:gd name="adj1" fmla="val -1398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A6B6AA2F-ACE3-4915-A770-27448F070F81}"/>
                </a:ext>
              </a:extLst>
            </p:cNvPr>
            <p:cNvCxnSpPr>
              <a:cxnSpLocks/>
            </p:cNvCxnSpPr>
            <p:nvPr/>
          </p:nvCxnSpPr>
          <p:spPr>
            <a:xfrm rot="10800000">
              <a:off x="6825594" y="1790700"/>
              <a:ext cx="213313" cy="2196191"/>
            </a:xfrm>
            <a:prstGeom prst="bentConnector3">
              <a:avLst>
                <a:gd name="adj1" fmla="val 20716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247526E5-AEB3-4A97-ABDD-87D4BC9CE16D}"/>
                </a:ext>
              </a:extLst>
            </p:cNvPr>
            <p:cNvCxnSpPr/>
            <p:nvPr/>
          </p:nvCxnSpPr>
          <p:spPr>
            <a:xfrm flipV="1">
              <a:off x="7815943" y="2322286"/>
              <a:ext cx="0" cy="8853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C16E64B-5B8B-47D9-B999-91E947B37B3F}"/>
                </a:ext>
              </a:extLst>
            </p:cNvPr>
            <p:cNvSpPr txBox="1"/>
            <p:nvPr/>
          </p:nvSpPr>
          <p:spPr>
            <a:xfrm>
              <a:off x="8316243" y="2667907"/>
              <a:ext cx="649537" cy="276999"/>
            </a:xfrm>
            <a:prstGeom prst="rect">
              <a:avLst/>
            </a:prstGeom>
            <a:noFill/>
          </p:spPr>
          <p:txBody>
            <a:bodyPr wrap="none" rtlCol="0">
              <a:spAutoFit/>
            </a:bodyPr>
            <a:lstStyle/>
            <a:p>
              <a:r>
                <a:rPr lang="en-US" sz="1200" dirty="0"/>
                <a:t>Actions</a:t>
              </a:r>
            </a:p>
          </p:txBody>
        </p:sp>
        <p:sp>
          <p:nvSpPr>
            <p:cNvPr id="36" name="TextBox 35">
              <a:extLst>
                <a:ext uri="{FF2B5EF4-FFF2-40B4-BE49-F238E27FC236}">
                  <a16:creationId xmlns:a16="http://schemas.microsoft.com/office/drawing/2014/main" id="{299FB0DC-C771-4820-BD28-197BA5654642}"/>
                </a:ext>
              </a:extLst>
            </p:cNvPr>
            <p:cNvSpPr txBox="1"/>
            <p:nvPr/>
          </p:nvSpPr>
          <p:spPr>
            <a:xfrm>
              <a:off x="7120663" y="2671667"/>
              <a:ext cx="715965" cy="276999"/>
            </a:xfrm>
            <a:prstGeom prst="rect">
              <a:avLst/>
            </a:prstGeom>
            <a:noFill/>
          </p:spPr>
          <p:txBody>
            <a:bodyPr wrap="none" rtlCol="0">
              <a:spAutoFit/>
            </a:bodyPr>
            <a:lstStyle/>
            <a:p>
              <a:r>
                <a:rPr lang="en-US" sz="1200" dirty="0"/>
                <a:t>Rewards</a:t>
              </a:r>
            </a:p>
          </p:txBody>
        </p:sp>
        <p:sp>
          <p:nvSpPr>
            <p:cNvPr id="37" name="TextBox 36">
              <a:extLst>
                <a:ext uri="{FF2B5EF4-FFF2-40B4-BE49-F238E27FC236}">
                  <a16:creationId xmlns:a16="http://schemas.microsoft.com/office/drawing/2014/main" id="{04D8DA6A-88EC-4105-AAD8-E0B3EB83B326}"/>
                </a:ext>
              </a:extLst>
            </p:cNvPr>
            <p:cNvSpPr txBox="1"/>
            <p:nvPr/>
          </p:nvSpPr>
          <p:spPr>
            <a:xfrm>
              <a:off x="5627329" y="2673161"/>
              <a:ext cx="1007199" cy="276999"/>
            </a:xfrm>
            <a:prstGeom prst="rect">
              <a:avLst/>
            </a:prstGeom>
            <a:noFill/>
          </p:spPr>
          <p:txBody>
            <a:bodyPr wrap="none" rtlCol="0">
              <a:spAutoFit/>
            </a:bodyPr>
            <a:lstStyle/>
            <a:p>
              <a:r>
                <a:rPr lang="en-US" sz="1200" dirty="0"/>
                <a:t>Observations</a:t>
              </a:r>
            </a:p>
          </p:txBody>
        </p:sp>
      </p:grpSp>
    </p:spTree>
    <p:extLst>
      <p:ext uri="{BB962C8B-B14F-4D97-AF65-F5344CB8AC3E}">
        <p14:creationId xmlns:p14="http://schemas.microsoft.com/office/powerpoint/2010/main" val="300817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DCEE-31A7-4BD1-92BB-07B7C6D18000}"/>
              </a:ext>
            </a:extLst>
          </p:cNvPr>
          <p:cNvSpPr>
            <a:spLocks noGrp="1"/>
          </p:cNvSpPr>
          <p:nvPr>
            <p:ph type="title"/>
          </p:nvPr>
        </p:nvSpPr>
        <p:spPr/>
        <p:txBody>
          <a:bodyPr/>
          <a:lstStyle/>
          <a:p>
            <a:r>
              <a:rPr lang="en-US" dirty="0"/>
              <a:t>Deep Learning</a:t>
            </a:r>
          </a:p>
        </p:txBody>
      </p:sp>
      <p:sp>
        <p:nvSpPr>
          <p:cNvPr id="3" name="Text Placeholder 2">
            <a:extLst>
              <a:ext uri="{FF2B5EF4-FFF2-40B4-BE49-F238E27FC236}">
                <a16:creationId xmlns:a16="http://schemas.microsoft.com/office/drawing/2014/main" id="{925893C5-977C-4C12-822B-49E677C301C0}"/>
              </a:ext>
            </a:extLst>
          </p:cNvPr>
          <p:cNvSpPr>
            <a:spLocks noGrp="1"/>
          </p:cNvSpPr>
          <p:nvPr>
            <p:ph type="body" sz="quarter" idx="10"/>
          </p:nvPr>
        </p:nvSpPr>
        <p:spPr/>
        <p:txBody>
          <a:bodyPr>
            <a:normAutofit/>
          </a:bodyPr>
          <a:lstStyle/>
          <a:p>
            <a:pPr marL="0" indent="0">
              <a:buNone/>
            </a:pPr>
            <a:r>
              <a:rPr lang="en-US" sz="1800" dirty="0"/>
              <a:t>Deep learning is a general-purpose framework for representation learning</a:t>
            </a:r>
          </a:p>
          <a:p>
            <a:r>
              <a:rPr lang="en-US" sz="1800" dirty="0"/>
              <a:t>Given an </a:t>
            </a:r>
            <a:r>
              <a:rPr lang="en-US" sz="1800" b="1" dirty="0"/>
              <a:t>objective</a:t>
            </a:r>
            <a:r>
              <a:rPr lang="en-US" sz="1800" dirty="0"/>
              <a:t>	</a:t>
            </a:r>
          </a:p>
          <a:p>
            <a:r>
              <a:rPr lang="en-US" sz="1800" dirty="0"/>
              <a:t>Learn a </a:t>
            </a:r>
            <a:r>
              <a:rPr lang="en-US" sz="1800" b="1" dirty="0"/>
              <a:t>representation</a:t>
            </a:r>
            <a:r>
              <a:rPr lang="en-US" sz="1800" dirty="0"/>
              <a:t> that achieves objective</a:t>
            </a:r>
          </a:p>
          <a:p>
            <a:r>
              <a:rPr lang="en-US" sz="1800" dirty="0"/>
              <a:t>Directly from </a:t>
            </a:r>
            <a:r>
              <a:rPr lang="en-US" sz="1800" b="1" dirty="0"/>
              <a:t>raw inputs</a:t>
            </a:r>
          </a:p>
          <a:p>
            <a:r>
              <a:rPr lang="en-US" sz="1800" dirty="0"/>
              <a:t>Using minimal domain knowledge</a:t>
            </a:r>
          </a:p>
        </p:txBody>
      </p:sp>
      <p:pic>
        <p:nvPicPr>
          <p:cNvPr id="1026" name="Picture 2" descr="Borat bounces back just ahead of US elections with 'outrageous' pranks">
            <a:extLst>
              <a:ext uri="{FF2B5EF4-FFF2-40B4-BE49-F238E27FC236}">
                <a16:creationId xmlns:a16="http://schemas.microsoft.com/office/drawing/2014/main" id="{F3B02534-F336-4B4B-8381-668BC728C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525" y="4049714"/>
            <a:ext cx="868360" cy="8683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ant to know how Deep Learning works? Here's a quick guide for everyone. |  by Radu Raicea | freeCodeCamp.org | Medium">
            <a:extLst>
              <a:ext uri="{FF2B5EF4-FFF2-40B4-BE49-F238E27FC236}">
                <a16:creationId xmlns:a16="http://schemas.microsoft.com/office/drawing/2014/main" id="{C6652B80-F31E-40D5-BA8F-7538C0EB1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285" y="3202242"/>
            <a:ext cx="2289402" cy="152349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or: Curved 4">
            <a:extLst>
              <a:ext uri="{FF2B5EF4-FFF2-40B4-BE49-F238E27FC236}">
                <a16:creationId xmlns:a16="http://schemas.microsoft.com/office/drawing/2014/main" id="{BBFF8F11-295F-4A79-BCBF-251940D8B481}"/>
              </a:ext>
            </a:extLst>
          </p:cNvPr>
          <p:cNvCxnSpPr>
            <a:endCxn id="1030" idx="1"/>
          </p:cNvCxnSpPr>
          <p:nvPr/>
        </p:nvCxnSpPr>
        <p:spPr>
          <a:xfrm rot="16200000" flipH="1">
            <a:off x="3479686" y="3448389"/>
            <a:ext cx="628199" cy="40299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CBED8AA-DFDC-4485-B97A-6E0AE1BDCEF8}"/>
              </a:ext>
            </a:extLst>
          </p:cNvPr>
          <p:cNvSpPr txBox="1"/>
          <p:nvPr/>
        </p:nvSpPr>
        <p:spPr>
          <a:xfrm>
            <a:off x="1735659" y="3339872"/>
            <a:ext cx="493533" cy="369332"/>
          </a:xfrm>
          <a:prstGeom prst="rect">
            <a:avLst/>
          </a:prstGeom>
          <a:noFill/>
        </p:spPr>
        <p:txBody>
          <a:bodyPr wrap="none" rtlCol="0">
            <a:spAutoFit/>
          </a:bodyPr>
          <a:lstStyle/>
          <a:p>
            <a:r>
              <a:rPr lang="en-US" dirty="0"/>
              <a:t>Cat</a:t>
            </a:r>
          </a:p>
        </p:txBody>
      </p:sp>
      <p:sp>
        <p:nvSpPr>
          <p:cNvPr id="7" name="TextBox 6">
            <a:extLst>
              <a:ext uri="{FF2B5EF4-FFF2-40B4-BE49-F238E27FC236}">
                <a16:creationId xmlns:a16="http://schemas.microsoft.com/office/drawing/2014/main" id="{5794C533-5BD7-4995-BF2E-56ADE77E6180}"/>
              </a:ext>
            </a:extLst>
          </p:cNvPr>
          <p:cNvSpPr txBox="1"/>
          <p:nvPr/>
        </p:nvSpPr>
        <p:spPr>
          <a:xfrm>
            <a:off x="1730172" y="4218718"/>
            <a:ext cx="692369" cy="369332"/>
          </a:xfrm>
          <a:prstGeom prst="rect">
            <a:avLst/>
          </a:prstGeom>
          <a:noFill/>
        </p:spPr>
        <p:txBody>
          <a:bodyPr wrap="none" rtlCol="0">
            <a:spAutoFit/>
          </a:bodyPr>
          <a:lstStyle/>
          <a:p>
            <a:r>
              <a:rPr lang="en-US" dirty="0"/>
              <a:t>Borat</a:t>
            </a:r>
          </a:p>
        </p:txBody>
      </p:sp>
      <p:sp>
        <p:nvSpPr>
          <p:cNvPr id="8" name="TextBox 7">
            <a:extLst>
              <a:ext uri="{FF2B5EF4-FFF2-40B4-BE49-F238E27FC236}">
                <a16:creationId xmlns:a16="http://schemas.microsoft.com/office/drawing/2014/main" id="{A50CDC32-44B4-4628-8AD6-36D4B06B2D70}"/>
              </a:ext>
            </a:extLst>
          </p:cNvPr>
          <p:cNvSpPr txBox="1"/>
          <p:nvPr/>
        </p:nvSpPr>
        <p:spPr>
          <a:xfrm>
            <a:off x="6408603" y="3779322"/>
            <a:ext cx="493533" cy="369332"/>
          </a:xfrm>
          <a:prstGeom prst="rect">
            <a:avLst/>
          </a:prstGeom>
          <a:noFill/>
        </p:spPr>
        <p:txBody>
          <a:bodyPr wrap="none" rtlCol="0">
            <a:spAutoFit/>
          </a:bodyPr>
          <a:lstStyle/>
          <a:p>
            <a:r>
              <a:rPr lang="en-US" dirty="0"/>
              <a:t>Cat</a:t>
            </a:r>
          </a:p>
        </p:txBody>
      </p:sp>
      <p:pic>
        <p:nvPicPr>
          <p:cNvPr id="1032" name="Picture 8" descr="Why Doesn't My Cat Jump Anymore?">
            <a:extLst>
              <a:ext uri="{FF2B5EF4-FFF2-40B4-BE49-F238E27FC236}">
                <a16:creationId xmlns:a16="http://schemas.microsoft.com/office/drawing/2014/main" id="{88F73CBD-629D-48EC-B09A-92CC720FA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1687" y="3198856"/>
            <a:ext cx="898198" cy="765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02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A418-A667-4230-B8D6-A6A6DF76BE14}"/>
              </a:ext>
            </a:extLst>
          </p:cNvPr>
          <p:cNvSpPr>
            <a:spLocks noGrp="1"/>
          </p:cNvSpPr>
          <p:nvPr>
            <p:ph type="title"/>
          </p:nvPr>
        </p:nvSpPr>
        <p:spPr/>
        <p:txBody>
          <a:bodyPr/>
          <a:lstStyle/>
          <a:p>
            <a:r>
              <a:rPr lang="en-US" dirty="0"/>
              <a:t>Deep Reinforcement Learning</a:t>
            </a:r>
          </a:p>
        </p:txBody>
      </p:sp>
      <p:sp>
        <p:nvSpPr>
          <p:cNvPr id="3" name="Text Placeholder 2">
            <a:extLst>
              <a:ext uri="{FF2B5EF4-FFF2-40B4-BE49-F238E27FC236}">
                <a16:creationId xmlns:a16="http://schemas.microsoft.com/office/drawing/2014/main" id="{BDDF957E-8CBF-4D6C-BCB3-BD42DDCCF332}"/>
              </a:ext>
            </a:extLst>
          </p:cNvPr>
          <p:cNvSpPr>
            <a:spLocks noGrp="1"/>
          </p:cNvSpPr>
          <p:nvPr>
            <p:ph type="body" sz="quarter" idx="10"/>
          </p:nvPr>
        </p:nvSpPr>
        <p:spPr/>
        <p:txBody>
          <a:bodyPr>
            <a:normAutofit/>
          </a:bodyPr>
          <a:lstStyle/>
          <a:p>
            <a:pPr marL="0" indent="0">
              <a:buNone/>
            </a:pPr>
            <a:r>
              <a:rPr lang="en-US" sz="2000" dirty="0"/>
              <a:t>We seek an agent that can solve a task</a:t>
            </a:r>
          </a:p>
          <a:p>
            <a:pPr marL="0" indent="0">
              <a:buNone/>
            </a:pPr>
            <a:endParaRPr lang="en-US" sz="2000" dirty="0"/>
          </a:p>
          <a:p>
            <a:r>
              <a:rPr lang="en-US" sz="2000" dirty="0"/>
              <a:t>Reinforcement learning defines the objective</a:t>
            </a:r>
          </a:p>
          <a:p>
            <a:r>
              <a:rPr lang="en-US" sz="2000" dirty="0"/>
              <a:t>Deep learning gives the mechanism</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5881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1433C-09EF-44F4-A8A3-7BF1DB1245A4}"/>
              </a:ext>
            </a:extLst>
          </p:cNvPr>
          <p:cNvSpPr>
            <a:spLocks noGrp="1"/>
          </p:cNvSpPr>
          <p:nvPr>
            <p:ph type="title"/>
          </p:nvPr>
        </p:nvSpPr>
        <p:spPr/>
        <p:txBody>
          <a:bodyPr/>
          <a:lstStyle/>
          <a:p>
            <a:r>
              <a:rPr lang="en-US" dirty="0"/>
              <a:t>SARSA</a:t>
            </a:r>
          </a:p>
        </p:txBody>
      </p:sp>
      <p:sp>
        <p:nvSpPr>
          <p:cNvPr id="3" name="Text Placeholder 2">
            <a:extLst>
              <a:ext uri="{FF2B5EF4-FFF2-40B4-BE49-F238E27FC236}">
                <a16:creationId xmlns:a16="http://schemas.microsoft.com/office/drawing/2014/main" id="{F9D870A7-7E9A-419D-B823-78CA084D8165}"/>
              </a:ext>
            </a:extLst>
          </p:cNvPr>
          <p:cNvSpPr>
            <a:spLocks noGrp="1"/>
          </p:cNvSpPr>
          <p:nvPr>
            <p:ph type="body" sz="quarter" idx="10"/>
          </p:nvPr>
        </p:nvSpPr>
        <p:spPr>
          <a:xfrm>
            <a:off x="269989" y="1210120"/>
            <a:ext cx="8120063" cy="3375025"/>
          </a:xfrm>
        </p:spPr>
        <p:txBody>
          <a:bodyPr>
            <a:normAutofit/>
          </a:bodyPr>
          <a:lstStyle/>
          <a:p>
            <a:r>
              <a:rPr lang="en-US" sz="2000" dirty="0"/>
              <a:t>State-action value function: </a:t>
            </a:r>
          </a:p>
          <a:p>
            <a:pPr lvl="1"/>
            <a:r>
              <a:rPr lang="en-US" sz="2000" dirty="0"/>
              <a:t>Expected return when starting in   , performing     and following</a:t>
            </a:r>
          </a:p>
          <a:p>
            <a:r>
              <a:rPr lang="en-US" sz="2000" dirty="0"/>
              <a:t>  SARSA: Use any policy to estimate Q that maximizes future reward:</a:t>
            </a:r>
          </a:p>
          <a:p>
            <a:pPr lvl="1"/>
            <a:r>
              <a:rPr lang="en-US" sz="2000" dirty="0"/>
              <a:t>Q directly approximates Q* (Bellman optimality equation)</a:t>
            </a:r>
          </a:p>
          <a:p>
            <a:pPr lvl="1"/>
            <a:r>
              <a:rPr lang="en-US" sz="2000" dirty="0"/>
              <a:t>Independent of the policy followed</a:t>
            </a:r>
          </a:p>
          <a:p>
            <a:pPr lvl="1"/>
            <a:r>
              <a:rPr lang="en-US" sz="2000" dirty="0"/>
              <a:t>Only requirement: keep updating each (</a:t>
            </a:r>
            <a:r>
              <a:rPr lang="en-US" sz="2000" dirty="0" err="1"/>
              <a:t>s,a</a:t>
            </a:r>
            <a:r>
              <a:rPr lang="en-US" sz="2000" dirty="0"/>
              <a:t>) pair</a:t>
            </a:r>
          </a:p>
          <a:p>
            <a:pPr marL="457200" lvl="1" indent="0">
              <a:buNone/>
            </a:pPr>
            <a:endParaRPr lang="en-US" sz="2000" dirty="0"/>
          </a:p>
        </p:txBody>
      </p:sp>
      <p:pic>
        <p:nvPicPr>
          <p:cNvPr id="6" name="Picture 5">
            <a:extLst>
              <a:ext uri="{FF2B5EF4-FFF2-40B4-BE49-F238E27FC236}">
                <a16:creationId xmlns:a16="http://schemas.microsoft.com/office/drawing/2014/main" id="{2A911FE3-5265-4107-843D-F9AF6D711185}"/>
              </a:ext>
            </a:extLst>
          </p:cNvPr>
          <p:cNvPicPr>
            <a:picLocks noChangeAspect="1"/>
          </p:cNvPicPr>
          <p:nvPr>
            <p:custDataLst>
              <p:tags r:id="rId1"/>
            </p:custDataLst>
          </p:nvPr>
        </p:nvPicPr>
        <p:blipFill>
          <a:blip r:embed="rId7"/>
          <a:stretch>
            <a:fillRect/>
          </a:stretch>
        </p:blipFill>
        <p:spPr>
          <a:xfrm>
            <a:off x="3561975" y="1300106"/>
            <a:ext cx="725714" cy="214124"/>
          </a:xfrm>
          <a:prstGeom prst="rect">
            <a:avLst/>
          </a:prstGeom>
        </p:spPr>
      </p:pic>
      <p:pic>
        <p:nvPicPr>
          <p:cNvPr id="8" name="Picture 7">
            <a:extLst>
              <a:ext uri="{FF2B5EF4-FFF2-40B4-BE49-F238E27FC236}">
                <a16:creationId xmlns:a16="http://schemas.microsoft.com/office/drawing/2014/main" id="{8E8A7362-47EB-4B3D-893D-55E80BA3DD39}"/>
              </a:ext>
            </a:extLst>
          </p:cNvPr>
          <p:cNvPicPr>
            <a:picLocks noChangeAspect="1"/>
          </p:cNvPicPr>
          <p:nvPr>
            <p:custDataLst>
              <p:tags r:id="rId2"/>
            </p:custDataLst>
          </p:nvPr>
        </p:nvPicPr>
        <p:blipFill>
          <a:blip r:embed="rId8"/>
          <a:stretch>
            <a:fillRect/>
          </a:stretch>
        </p:blipFill>
        <p:spPr>
          <a:xfrm>
            <a:off x="4482403" y="1743072"/>
            <a:ext cx="113371" cy="137143"/>
          </a:xfrm>
          <a:prstGeom prst="rect">
            <a:avLst/>
          </a:prstGeom>
        </p:spPr>
      </p:pic>
      <p:pic>
        <p:nvPicPr>
          <p:cNvPr id="12" name="Picture 11">
            <a:extLst>
              <a:ext uri="{FF2B5EF4-FFF2-40B4-BE49-F238E27FC236}">
                <a16:creationId xmlns:a16="http://schemas.microsoft.com/office/drawing/2014/main" id="{439E8115-DCFA-42F8-BFE8-28CD55E91233}"/>
              </a:ext>
            </a:extLst>
          </p:cNvPr>
          <p:cNvPicPr>
            <a:picLocks noChangeAspect="1"/>
          </p:cNvPicPr>
          <p:nvPr>
            <p:custDataLst>
              <p:tags r:id="rId3"/>
            </p:custDataLst>
          </p:nvPr>
        </p:nvPicPr>
        <p:blipFill>
          <a:blip r:embed="rId9"/>
          <a:stretch>
            <a:fillRect/>
          </a:stretch>
        </p:blipFill>
        <p:spPr>
          <a:xfrm>
            <a:off x="5973268" y="1743071"/>
            <a:ext cx="140799" cy="137143"/>
          </a:xfrm>
          <a:prstGeom prst="rect">
            <a:avLst/>
          </a:prstGeom>
        </p:spPr>
      </p:pic>
      <p:pic>
        <p:nvPicPr>
          <p:cNvPr id="16" name="Picture 15">
            <a:extLst>
              <a:ext uri="{FF2B5EF4-FFF2-40B4-BE49-F238E27FC236}">
                <a16:creationId xmlns:a16="http://schemas.microsoft.com/office/drawing/2014/main" id="{54C4DBA5-8CF1-4103-85DD-CF7F163C062F}"/>
              </a:ext>
            </a:extLst>
          </p:cNvPr>
          <p:cNvPicPr>
            <a:picLocks noChangeAspect="1"/>
          </p:cNvPicPr>
          <p:nvPr>
            <p:custDataLst>
              <p:tags r:id="rId4"/>
            </p:custDataLst>
          </p:nvPr>
        </p:nvPicPr>
        <p:blipFill>
          <a:blip r:embed="rId10"/>
          <a:stretch>
            <a:fillRect/>
          </a:stretch>
        </p:blipFill>
        <p:spPr>
          <a:xfrm>
            <a:off x="7744648" y="1743071"/>
            <a:ext cx="166399" cy="135314"/>
          </a:xfrm>
          <a:prstGeom prst="rect">
            <a:avLst/>
          </a:prstGeom>
        </p:spPr>
      </p:pic>
      <p:grpSp>
        <p:nvGrpSpPr>
          <p:cNvPr id="4" name="Group 3">
            <a:extLst>
              <a:ext uri="{FF2B5EF4-FFF2-40B4-BE49-F238E27FC236}">
                <a16:creationId xmlns:a16="http://schemas.microsoft.com/office/drawing/2014/main" id="{5E2FE73D-B1B6-4BD0-B44B-514DBF24F435}"/>
              </a:ext>
            </a:extLst>
          </p:cNvPr>
          <p:cNvGrpSpPr/>
          <p:nvPr/>
        </p:nvGrpSpPr>
        <p:grpSpPr>
          <a:xfrm>
            <a:off x="931828" y="3443947"/>
            <a:ext cx="7305998" cy="1552190"/>
            <a:chOff x="931828" y="3443947"/>
            <a:chExt cx="7305998" cy="1552190"/>
          </a:xfrm>
        </p:grpSpPr>
        <p:pic>
          <p:nvPicPr>
            <p:cNvPr id="18" name="Picture 17">
              <a:extLst>
                <a:ext uri="{FF2B5EF4-FFF2-40B4-BE49-F238E27FC236}">
                  <a16:creationId xmlns:a16="http://schemas.microsoft.com/office/drawing/2014/main" id="{2DF741DA-E6B5-4146-B7E9-0D4E75EC385B}"/>
                </a:ext>
              </a:extLst>
            </p:cNvPr>
            <p:cNvPicPr>
              <a:picLocks noChangeAspect="1"/>
            </p:cNvPicPr>
            <p:nvPr>
              <p:custDataLst>
                <p:tags r:id="rId5"/>
              </p:custDataLst>
            </p:nvPr>
          </p:nvPicPr>
          <p:blipFill>
            <a:blip r:embed="rId11"/>
            <a:stretch>
              <a:fillRect/>
            </a:stretch>
          </p:blipFill>
          <p:spPr>
            <a:xfrm>
              <a:off x="1085064" y="4065803"/>
              <a:ext cx="7152762" cy="254476"/>
            </a:xfrm>
            <a:prstGeom prst="rect">
              <a:avLst/>
            </a:prstGeom>
          </p:spPr>
        </p:pic>
        <p:sp>
          <p:nvSpPr>
            <p:cNvPr id="19" name="TextBox 18">
              <a:extLst>
                <a:ext uri="{FF2B5EF4-FFF2-40B4-BE49-F238E27FC236}">
                  <a16:creationId xmlns:a16="http://schemas.microsoft.com/office/drawing/2014/main" id="{1DAB60CE-FF80-452E-B0EB-9B4175A821C3}"/>
                </a:ext>
              </a:extLst>
            </p:cNvPr>
            <p:cNvSpPr txBox="1"/>
            <p:nvPr/>
          </p:nvSpPr>
          <p:spPr>
            <a:xfrm>
              <a:off x="931828" y="4688360"/>
              <a:ext cx="1233715" cy="307777"/>
            </a:xfrm>
            <a:prstGeom prst="rect">
              <a:avLst/>
            </a:prstGeom>
            <a:solidFill>
              <a:schemeClr val="tx2">
                <a:lumMod val="40000"/>
                <a:lumOff val="60000"/>
              </a:schemeClr>
            </a:solidFill>
          </p:spPr>
          <p:txBody>
            <a:bodyPr wrap="square" rtlCol="0">
              <a:spAutoFit/>
            </a:bodyPr>
            <a:lstStyle/>
            <a:p>
              <a:pPr algn="ctr"/>
              <a:r>
                <a:rPr lang="en-US" sz="1400" dirty="0"/>
                <a:t>New State</a:t>
              </a:r>
            </a:p>
          </p:txBody>
        </p:sp>
        <p:sp>
          <p:nvSpPr>
            <p:cNvPr id="21" name="TextBox 20">
              <a:extLst>
                <a:ext uri="{FF2B5EF4-FFF2-40B4-BE49-F238E27FC236}">
                  <a16:creationId xmlns:a16="http://schemas.microsoft.com/office/drawing/2014/main" id="{89512F03-7D63-4774-9E76-851C8830218C}"/>
                </a:ext>
              </a:extLst>
            </p:cNvPr>
            <p:cNvSpPr txBox="1"/>
            <p:nvPr/>
          </p:nvSpPr>
          <p:spPr>
            <a:xfrm>
              <a:off x="2432072" y="4687317"/>
              <a:ext cx="1233715" cy="307777"/>
            </a:xfrm>
            <a:prstGeom prst="rect">
              <a:avLst/>
            </a:prstGeom>
            <a:solidFill>
              <a:schemeClr val="tx2">
                <a:lumMod val="40000"/>
                <a:lumOff val="60000"/>
              </a:schemeClr>
            </a:solidFill>
          </p:spPr>
          <p:txBody>
            <a:bodyPr wrap="square" rtlCol="0">
              <a:spAutoFit/>
            </a:bodyPr>
            <a:lstStyle/>
            <a:p>
              <a:pPr algn="ctr"/>
              <a:r>
                <a:rPr lang="en-US" sz="1400" dirty="0"/>
                <a:t>Old State</a:t>
              </a:r>
            </a:p>
          </p:txBody>
        </p:sp>
        <p:sp>
          <p:nvSpPr>
            <p:cNvPr id="23" name="TextBox 22">
              <a:extLst>
                <a:ext uri="{FF2B5EF4-FFF2-40B4-BE49-F238E27FC236}">
                  <a16:creationId xmlns:a16="http://schemas.microsoft.com/office/drawing/2014/main" id="{8FB15692-E778-4781-A967-A3C84AB60DA4}"/>
                </a:ext>
              </a:extLst>
            </p:cNvPr>
            <p:cNvSpPr txBox="1"/>
            <p:nvPr/>
          </p:nvSpPr>
          <p:spPr>
            <a:xfrm>
              <a:off x="3932316" y="4683114"/>
              <a:ext cx="1233715" cy="307777"/>
            </a:xfrm>
            <a:prstGeom prst="rect">
              <a:avLst/>
            </a:prstGeom>
            <a:solidFill>
              <a:schemeClr val="tx2">
                <a:lumMod val="40000"/>
                <a:lumOff val="60000"/>
              </a:schemeClr>
            </a:solidFill>
          </p:spPr>
          <p:txBody>
            <a:bodyPr wrap="square" rtlCol="0">
              <a:spAutoFit/>
            </a:bodyPr>
            <a:lstStyle/>
            <a:p>
              <a:pPr algn="ctr"/>
              <a:r>
                <a:rPr lang="en-US" sz="1400" dirty="0"/>
                <a:t>Reward</a:t>
              </a:r>
            </a:p>
          </p:txBody>
        </p:sp>
        <p:cxnSp>
          <p:nvCxnSpPr>
            <p:cNvPr id="25" name="Straight Arrow Connector 24">
              <a:extLst>
                <a:ext uri="{FF2B5EF4-FFF2-40B4-BE49-F238E27FC236}">
                  <a16:creationId xmlns:a16="http://schemas.microsoft.com/office/drawing/2014/main" id="{99B21528-E812-4460-88EF-2E6E34AF4537}"/>
                </a:ext>
              </a:extLst>
            </p:cNvPr>
            <p:cNvCxnSpPr/>
            <p:nvPr/>
          </p:nvCxnSpPr>
          <p:spPr>
            <a:xfrm flipV="1">
              <a:off x="1570456" y="4320279"/>
              <a:ext cx="210457" cy="362835"/>
            </a:xfrm>
            <a:prstGeom prst="straightConnector1">
              <a:avLst/>
            </a:prstGeom>
            <a:ln>
              <a:solidFill>
                <a:schemeClr val="tx2">
                  <a:lumMod val="40000"/>
                  <a:lumOff val="60000"/>
                </a:schemeClr>
              </a:solidFill>
              <a:tailEnd type="triangle"/>
            </a:ln>
          </p:spPr>
          <p:style>
            <a:lnRef idx="2">
              <a:schemeClr val="accent3"/>
            </a:lnRef>
            <a:fillRef idx="0">
              <a:schemeClr val="accent3"/>
            </a:fillRef>
            <a:effectRef idx="1">
              <a:schemeClr val="accent3"/>
            </a:effectRef>
            <a:fontRef idx="minor">
              <a:schemeClr val="tx1"/>
            </a:fontRef>
          </p:style>
        </p:cxnSp>
        <p:cxnSp>
          <p:nvCxnSpPr>
            <p:cNvPr id="26" name="Straight Arrow Connector 25">
              <a:extLst>
                <a:ext uri="{FF2B5EF4-FFF2-40B4-BE49-F238E27FC236}">
                  <a16:creationId xmlns:a16="http://schemas.microsoft.com/office/drawing/2014/main" id="{41B2531B-7990-487C-BD58-FEFE6150C835}"/>
                </a:ext>
              </a:extLst>
            </p:cNvPr>
            <p:cNvCxnSpPr/>
            <p:nvPr/>
          </p:nvCxnSpPr>
          <p:spPr>
            <a:xfrm flipV="1">
              <a:off x="3234310" y="4310310"/>
              <a:ext cx="210457" cy="362835"/>
            </a:xfrm>
            <a:prstGeom prst="straightConnector1">
              <a:avLst/>
            </a:prstGeom>
            <a:ln>
              <a:solidFill>
                <a:schemeClr val="tx2">
                  <a:lumMod val="40000"/>
                  <a:lumOff val="60000"/>
                </a:schemeClr>
              </a:solidFill>
              <a:tailEnd type="triangle"/>
            </a:ln>
          </p:spPr>
          <p:style>
            <a:lnRef idx="2">
              <a:schemeClr val="accent3"/>
            </a:lnRef>
            <a:fillRef idx="0">
              <a:schemeClr val="accent3"/>
            </a:fillRef>
            <a:effectRef idx="1">
              <a:schemeClr val="accent3"/>
            </a:effectRef>
            <a:fontRef idx="minor">
              <a:schemeClr val="tx1"/>
            </a:fontRef>
          </p:style>
        </p:cxnSp>
        <p:cxnSp>
          <p:nvCxnSpPr>
            <p:cNvPr id="27" name="Straight Arrow Connector 26">
              <a:extLst>
                <a:ext uri="{FF2B5EF4-FFF2-40B4-BE49-F238E27FC236}">
                  <a16:creationId xmlns:a16="http://schemas.microsoft.com/office/drawing/2014/main" id="{FC1FE6FF-734E-406E-94EA-07F40FF6E70F}"/>
                </a:ext>
              </a:extLst>
            </p:cNvPr>
            <p:cNvCxnSpPr/>
            <p:nvPr/>
          </p:nvCxnSpPr>
          <p:spPr>
            <a:xfrm flipV="1">
              <a:off x="4447573" y="4310310"/>
              <a:ext cx="210457" cy="362835"/>
            </a:xfrm>
            <a:prstGeom prst="straightConnector1">
              <a:avLst/>
            </a:prstGeom>
            <a:ln>
              <a:solidFill>
                <a:schemeClr val="tx2">
                  <a:lumMod val="40000"/>
                  <a:lumOff val="60000"/>
                </a:schemeClr>
              </a:solidFill>
              <a:tailEnd type="triangle"/>
            </a:ln>
          </p:spPr>
          <p:style>
            <a:lnRef idx="2">
              <a:schemeClr val="accent3"/>
            </a:lnRef>
            <a:fillRef idx="0">
              <a:schemeClr val="accent3"/>
            </a:fillRef>
            <a:effectRef idx="1">
              <a:schemeClr val="accent3"/>
            </a:effectRef>
            <a:fontRef idx="minor">
              <a:schemeClr val="tx1"/>
            </a:fontRef>
          </p:style>
        </p:cxnSp>
        <p:sp>
          <p:nvSpPr>
            <p:cNvPr id="29" name="TextBox 28">
              <a:extLst>
                <a:ext uri="{FF2B5EF4-FFF2-40B4-BE49-F238E27FC236}">
                  <a16:creationId xmlns:a16="http://schemas.microsoft.com/office/drawing/2014/main" id="{FF6EDBD5-6193-4603-85BD-AEC6A09A6857}"/>
                </a:ext>
              </a:extLst>
            </p:cNvPr>
            <p:cNvSpPr txBox="1"/>
            <p:nvPr/>
          </p:nvSpPr>
          <p:spPr>
            <a:xfrm>
              <a:off x="2945118" y="3443947"/>
              <a:ext cx="1233715" cy="307777"/>
            </a:xfrm>
            <a:prstGeom prst="rect">
              <a:avLst/>
            </a:prstGeom>
            <a:solidFill>
              <a:schemeClr val="accent1">
                <a:lumMod val="40000"/>
                <a:lumOff val="60000"/>
              </a:schemeClr>
            </a:solidFill>
          </p:spPr>
          <p:txBody>
            <a:bodyPr wrap="square" rtlCol="0">
              <a:spAutoFit/>
            </a:bodyPr>
            <a:lstStyle/>
            <a:p>
              <a:pPr algn="ctr"/>
              <a:r>
                <a:rPr lang="en-US" sz="1400" dirty="0"/>
                <a:t>Learning Rate</a:t>
              </a:r>
            </a:p>
          </p:txBody>
        </p:sp>
        <p:sp>
          <p:nvSpPr>
            <p:cNvPr id="31" name="TextBox 30">
              <a:extLst>
                <a:ext uri="{FF2B5EF4-FFF2-40B4-BE49-F238E27FC236}">
                  <a16:creationId xmlns:a16="http://schemas.microsoft.com/office/drawing/2014/main" id="{6DDC1A8D-4B70-4C2C-B57A-9D266AAE8CE7}"/>
                </a:ext>
              </a:extLst>
            </p:cNvPr>
            <p:cNvSpPr txBox="1"/>
            <p:nvPr/>
          </p:nvSpPr>
          <p:spPr>
            <a:xfrm>
              <a:off x="5066831" y="3468823"/>
              <a:ext cx="1381616" cy="307777"/>
            </a:xfrm>
            <a:prstGeom prst="rect">
              <a:avLst/>
            </a:prstGeom>
            <a:solidFill>
              <a:schemeClr val="accent1">
                <a:lumMod val="40000"/>
                <a:lumOff val="60000"/>
              </a:schemeClr>
            </a:solidFill>
          </p:spPr>
          <p:txBody>
            <a:bodyPr wrap="square" rtlCol="0">
              <a:spAutoFit/>
            </a:bodyPr>
            <a:lstStyle/>
            <a:p>
              <a:pPr algn="ctr"/>
              <a:r>
                <a:rPr lang="en-US" sz="1400" dirty="0"/>
                <a:t>Discount Factor</a:t>
              </a:r>
            </a:p>
          </p:txBody>
        </p:sp>
        <p:cxnSp>
          <p:nvCxnSpPr>
            <p:cNvPr id="35" name="Straight Arrow Connector 34">
              <a:extLst>
                <a:ext uri="{FF2B5EF4-FFF2-40B4-BE49-F238E27FC236}">
                  <a16:creationId xmlns:a16="http://schemas.microsoft.com/office/drawing/2014/main" id="{213D2D26-002C-40CD-AF38-DCD6EEF4637B}"/>
                </a:ext>
              </a:extLst>
            </p:cNvPr>
            <p:cNvCxnSpPr>
              <a:cxnSpLocks/>
              <a:stCxn id="31" idx="2"/>
            </p:cNvCxnSpPr>
            <p:nvPr/>
          </p:nvCxnSpPr>
          <p:spPr>
            <a:xfrm flipH="1">
              <a:off x="5364785" y="3776600"/>
              <a:ext cx="392854" cy="273453"/>
            </a:xfrm>
            <a:prstGeom prst="straightConnector1">
              <a:avLst/>
            </a:prstGeom>
            <a:ln>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B58A647-6A3A-4CEB-8165-C3DDFEA914C3}"/>
                </a:ext>
              </a:extLst>
            </p:cNvPr>
            <p:cNvCxnSpPr/>
            <p:nvPr/>
          </p:nvCxnSpPr>
          <p:spPr>
            <a:xfrm>
              <a:off x="3573674" y="3783223"/>
              <a:ext cx="605159" cy="282580"/>
            </a:xfrm>
            <a:prstGeom prst="straightConnector1">
              <a:avLst/>
            </a:prstGeom>
            <a:ln>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4760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424.4469"/>
  <p:tag name="LATEXADDIN" val="\documentclass{article}&#10;\usepackage{amsmath}&#10;\pagestyle{empty}&#10;\begin{document}&#10;&#10;$Q_{\pi}(s,a)$&#10;&#10;&#10;\end{document}"/>
  <p:tag name="IGUANATEXSIZE" val="24"/>
  <p:tag name="IGUANATEXCURSOR" val="95"/>
  <p:tag name="TRANSPARENCY" val="True"/>
  <p:tag name="FILENAME" val=""/>
  <p:tag name="LATEXENGINEID" val="0"/>
  <p:tag name="TEMPFOLDER" val=".\"/>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7.74276"/>
  <p:tag name="LATEXADDIN" val="\documentclass{article}&#10;\usepackage{amsmath}&#10;\pagestyle{empty}&#10;\begin{document}&#10;&#10;&#10;$a$&#10;&#10;\end{document}"/>
  <p:tag name="IGUANATEXSIZE" val="24"/>
  <p:tag name="IGUANATEXCURSOR" val="84"/>
  <p:tag name="TRANSPARENCY" val="True"/>
  <p:tag name="FILENAME" val=""/>
  <p:tag name="LATEXENGINEID" val="0"/>
  <p:tag name="TEMPFOLDER" val=".\"/>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356.9554"/>
  <p:tag name="LATEXADDIN" val="\documentclass{article}&#10;\usepackage{amsmath}&#10;\pagestyle{empty}&#10;\begin{document}&#10;&#10;&#10;$Q(s,a)$&#10;&#10;\end{document}"/>
  <p:tag name="IGUANATEXSIZE" val="24"/>
  <p:tag name="IGUANATEXCURSOR" val="89"/>
  <p:tag name="TRANSPARENCY" val="True"/>
  <p:tag name="FILENAME" val=""/>
  <p:tag name="LATEXENGINEID" val="0"/>
  <p:tag name="TEMPFOLDER" val=".\"/>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882.6397"/>
  <p:tag name="ORIGINALWIDTH" val="3888.264"/>
  <p:tag name="LATEXADDIN" val="\documentclass{article}&#10;\usepackage{amsmath}&#10;\pagestyle{empty}&#10;\begin{document}&#10;&#10;&#10;\begin{equation*}\label{eqn:wake}&#10;    u(x,y,z) = U_{\infty} \left( 1 - Ce^{-(y-\delta)^2/2\sigma_y^2} e^{-(z-z_h)^2/2\sigma_z^2} \right)&#10;\end{equation*}&#10;\noindent where $C$: the velocity deficit at the center of the yawing turbine's wake\\&#10;$U_{\infty}$: the freestream velocity,\\&#10; $\delta$: is the wake deflection,\\&#10; $\sigma_y$, $\sigma_z$: are the wake expansion terms in the $y$ and $z$ directions.&#10;\end{document}"/>
  <p:tag name="IGUANATEXSIZE" val="20"/>
  <p:tag name="IGUANATEXCURSOR" val="399"/>
  <p:tag name="TRANSPARENCY" val="True"/>
  <p:tag name="FILENAME" val=""/>
  <p:tag name="LATEXENGINEID" val="0"/>
  <p:tag name="TEMPFOLDER" val=".\"/>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611.1736"/>
  <p:tag name="ORIGINALWIDTH" val="4288.714"/>
  <p:tag name="LATEXADDIN" val="\documentclass{article}&#10;\usepackage{amsmath}&#10;\pagestyle{empty}&#10;\begin{document}&#10;&#10;&#10;\begin{equation*}&#10;    P = \frac{1}{2}\rho A U^3 C_p \cos{\gamma}^{p_p}&#10;\end{equation*}&#10;\noindent where $\gamma$: the yaw angle\\&#10;$p_p$: an empirical parameter that indicates how much power is lost when yawing.&#10;\end{document}"/>
  <p:tag name="IGUANATEXSIZE" val="20"/>
  <p:tag name="IGUANATEXCURSOR" val="217"/>
  <p:tag name="TRANSPARENCY" val="True"/>
  <p:tag name="FILENAME" val=""/>
  <p:tag name="LATEXENGINEID" val="0"/>
  <p:tag name="TEMPFOLDER" val=".\"/>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671.916"/>
  <p:tag name="ORIGINALWIDTH" val="341.2073"/>
  <p:tag name="LATEXADDIN" val="\documentclass{article}&#10;\usepackage{amsmath}&#10;\pagestyle{empty}&#10;\begin{document}&#10;&#10;$\begin{bmatrix}&#10;v_0,\\&#10;v_1,\\&#10;\vdots\\&#10;v_{n-1}&#10;\end{bmatrix}$&#10;&#10;&#10;\end{document}"/>
  <p:tag name="IGUANATEXSIZE" val="20"/>
  <p:tag name="IGUANATEXCURSOR" val="143"/>
  <p:tag name="TRANSPARENCY" val="True"/>
  <p:tag name="FILENAME" val=""/>
  <p:tag name="LATEXENGINEID" val="0"/>
  <p:tag name="TEMPFOLDER" val=".\"/>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671.916"/>
  <p:tag name="ORIGINALWIDTH" val="361.4548"/>
  <p:tag name="LATEXADDIN" val="\documentclass{article}&#10;\usepackage{amsmath}&#10;\pagestyle{empty}&#10;\begin{document}&#10;&#10;$\begin{bmatrix}&#10;\psi_0,\\&#10;\psi_1,\\&#10;\vdots\\&#10;\psi_{n-1}&#10;\end{bmatrix}$&#10;&#10;&#10;\end{document}"/>
  <p:tag name="IGUANATEXSIZE" val="20"/>
  <p:tag name="IGUANATEXCURSOR" val="131"/>
  <p:tag name="TRANSPARENCY" val="True"/>
  <p:tag name="FILENAME" val=""/>
  <p:tag name="LATEXENGINEID" val="0"/>
  <p:tag name="TEMPFOLDER" val=".\"/>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39.4826"/>
  <p:tag name="ORIGINALWIDTH" val="1032.621"/>
  <p:tag name="LATEXADDIN" val="\documentclass{article}&#10;\usepackage{amsmath}&#10;\pagestyle{empty}&#10;\begin{document}&#10;&#10;$-(P_{AGC}- P_{farm})^2$&#10;&#10;&#10;\end{document}"/>
  <p:tag name="IGUANATEXSIZE" val="20"/>
  <p:tag name="IGUANATEXCURSOR" val="104"/>
  <p:tag name="TRANSPARENCY" val="True"/>
  <p:tag name="FILENAME" val=""/>
  <p:tag name="LATEXENGINEID" val="0"/>
  <p:tag name="TEMPFOLDER" val=".\"/>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671.916"/>
  <p:tag name="ORIGINALWIDTH" val="341.2073"/>
  <p:tag name="LATEXADDIN" val="\documentclass{article}&#10;\usepackage{amsmath}&#10;\pagestyle{empty}&#10;\begin{document}&#10;&#10;$\begin{bmatrix}&#10;v_0,\\&#10;v_1,\\&#10;\vdots\\&#10;v_{n-1}&#10;\end{bmatrix}$&#10;&#10;&#10;\end{document}"/>
  <p:tag name="IGUANATEXSIZE" val="20"/>
  <p:tag name="IGUANATEXCURSOR" val="143"/>
  <p:tag name="TRANSPARENCY" val="True"/>
  <p:tag name="FILENAME" val=""/>
  <p:tag name="LATEXENGINEID" val="0"/>
  <p:tag name="TEMPFOLDER" val=".\"/>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671.916"/>
  <p:tag name="ORIGINALWIDTH" val="361.4548"/>
  <p:tag name="LATEXADDIN" val="\documentclass{article}&#10;\usepackage{amsmath}&#10;\pagestyle{empty}&#10;\begin{document}&#10;&#10;$\begin{bmatrix}&#10;\psi_0,\\&#10;\psi_1,\\&#10;\vdots\\&#10;\psi_{n-1}&#10;\end{bmatrix}$&#10;&#10;&#10;\end{document}"/>
  <p:tag name="IGUANATEXSIZE" val="20"/>
  <p:tag name="IGUANATEXCURSOR" val="131"/>
  <p:tag name="TRANSPARENCY" val="True"/>
  <p:tag name="FILENAME" val=""/>
  <p:tag name="LATEXENGINEID" val="0"/>
  <p:tag name="TEMPFOLDER" val=".\"/>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39.4826"/>
  <p:tag name="ORIGINALWIDTH" val="1032.621"/>
  <p:tag name="LATEXADDIN" val="\documentclass{article}&#10;\usepackage{amsmath}&#10;\pagestyle{empty}&#10;\begin{document}&#10;&#10;$-(P_{AGC}- P_{farm})^2$&#10;&#10;&#10;\end{document}"/>
  <p:tag name="IGUANATEXSIZE" val="20"/>
  <p:tag name="IGUANATEXCURSOR" val="104"/>
  <p:tag name="TRANSPARENCY" val="True"/>
  <p:tag name="FILENAME" val=""/>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46.49417"/>
  <p:tag name="LATEXADDIN" val="\documentclass{article}&#10;\usepackage{amsmath}&#10;\pagestyle{empty}&#10;\begin{document}&#10;&#10;&#10;$s$&#10;&#10;\end{document}"/>
  <p:tag name="IGUANATEXSIZE" val="24"/>
  <p:tag name="IGUANATEXCURSOR" val="85"/>
  <p:tag name="TRANSPARENCY" val="True"/>
  <p:tag name="FILENAME" val=""/>
  <p:tag name="LATEXENGINEID" val="0"/>
  <p:tag name="TEMPFOLDER" val=".\"/>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671.916"/>
  <p:tag name="ORIGINALWIDTH" val="341.2073"/>
  <p:tag name="LATEXADDIN" val="\documentclass{article}&#10;\usepackage{amsmath}&#10;\pagestyle{empty}&#10;\begin{document}&#10;&#10;$\begin{bmatrix}&#10;v_0,\\&#10;v_1,\\&#10;\vdots\\&#10;v_{n-1}&#10;\end{bmatrix}$&#10;&#10;&#10;\end{document}"/>
  <p:tag name="IGUANATEXSIZE" val="20"/>
  <p:tag name="IGUANATEXCURSOR" val="143"/>
  <p:tag name="TRANSPARENCY" val="True"/>
  <p:tag name="FILENAME" val=""/>
  <p:tag name="LATEXENGINEID" val="0"/>
  <p:tag name="TEMPFOLDER" val=".\"/>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671.916"/>
  <p:tag name="ORIGINALWIDTH" val="361.4548"/>
  <p:tag name="LATEXADDIN" val="\documentclass{article}&#10;\usepackage{amsmath}&#10;\pagestyle{empty}&#10;\begin{document}&#10;&#10;$\begin{bmatrix}&#10;\psi_0,\\&#10;\psi_1,\\&#10;\vdots\\&#10;\psi_{n-1}&#10;\end{bmatrix}$&#10;&#10;&#10;\end{document}"/>
  <p:tag name="IGUANATEXSIZE" val="20"/>
  <p:tag name="IGUANATEXCURSOR" val="131"/>
  <p:tag name="TRANSPARENCY" val="True"/>
  <p:tag name="FILENAME" val=""/>
  <p:tag name="LATEXENGINEID" val="0"/>
  <p:tag name="TEMPFOLDER" val=".\"/>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39.4826"/>
  <p:tag name="ORIGINALWIDTH" val="1032.621"/>
  <p:tag name="LATEXADDIN" val="\documentclass{article}&#10;\usepackage{amsmath}&#10;\pagestyle{empty}&#10;\begin{document}&#10;&#10;$-(P_{AGC}- P_{farm})^2$&#10;&#10;&#10;\end{document}"/>
  <p:tag name="IGUANATEXSIZE" val="20"/>
  <p:tag name="IGUANATEXCURSOR" val="104"/>
  <p:tag name="TRANSPARENCY" val="True"/>
  <p:tag name="FILENAME" val=""/>
  <p:tag name="LATEXENGINEID" val="0"/>
  <p:tag name="TEMPFOLDER" val=".\"/>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671.916"/>
  <p:tag name="ORIGINALWIDTH" val="341.2073"/>
  <p:tag name="LATEXADDIN" val="\documentclass{article}&#10;\usepackage{amsmath}&#10;\pagestyle{empty}&#10;\begin{document}&#10;&#10;$\begin{bmatrix}&#10;v_0,\\&#10;v_1,\\&#10;\vdots\\&#10;v_{n-1}&#10;\end{bmatrix}$&#10;&#10;&#10;\end{document}"/>
  <p:tag name="IGUANATEXSIZE" val="20"/>
  <p:tag name="IGUANATEXCURSOR" val="143"/>
  <p:tag name="TRANSPARENCY" val="True"/>
  <p:tag name="FILENAME" val=""/>
  <p:tag name="LATEXENGINEID" val="0"/>
  <p:tag name="TEMPFOLDER" val=".\"/>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671.916"/>
  <p:tag name="ORIGINALWIDTH" val="361.4548"/>
  <p:tag name="LATEXADDIN" val="\documentclass{article}&#10;\usepackage{amsmath}&#10;\pagestyle{empty}&#10;\begin{document}&#10;&#10;$\begin{bmatrix}&#10;\psi_0,\\&#10;\psi_1,\\&#10;\vdots\\&#10;\psi_{n-1}&#10;\end{bmatrix}$&#10;&#10;&#10;\end{document}"/>
  <p:tag name="IGUANATEXSIZE" val="20"/>
  <p:tag name="IGUANATEXCURSOR" val="131"/>
  <p:tag name="TRANSPARENCY" val="True"/>
  <p:tag name="FILENAME" val=""/>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7.74276"/>
  <p:tag name="LATEXADDIN" val="\documentclass{article}&#10;\usepackage{amsmath}&#10;\pagestyle{empty}&#10;\begin{document}&#10;&#10;&#10;$a$&#10;&#10;\end{document}"/>
  <p:tag name="IGUANATEXSIZE" val="24"/>
  <p:tag name="IGUANATEXCURSOR" val="84"/>
  <p:tag name="TRANSPARENCY" val="True"/>
  <p:tag name="FILENAME" val=""/>
  <p:tag name="LATEXENGINEID" val="0"/>
  <p:tag name="TEMPFOLDER" val=".\"/>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55.49307"/>
  <p:tag name="ORIGINALWIDTH" val="68.24149"/>
  <p:tag name="LATEXADDIN" val="\documentclass{article}&#10;\usepackage{amsmath}&#10;\pagestyle{empty}&#10;\begin{document}&#10;&#10;&#10;$\pi$&#10;&#10;\end{document}"/>
  <p:tag name="IGUANATEXSIZE" val="24"/>
  <p:tag name="IGUANATEXCURSOR" val="86"/>
  <p:tag name="TRANSPARENCY" val="True"/>
  <p:tag name="FILENAME" val=""/>
  <p:tag name="LATEXENGINEID" val="0"/>
  <p:tag name="TEMPFOLDER" val=".\"/>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3520.06"/>
  <p:tag name="LATEXADDIN" val="\documentclass{article}&#10;\usepackage{amsmath}&#10;\pagestyle{empty}&#10;\begin{document}&#10;&#10;$Q_{t+1}(s_t,a_t) = Q_t(s_t,a_t) + \alpha (R_{t+1} + \gamma Q_t(s_{t+1},a_{t+1}) - Q_t(s_{t},a_{t}))$&#10;&#10;&#10;\end{document}"/>
  <p:tag name="IGUANATEXSIZE" val="20"/>
  <p:tag name="IGUANATEXCURSOR" val="181"/>
  <p:tag name="TRANSPARENCY" val="True"/>
  <p:tag name="FILENAME" val=""/>
  <p:tag name="LATEXENGINEID" val="0"/>
  <p:tag name="TEMPFOLDER" val=".\"/>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3520.06"/>
  <p:tag name="LATEXADDIN" val="\documentclass{article}&#10;\usepackage{amsmath}&#10;\pagestyle{empty}&#10;\begin{document}&#10;&#10;$Q_{t+1}(s_t,a_t) = Q_t(s_t,a_t) + \alpha (R_{t+1} + \gamma Q_t(s_{t+1},a_{t+1}) - Q_t(s_{t},a_{t}))$&#10;&#10;&#10;\end{document}"/>
  <p:tag name="IGUANATEXSIZE" val="20"/>
  <p:tag name="IGUANATEXCURSOR" val="181"/>
  <p:tag name="TRANSPARENCY" val="True"/>
  <p:tag name="FILENAME" val=""/>
  <p:tag name="LATEXENGINEID" val="0"/>
  <p:tag name="TEMPFOLDER" val=".\"/>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3520.06"/>
  <p:tag name="LATEXADDIN" val="\documentclass{article}&#10;\usepackage{amsmath}&#10;\pagestyle{empty}&#10;\begin{document}&#10;&#10;$Q_{t+1}(s_t,a_t) = Q_t(s_t,a_t) + \alpha (R_{t+1} + \gamma Q_t(s_{t+1},a_{t+1}) - Q_t(s_{t},a_{t}))$&#10;&#10;&#10;\end{document}"/>
  <p:tag name="IGUANATEXSIZE" val="20"/>
  <p:tag name="IGUANATEXCURSOR" val="181"/>
  <p:tag name="TRANSPARENCY" val="True"/>
  <p:tag name="FILENAME" val=""/>
  <p:tag name="LATEXENGINEID" val="0"/>
  <p:tag name="TEMPFOLDER" val=".\"/>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071.616"/>
  <p:tag name="LATEXADDIN" val="\documentclass{article}&#10;\usepackage{amsmath}&#10;\pagestyle{empty}&#10;\begin{document}&#10;&#10;&#10;$Q(s,a,\theta) \approx Q^*(s,a)$&#10;&#10;&#10;\end{document}"/>
  <p:tag name="IGUANATEXSIZE" val="20"/>
  <p:tag name="IGUANATEXCURSOR" val="112"/>
  <p:tag name="TRANSPARENCY" val="True"/>
  <p:tag name="FILENAME" val=""/>
  <p:tag name="LATEXENGINEID" val="0"/>
  <p:tag name="TEMPFOLDER" val=".\"/>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46.49417"/>
  <p:tag name="LATEXADDIN" val="\documentclass{article}&#10;\usepackage{amsmath}&#10;\pagestyle{empty}&#10;\begin{document}&#10;&#10;&#10;$s$&#10;&#10;\end{document}"/>
  <p:tag name="IGUANATEXSIZE" val="24"/>
  <p:tag name="IGUANATEXCURSOR" val="85"/>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nrel-presentation-template.potx  -  Read-Only" id="{E6E4D570-7289-421C-AFDD-F5B674545396}" vid="{C04F08DE-1974-4213-88F4-047CEAE9F7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753C0138DF7844A934089D77451537" ma:contentTypeVersion="2" ma:contentTypeDescription="Create a new document." ma:contentTypeScope="" ma:versionID="96c54e059acb5f0eb43749fc5d225b23">
  <xsd:schema xmlns:xsd="http://www.w3.org/2001/XMLSchema" xmlns:xs="http://www.w3.org/2001/XMLSchema" xmlns:p="http://schemas.microsoft.com/office/2006/metadata/properties" xmlns:ns2="3d3e8831-6e63-47dc-a67b-b5409d0f3138" targetNamespace="http://schemas.microsoft.com/office/2006/metadata/properties" ma:root="true" ma:fieldsID="549fd1454158b6ccc14cdcf346f4fb16" ns2:_="">
    <xsd:import namespace="3d3e8831-6e63-47dc-a67b-b5409d0f31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3e8831-6e63-47dc-a67b-b5409d0f31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D49D15-4149-41EC-9313-BCBCBC7BF3A9}">
  <ds:schemaRefs>
    <ds:schemaRef ds:uri="http://schemas.microsoft.com/sharepoint/v3/contenttype/forms"/>
  </ds:schemaRefs>
</ds:datastoreItem>
</file>

<file path=customXml/itemProps2.xml><?xml version="1.0" encoding="utf-8"?>
<ds:datastoreItem xmlns:ds="http://schemas.openxmlformats.org/officeDocument/2006/customXml" ds:itemID="{69E4D6FE-CF6C-4475-978D-6EE76B414E0D}">
  <ds:schemaRefs>
    <ds:schemaRef ds:uri="3d3e8831-6e63-47dc-a67b-b5409d0f313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7972C46-6F6F-4E46-922A-A0FBFD244C9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11864</TotalTime>
  <Words>462</Words>
  <Application>Microsoft Office PowerPoint</Application>
  <PresentationFormat>On-screen Show (16:9)</PresentationFormat>
  <Paragraphs>172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Outline</vt:lpstr>
      <vt:lpstr>Outline</vt:lpstr>
      <vt:lpstr>A2e2g</vt:lpstr>
      <vt:lpstr>Outline</vt:lpstr>
      <vt:lpstr>Reinforcement Learning (RL)</vt:lpstr>
      <vt:lpstr>Deep Learning</vt:lpstr>
      <vt:lpstr>Deep Reinforcement Learning</vt:lpstr>
      <vt:lpstr>SARSA</vt:lpstr>
      <vt:lpstr>Value Iteration: Non-NN Approach</vt:lpstr>
      <vt:lpstr>Value Iteration: Non-NN Approach</vt:lpstr>
      <vt:lpstr>Deep SARSA</vt:lpstr>
      <vt:lpstr>Outline</vt:lpstr>
      <vt:lpstr>Problem Setup</vt:lpstr>
      <vt:lpstr>Problem Setup</vt:lpstr>
      <vt:lpstr>Problem Setup</vt:lpstr>
      <vt:lpstr>Outline</vt:lpstr>
      <vt:lpstr>Reward function and Layout</vt:lpstr>
      <vt:lpstr>Results</vt:lpstr>
      <vt:lpstr>Actor Critic </vt:lpstr>
      <vt:lpstr>Outline</vt:lpstr>
      <vt:lpstr>Challenges</vt:lpstr>
      <vt:lpstr>Immediate focus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 Shahil</dc:creator>
  <cp:lastModifiedBy>Sanjana Vijayshankar</cp:lastModifiedBy>
  <cp:revision>104</cp:revision>
  <cp:lastPrinted>2019-03-01T00:09:49Z</cp:lastPrinted>
  <dcterms:created xsi:type="dcterms:W3CDTF">2018-05-13T01:24:41Z</dcterms:created>
  <dcterms:modified xsi:type="dcterms:W3CDTF">2020-12-01T03:36:51Z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0x0101002A753C0138DF7844A934089D77451537</vt:lpwstr>
  </property>
</Properties>
</file>