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70" r:id="rId9"/>
    <p:sldId id="269" r:id="rId10"/>
    <p:sldId id="275" r:id="rId11"/>
    <p:sldId id="271" r:id="rId12"/>
    <p:sldId id="273" r:id="rId13"/>
    <p:sldId id="267" r:id="rId14"/>
    <p:sldId id="276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858-A5CC-0241-930C-13468FDFD3F4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9C74B-135E-304E-BE56-D6FF4B82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9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DB037-B142-DE4B-B536-2EC20E39AE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2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27E5-D1E9-9501-6E6F-1909B6BC9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F892E-7458-A65E-337F-43104157B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5D116-7091-26F2-BBDB-0D59C0A2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267B-0977-D048-B9DE-479132D7BC8E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8642F-646B-C3BA-9098-E67F2577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E9437-D0F1-BC9C-A43B-D1E23913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C3A5-46DE-7D40-B47B-9D45C4338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FA1B-1EDD-B216-C952-661C04D0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953F0-D99A-F743-AEBF-23A8C6CA7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46E72-36D4-746B-7E86-35728734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267B-0977-D048-B9DE-479132D7BC8E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9B488-0BBA-A8E0-3DC9-289A7F3D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45C19-5A80-FF74-D571-7BE104AB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C3A5-46DE-7D40-B47B-9D45C4338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0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2C870-E43F-74C4-70F3-6AAC3FD7B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33748-0D4B-C1A8-552B-1C6EF2469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00BE5-7704-7524-268B-089593D3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267B-0977-D048-B9DE-479132D7BC8E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9B302-AABB-B05B-2307-F95186DD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95869-EBB5-DEBA-B6E4-0279D2CB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C3A5-46DE-7D40-B47B-9D45C4338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B9A4-DC77-0DCC-E49F-475FFB1A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2B85D-CA50-FE5D-C454-54CC7C51B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0CEF2-E081-DE41-565B-E7109E99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267B-0977-D048-B9DE-479132D7BC8E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52067-A3FB-C19E-5701-C58652CE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5E44D-B314-5A07-5B9D-5A9C2669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C3A5-46DE-7D40-B47B-9D45C4338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7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B0C6-68DA-4153-90E5-556DD418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62209-B645-58E3-C3E8-78D128DAA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929E3-73A5-433A-C933-A11A3F31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267B-0977-D048-B9DE-479132D7BC8E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8B140-2D47-0DCB-97EB-681AA350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79DF-42AA-D8A0-D9A0-F0FF6EE9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C3A5-46DE-7D40-B47B-9D45C4338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2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0B58-4B52-38C6-401C-5EF7CFFB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DE2B7-6587-D4D0-3F8A-47F7F93CD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8F0E5-3420-E6D2-6215-26855A9D3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9BAA5-8BAA-A96F-0BB9-A76B5F2A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267B-0977-D048-B9DE-479132D7BC8E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14E9E-AFCF-67E7-20B7-C4226845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1CCD1-E3A7-43E4-975B-106F17AE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C3A5-46DE-7D40-B47B-9D45C4338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0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FE86-46D6-5868-8C2B-D6766D30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AE417-402D-8A5F-346C-607854ABD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AFB26-4F21-64D6-EFBF-A69BE6B0A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82A26-3064-A39E-2B64-63F51E081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A2ECD-07BA-92D0-2FCC-7D2953E6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8553D-1A5D-C10B-FE89-D8B73738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267B-0977-D048-B9DE-479132D7BC8E}" type="datetimeFigureOut">
              <a:rPr lang="en-US" smtClean="0"/>
              <a:t>8/30/22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B55BA6-21D4-CCFB-534F-145A35B4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5E693-654B-E4FD-185B-2AF61059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C3A5-46DE-7D40-B47B-9D45C4338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3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65FF-5D56-9C2A-B310-56D7AF2F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11F84-9E31-9EAF-67D8-4902C1F4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267B-0977-D048-B9DE-479132D7BC8E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527B1-E9B3-5A33-A209-11864845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AD16A-1D86-2DF5-4084-5C88D230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C3A5-46DE-7D40-B47B-9D45C4338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1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7261D-FCA8-0F94-B7F0-78B39875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267B-0977-D048-B9DE-479132D7BC8E}" type="datetimeFigureOut">
              <a:rPr lang="en-US" smtClean="0"/>
              <a:t>8/30/22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EE5AD-E0CD-BDD4-217F-40FF1DB7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0D432-005B-FBEA-2CB0-E7C98B7E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C3A5-46DE-7D40-B47B-9D45C4338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6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EB1E-80D8-9A57-1EF0-EACC45C7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C2E15-8122-5A61-B662-3044414B9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D46FE-DC60-9FC9-1AB6-38B5C90F5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A627E-5111-917A-C632-5D53F4A3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267B-0977-D048-B9DE-479132D7BC8E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8743E-688E-C480-7588-5206A164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2499C-F266-17A1-B83B-42CC2B4C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C3A5-46DE-7D40-B47B-9D45C4338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B8D9-F354-0198-43D9-E5A39C20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B610D-71ED-A6D3-B79C-08EEF9C8C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D9C2B-0AAA-7240-B69F-F395DDF9B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862B9-4116-CD71-E66A-B6233597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267B-0977-D048-B9DE-479132D7BC8E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A581B-38B1-7B3E-8DF8-94771054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E0AD8-DF20-FF90-F147-47812BB7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C3A5-46DE-7D40-B47B-9D45C4338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4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00EABE-D473-EB46-68B7-B743AAA62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D56AA-946C-7043-B8E2-DADEDDAA5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D2062-A19E-F05C-7089-7D6E35889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2267B-0977-D048-B9DE-479132D7BC8E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57489-05C9-3A31-3EBD-C9AE2D73A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3A08-DD66-2541-FFDF-556692739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DC3A5-46DE-7D40-B47B-9D45C4338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33D6-E47D-9A1E-60E0-045941BC3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Minimizing Emissions in LC-DMPC</a:t>
            </a:r>
          </a:p>
        </p:txBody>
      </p:sp>
    </p:spTree>
    <p:extLst>
      <p:ext uri="{BB962C8B-B14F-4D97-AF65-F5344CB8AC3E}">
        <p14:creationId xmlns:p14="http://schemas.microsoft.com/office/powerpoint/2010/main" val="3417555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D29F-F771-D0B3-D0C5-37DAA6FD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95" y="365124"/>
            <a:ext cx="4580619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Temperature tracking with varying </a:t>
            </a:r>
            <a:r>
              <a:rPr lang="en-US" sz="3200" dirty="0" err="1"/>
              <a:t>Q_emissions</a:t>
            </a:r>
            <a:endParaRPr lang="en-US" sz="3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0E1BCC-8787-96DC-14E8-BB9F79D1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06" y="2141537"/>
            <a:ext cx="5141259" cy="4351338"/>
          </a:xfrm>
        </p:spPr>
        <p:txBody>
          <a:bodyPr>
            <a:normAutofit/>
          </a:bodyPr>
          <a:lstStyle/>
          <a:p>
            <a:r>
              <a:rPr lang="en-US" dirty="0"/>
              <a:t>Temp tracking is set to 1e9.</a:t>
            </a:r>
          </a:p>
          <a:p>
            <a:r>
              <a:rPr lang="en-US" dirty="0"/>
              <a:t>As emphasis on emission increases, tracking performance deteriorates.</a:t>
            </a:r>
          </a:p>
          <a:p>
            <a:r>
              <a:rPr lang="en-US" dirty="0"/>
              <a:t>Here, temp ref = 21.65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EB77E0-7617-8904-A017-9AC3BBDF7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122" y="1126762"/>
            <a:ext cx="6221129" cy="57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0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74C4-B623-6544-4DAA-C4BB9750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Emission Minimization ONLY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3AA4E-78F0-60BA-B0DB-93CEF0DF0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705" cy="4351338"/>
          </a:xfrm>
        </p:spPr>
        <p:txBody>
          <a:bodyPr/>
          <a:lstStyle/>
          <a:p>
            <a:r>
              <a:rPr lang="en-US" dirty="0" err="1"/>
              <a:t>Q_emissions</a:t>
            </a:r>
            <a:r>
              <a:rPr lang="en-US" dirty="0"/>
              <a:t> = 100/0</a:t>
            </a:r>
          </a:p>
          <a:p>
            <a:r>
              <a:rPr lang="en-US" dirty="0" err="1"/>
              <a:t>Q_powertracking</a:t>
            </a:r>
            <a:r>
              <a:rPr lang="en-US" dirty="0"/>
              <a:t> = 0</a:t>
            </a:r>
          </a:p>
          <a:p>
            <a:r>
              <a:rPr lang="en-US" dirty="0" err="1"/>
              <a:t>Q_temptracking</a:t>
            </a:r>
            <a:r>
              <a:rPr lang="en-US" dirty="0"/>
              <a:t> = 0</a:t>
            </a:r>
          </a:p>
          <a:p>
            <a:r>
              <a:rPr lang="en-US" dirty="0"/>
              <a:t>Emissions are minimized but tracking is not achieved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AC336-D2E4-9907-9003-6E75ADBE3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097" y="1460055"/>
            <a:ext cx="5099705" cy="508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4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8096-7561-52F9-8703-22EFD6BA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Emissions vs Emissions Rate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28B7F9-6236-5493-7586-6CFDF7BC9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587" y="2224664"/>
            <a:ext cx="6214734" cy="435133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9A2A09-4740-0A7B-D075-244CA6050E81}"/>
              </a:ext>
            </a:extLst>
          </p:cNvPr>
          <p:cNvSpPr txBox="1">
            <a:spLocks/>
          </p:cNvSpPr>
          <p:nvPr/>
        </p:nvSpPr>
        <p:spPr>
          <a:xfrm>
            <a:off x="291353" y="2067672"/>
            <a:ext cx="51412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little counter-intuitive as the emissions should have reduced with emissions rate.</a:t>
            </a:r>
          </a:p>
          <a:p>
            <a:r>
              <a:rPr lang="en-US" dirty="0"/>
              <a:t>Maybe power supersedes the effect of emission rate?</a:t>
            </a:r>
          </a:p>
        </p:txBody>
      </p:sp>
    </p:spTree>
    <p:extLst>
      <p:ext uri="{BB962C8B-B14F-4D97-AF65-F5344CB8AC3E}">
        <p14:creationId xmlns:p14="http://schemas.microsoft.com/office/powerpoint/2010/main" val="862103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4E03-E364-4A3C-24A5-579383C0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Q on the fly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19803-47F6-DF3C-1509-108835A94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formal way of tuning the Q matrix</a:t>
            </a:r>
          </a:p>
          <a:p>
            <a:r>
              <a:rPr lang="en-US" dirty="0"/>
              <a:t>We do observe some trends in the plots when we tune the Q matrix but seems like the parameter sweep is an expensive approach especially when dealing with multi-objective problems.</a:t>
            </a:r>
          </a:p>
          <a:p>
            <a:r>
              <a:rPr lang="en-US" dirty="0"/>
              <a:t>Bayesian optimization to the rescue? </a:t>
            </a:r>
          </a:p>
          <a:p>
            <a:r>
              <a:rPr lang="en-US" dirty="0"/>
              <a:t>Will require a forecast of the grid reference signal.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9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D7F3-908D-ACEB-183C-9DF131E4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81" y="2342206"/>
            <a:ext cx="448815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Bayesian Optimization using </a:t>
            </a:r>
            <a:r>
              <a:rPr lang="en-US" dirty="0" err="1"/>
              <a:t>bayes_opt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85A354C-39A2-2B4D-CBD4-4CE2EBDC7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352" y="201097"/>
            <a:ext cx="6500328" cy="6455805"/>
          </a:xfrm>
        </p:spPr>
      </p:pic>
    </p:spTree>
    <p:extLst>
      <p:ext uri="{BB962C8B-B14F-4D97-AF65-F5344CB8AC3E}">
        <p14:creationId xmlns:p14="http://schemas.microsoft.com/office/powerpoint/2010/main" val="231476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D7F3-908D-ACEB-183C-9DF131E4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211" y="562833"/>
            <a:ext cx="448815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Bayesian Optimization using </a:t>
            </a:r>
            <a:r>
              <a:rPr lang="en-US" dirty="0" err="1"/>
              <a:t>bayes_opt</a:t>
            </a:r>
            <a:endParaRPr lang="en-US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FEB1165-FF47-9938-6EF8-A90393DF8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2698749"/>
            <a:ext cx="10856612" cy="185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8EAA-A3A1-23C8-0EE4-55CDA416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78"/>
            <a:ext cx="10515600" cy="1325563"/>
          </a:xfrm>
        </p:spPr>
        <p:txBody>
          <a:bodyPr/>
          <a:lstStyle/>
          <a:p>
            <a:r>
              <a:rPr lang="en-US" dirty="0"/>
              <a:t>Emissions Data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A0498E8-CFCF-9770-4FCC-C53EE8548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8430" y="1401160"/>
            <a:ext cx="7445437" cy="3819100"/>
          </a:xfrm>
        </p:spPr>
      </p:pic>
      <p:pic>
        <p:nvPicPr>
          <p:cNvPr id="7" name="Picture 6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731153D0-3224-D4FE-562A-72B698FF5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267" y="5220260"/>
            <a:ext cx="6705600" cy="15113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E55E5F-084D-12F8-D788-F171F3C272A8}"/>
              </a:ext>
            </a:extLst>
          </p:cNvPr>
          <p:cNvCxnSpPr>
            <a:cxnSpLocks/>
          </p:cNvCxnSpPr>
          <p:nvPr/>
        </p:nvCxnSpPr>
        <p:spPr>
          <a:xfrm>
            <a:off x="1556951" y="5980670"/>
            <a:ext cx="147045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28B886-BDF2-A977-D20A-A3E2662763F1}"/>
              </a:ext>
            </a:extLst>
          </p:cNvPr>
          <p:cNvSpPr txBox="1"/>
          <p:nvPr/>
        </p:nvSpPr>
        <p:spPr>
          <a:xfrm>
            <a:off x="1229075" y="5456840"/>
            <a:ext cx="202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as disturbance </a:t>
            </a:r>
          </a:p>
        </p:txBody>
      </p:sp>
    </p:spTree>
    <p:extLst>
      <p:ext uri="{BB962C8B-B14F-4D97-AF65-F5344CB8AC3E}">
        <p14:creationId xmlns:p14="http://schemas.microsoft.com/office/powerpoint/2010/main" val="373886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3139-88AC-DE70-EEA3-C8654097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Formulation – Vanilla LC-DMPC</a:t>
            </a:r>
            <a:endParaRPr lang="en-US" dirty="0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148359E4-17B9-7C1D-E66A-E33104409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166" y="2084422"/>
            <a:ext cx="8077200" cy="2501900"/>
          </a:xfrm>
        </p:spPr>
      </p:pic>
    </p:spTree>
    <p:extLst>
      <p:ext uri="{BB962C8B-B14F-4D97-AF65-F5344CB8AC3E}">
        <p14:creationId xmlns:p14="http://schemas.microsoft.com/office/powerpoint/2010/main" val="387300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3139-88AC-DE70-EEA3-C8654097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– LC-DMPC with emissions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3F568F-324E-029E-C594-B06A0B18C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550" y="1690688"/>
            <a:ext cx="7708900" cy="24892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FEEB46-27C8-4FAE-92EE-F1E7D204B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65" y="4799012"/>
            <a:ext cx="75438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3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07A2-BB4A-419B-FC71-907A6D3F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matrix structure</a:t>
            </a:r>
          </a:p>
        </p:txBody>
      </p:sp>
      <p:pic>
        <p:nvPicPr>
          <p:cNvPr id="1026" name="Picture 2" descr="LQR Controller with Kalman Estimator Applied to UAV Longitudinal Dynamics">
            <a:extLst>
              <a:ext uri="{FF2B5EF4-FFF2-40B4-BE49-F238E27FC236}">
                <a16:creationId xmlns:a16="http://schemas.microsoft.com/office/drawing/2014/main" id="{1C6BBA1C-ADE0-D6EE-5441-4F42100EC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122" y="2870994"/>
            <a:ext cx="3594100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64D474-707F-0715-487B-A6653054139B}"/>
              </a:ext>
            </a:extLst>
          </p:cNvPr>
          <p:cNvSpPr/>
          <p:nvPr/>
        </p:nvSpPr>
        <p:spPr>
          <a:xfrm>
            <a:off x="4365171" y="2960914"/>
            <a:ext cx="272143" cy="272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88CADF-D7C7-22FB-8186-0FC852229EFA}"/>
              </a:ext>
            </a:extLst>
          </p:cNvPr>
          <p:cNvSpPr/>
          <p:nvPr/>
        </p:nvSpPr>
        <p:spPr>
          <a:xfrm>
            <a:off x="4724400" y="3401785"/>
            <a:ext cx="272143" cy="272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5B43DE-89F3-818F-91BD-326E3296075D}"/>
              </a:ext>
            </a:extLst>
          </p:cNvPr>
          <p:cNvSpPr/>
          <p:nvPr/>
        </p:nvSpPr>
        <p:spPr>
          <a:xfrm>
            <a:off x="5148944" y="3865222"/>
            <a:ext cx="272143" cy="272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67B54F-890A-6D1E-C8DD-E7D25737AB91}"/>
              </a:ext>
            </a:extLst>
          </p:cNvPr>
          <p:cNvSpPr/>
          <p:nvPr/>
        </p:nvSpPr>
        <p:spPr>
          <a:xfrm>
            <a:off x="5606143" y="4294413"/>
            <a:ext cx="979714" cy="272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DD9B00-DEF4-4B44-57B7-5205E6FF3DB6}"/>
              </a:ext>
            </a:extLst>
          </p:cNvPr>
          <p:cNvSpPr/>
          <p:nvPr/>
        </p:nvSpPr>
        <p:spPr>
          <a:xfrm flipV="1">
            <a:off x="6765925" y="4702628"/>
            <a:ext cx="272143" cy="3219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E9B062-86EE-1916-AD26-095740441BEB}"/>
                  </a:ext>
                </a:extLst>
              </p:cNvPr>
              <p:cNvSpPr txBox="1"/>
              <p:nvPr/>
            </p:nvSpPr>
            <p:spPr>
              <a:xfrm>
                <a:off x="4125683" y="2934793"/>
                <a:ext cx="783773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𝑡𝑒𝑚𝑝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E9B062-86EE-1916-AD26-095740441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83" y="2934793"/>
                <a:ext cx="783773" cy="324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0C5514-8F81-EAA6-F285-FDAF3E04EBA7}"/>
                  </a:ext>
                </a:extLst>
              </p:cNvPr>
              <p:cNvSpPr txBox="1"/>
              <p:nvPr/>
            </p:nvSpPr>
            <p:spPr>
              <a:xfrm>
                <a:off x="4501242" y="3333862"/>
                <a:ext cx="783773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0C5514-8F81-EAA6-F285-FDAF3E04E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242" y="3333862"/>
                <a:ext cx="783773" cy="32438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E0F2DD-3320-AD5A-59A6-44872B048041}"/>
                  </a:ext>
                </a:extLst>
              </p:cNvPr>
              <p:cNvSpPr txBox="1"/>
              <p:nvPr/>
            </p:nvSpPr>
            <p:spPr>
              <a:xfrm>
                <a:off x="4996543" y="3726169"/>
                <a:ext cx="7837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𝑡𝑟𝑎𝑐𝑘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E0F2DD-3320-AD5A-59A6-44872B048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543" y="3726169"/>
                <a:ext cx="783773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E85564-0B25-6DD6-6F75-70E1C9333F40}"/>
                  </a:ext>
                </a:extLst>
              </p:cNvPr>
              <p:cNvSpPr txBox="1"/>
              <p:nvPr/>
            </p:nvSpPr>
            <p:spPr>
              <a:xfrm>
                <a:off x="5606143" y="4232938"/>
                <a:ext cx="7837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𝑒𝑚𝑖𝑠𝑠𝑖𝑜𝑛𝑠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E85564-0B25-6DD6-6F75-70E1C9333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143" y="4232938"/>
                <a:ext cx="783773" cy="307777"/>
              </a:xfrm>
              <a:prstGeom prst="rect">
                <a:avLst/>
              </a:prstGeom>
              <a:blipFill>
                <a:blip r:embed="rId6"/>
                <a:stretch>
                  <a:fillRect r="-9524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444D19-906D-37F1-4B7D-762637ADCCB9}"/>
              </a:ext>
            </a:extLst>
          </p:cNvPr>
          <p:cNvCxnSpPr>
            <a:cxnSpLocks/>
          </p:cNvCxnSpPr>
          <p:nvPr/>
        </p:nvCxnSpPr>
        <p:spPr>
          <a:xfrm>
            <a:off x="6389916" y="4595584"/>
            <a:ext cx="512080" cy="42460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62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8FC0-6336-6F77-FDAC-60D48A9B4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839912"/>
            <a:ext cx="4637314" cy="1902897"/>
          </a:xfrm>
        </p:spPr>
        <p:txBody>
          <a:bodyPr>
            <a:normAutofit fontScale="90000"/>
          </a:bodyPr>
          <a:lstStyle/>
          <a:p>
            <a:r>
              <a:rPr lang="en-US" dirty="0"/>
              <a:t>Consequences of minimizing emissions on power tracking performance (no temp tracking) </a:t>
            </a:r>
          </a:p>
        </p:txBody>
      </p:sp>
      <p:pic>
        <p:nvPicPr>
          <p:cNvPr id="5" name="Content Placeholder 4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FA105F3A-48E4-EF7F-D62D-266E1BB83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6117" y="685800"/>
            <a:ext cx="5792491" cy="5715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FA1AEA-2E78-6ECE-1229-51034F75907B}"/>
              </a:ext>
            </a:extLst>
          </p:cNvPr>
          <p:cNvSpPr txBox="1"/>
          <p:nvPr/>
        </p:nvSpPr>
        <p:spPr>
          <a:xfrm>
            <a:off x="1240565" y="3728967"/>
            <a:ext cx="37762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is comparable.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Emissions are lowered at the cost of tracking performance.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3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284A-D687-14B7-F3AC-1C5EFB36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182"/>
            <a:ext cx="10515600" cy="1325563"/>
          </a:xfrm>
        </p:spPr>
        <p:txBody>
          <a:bodyPr/>
          <a:lstStyle/>
          <a:p>
            <a:r>
              <a:rPr lang="en-US" dirty="0"/>
              <a:t>Varying Q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858F60-86C3-B12C-DD44-752C22979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52" r="1"/>
          <a:stretch/>
        </p:blipFill>
        <p:spPr>
          <a:xfrm>
            <a:off x="5239266" y="456208"/>
            <a:ext cx="6582620" cy="6401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9F4554-497D-DE00-1A30-D6D05E27C611}"/>
              </a:ext>
            </a:extLst>
          </p:cNvPr>
          <p:cNvSpPr txBox="1"/>
          <p:nvPr/>
        </p:nvSpPr>
        <p:spPr>
          <a:xfrm>
            <a:off x="1099457" y="2307771"/>
            <a:ext cx="3287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Q increases, tracking worsens.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65B26-62AD-BA35-B627-4F92885262C4}"/>
              </a:ext>
            </a:extLst>
          </p:cNvPr>
          <p:cNvSpPr txBox="1"/>
          <p:nvPr/>
        </p:nvSpPr>
        <p:spPr>
          <a:xfrm rot="16200000">
            <a:off x="4955352" y="2496064"/>
            <a:ext cx="716693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Power tracking error 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24C35-35A6-5A52-60DE-32F19BF592DD}"/>
              </a:ext>
            </a:extLst>
          </p:cNvPr>
          <p:cNvSpPr txBox="1"/>
          <p:nvPr/>
        </p:nvSpPr>
        <p:spPr>
          <a:xfrm rot="16200000">
            <a:off x="4874268" y="4193271"/>
            <a:ext cx="133394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Temperature 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FD765-D453-B363-3C62-7BEFB3250699}"/>
              </a:ext>
            </a:extLst>
          </p:cNvPr>
          <p:cNvSpPr txBox="1"/>
          <p:nvPr/>
        </p:nvSpPr>
        <p:spPr>
          <a:xfrm rot="16200000">
            <a:off x="4244336" y="5615640"/>
            <a:ext cx="222310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Emission rate (kg of CO2 /MWh)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95A008-6298-E1B7-75AE-EC156FDAE239}"/>
              </a:ext>
            </a:extLst>
          </p:cNvPr>
          <p:cNvSpPr txBox="1"/>
          <p:nvPr/>
        </p:nvSpPr>
        <p:spPr>
          <a:xfrm rot="16200000">
            <a:off x="4504055" y="1346423"/>
            <a:ext cx="181276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Emissions (kg of CO2)</a:t>
            </a:r>
          </a:p>
        </p:txBody>
      </p:sp>
    </p:spTree>
    <p:extLst>
      <p:ext uri="{BB962C8B-B14F-4D97-AF65-F5344CB8AC3E}">
        <p14:creationId xmlns:p14="http://schemas.microsoft.com/office/powerpoint/2010/main" val="195441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942D-C30E-88FF-64E3-9DFD0FCA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211" y="414552"/>
            <a:ext cx="10515600" cy="1325563"/>
          </a:xfrm>
        </p:spPr>
        <p:txBody>
          <a:bodyPr/>
          <a:lstStyle/>
          <a:p>
            <a:r>
              <a:rPr lang="en-US" dirty="0"/>
              <a:t>Temperature Tracking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3D9BF-FF64-2C98-DC4A-647451036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944" y="2100648"/>
            <a:ext cx="6411394" cy="39989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F4AC9-38E6-7B0B-A766-F977150C1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463" y="2290579"/>
            <a:ext cx="5141259" cy="4351338"/>
          </a:xfrm>
        </p:spPr>
        <p:txBody>
          <a:bodyPr>
            <a:normAutofit/>
          </a:bodyPr>
          <a:lstStyle/>
          <a:p>
            <a:r>
              <a:rPr lang="en-US" dirty="0"/>
              <a:t>Terms </a:t>
            </a:r>
            <a:r>
              <a:rPr lang="en-US" dirty="0" err="1"/>
              <a:t>wrt</a:t>
            </a:r>
            <a:r>
              <a:rPr lang="en-US" dirty="0"/>
              <a:t> emissions and power tracking  set to 0</a:t>
            </a:r>
          </a:p>
          <a:p>
            <a:r>
              <a:rPr lang="en-US" dirty="0"/>
              <a:t>The sweet spot is 1e8 – 1e9</a:t>
            </a:r>
          </a:p>
          <a:p>
            <a:r>
              <a:rPr lang="en-US" dirty="0"/>
              <a:t>Reference temperature : 21.65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66A5F-9B65-51BC-0F9D-528D36933653}"/>
              </a:ext>
            </a:extLst>
          </p:cNvPr>
          <p:cNvSpPr txBox="1"/>
          <p:nvPr/>
        </p:nvSpPr>
        <p:spPr>
          <a:xfrm rot="15996195">
            <a:off x="11326924" y="3915467"/>
            <a:ext cx="99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Q_temp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D767E-8B00-1A8C-2D2C-9345E90E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800"/>
              <a:t>Temperature tracking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D9E0C-6E48-1B55-C2FF-D62144564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en-US" sz="2000"/>
              <a:t>Set Q wrt emissions and power to 0</a:t>
            </a:r>
          </a:p>
          <a:p>
            <a:r>
              <a:rPr lang="en-US" sz="2000"/>
              <a:t>Set Q_temp = 1e9 (This is what seems to be working)</a:t>
            </a:r>
          </a:p>
          <a:p>
            <a:r>
              <a:rPr lang="en-US" sz="2000"/>
              <a:t>Tracking is good when emissions not included</a:t>
            </a:r>
          </a:p>
          <a:p>
            <a:r>
              <a:rPr lang="en-US" sz="2000"/>
              <a:t>Worsens when Q_emissions = 0.5</a:t>
            </a:r>
          </a:p>
          <a:p>
            <a:r>
              <a:rPr lang="en-US" sz="2000"/>
              <a:t>Power tracking isn’t happening as weight set on it is 0</a:t>
            </a:r>
          </a:p>
          <a:p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27F5C-6A5E-0055-1AA5-FFA5DA7E51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3" r="2" b="2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5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316</Words>
  <Application>Microsoft Macintosh PowerPoint</Application>
  <PresentationFormat>Widescreen</PresentationFormat>
  <Paragraphs>54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Minimizing Emissions in LC-DMPC</vt:lpstr>
      <vt:lpstr>Emissions Data</vt:lpstr>
      <vt:lpstr>Formulation – Vanilla LC-DMPC</vt:lpstr>
      <vt:lpstr>Formulation – LC-DMPC with emissions</vt:lpstr>
      <vt:lpstr>Q matrix structure</vt:lpstr>
      <vt:lpstr>Consequences of minimizing emissions on power tracking performance (no temp tracking) </vt:lpstr>
      <vt:lpstr>Varying Q</vt:lpstr>
      <vt:lpstr>Temperature Tracking</vt:lpstr>
      <vt:lpstr>Temperature tracking </vt:lpstr>
      <vt:lpstr>Temperature tracking with varying Q_emissions</vt:lpstr>
      <vt:lpstr>Emission Minimization ONLY </vt:lpstr>
      <vt:lpstr>Emissions vs Emissions Rate</vt:lpstr>
      <vt:lpstr>Updating Q on the fly</vt:lpstr>
      <vt:lpstr>Bayesian Optimization using bayes_opt</vt:lpstr>
      <vt:lpstr>Bayesian Optimization using bayes_opt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Minimizing Emissions in LC-DMPC</dc:title>
  <dc:creator>Vijayshankar, Sanjana</dc:creator>
  <cp:lastModifiedBy>Vijayshankar, Sanjana</cp:lastModifiedBy>
  <cp:revision>2</cp:revision>
  <dcterms:created xsi:type="dcterms:W3CDTF">2022-08-30T17:01:43Z</dcterms:created>
  <dcterms:modified xsi:type="dcterms:W3CDTF">2022-08-31T20:32:24Z</dcterms:modified>
</cp:coreProperties>
</file>