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p:restoredTop sz="96208"/>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jay10pk/ACS_567_Project_Team_1" TargetMode="External"/><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A45FF881-5FBD-B770-C038-71D14F931372}"/>
              </a:ext>
            </a:extLst>
          </p:cNvPr>
          <p:cNvPicPr>
            <a:picLocks noChangeAspect="1"/>
          </p:cNvPicPr>
          <p:nvPr/>
        </p:nvPicPr>
        <p:blipFill rotWithShape="1">
          <a:blip r:embed="rId2"/>
          <a:srcRect l="9970" r="3751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7483C4CC-91BB-E543-F4CD-871A01052995}"/>
              </a:ext>
            </a:extLst>
          </p:cNvPr>
          <p:cNvSpPr>
            <a:spLocks noGrp="1"/>
          </p:cNvSpPr>
          <p:nvPr>
            <p:ph type="ctrTitle"/>
          </p:nvPr>
        </p:nvSpPr>
        <p:spPr>
          <a:xfrm>
            <a:off x="5026233" y="1690095"/>
            <a:ext cx="4895007" cy="2372168"/>
          </a:xfrm>
        </p:spPr>
        <p:txBody>
          <a:bodyPr>
            <a:normAutofit/>
          </a:bodyPr>
          <a:lstStyle/>
          <a:p>
            <a:pPr algn="ctr">
              <a:lnSpc>
                <a:spcPct val="90000"/>
              </a:lnSpc>
            </a:pPr>
            <a:r>
              <a:rPr lang="en-US" sz="3400" dirty="0"/>
              <a:t>ACS567- Group Project –</a:t>
            </a:r>
            <a:br>
              <a:rPr lang="en-US" sz="3400" dirty="0"/>
            </a:br>
            <a:r>
              <a:rPr lang="en-US" sz="3400" dirty="0"/>
              <a:t>E-Commerce Data Analysis Tool</a:t>
            </a:r>
          </a:p>
        </p:txBody>
      </p:sp>
      <p:sp>
        <p:nvSpPr>
          <p:cNvPr id="3" name="Subtitle 2">
            <a:extLst>
              <a:ext uri="{FF2B5EF4-FFF2-40B4-BE49-F238E27FC236}">
                <a16:creationId xmlns:a16="http://schemas.microsoft.com/office/drawing/2014/main" id="{7002CCBE-04BD-A927-CE51-81914B9333B6}"/>
              </a:ext>
            </a:extLst>
          </p:cNvPr>
          <p:cNvSpPr>
            <a:spLocks noGrp="1"/>
          </p:cNvSpPr>
          <p:nvPr>
            <p:ph type="subTitle" idx="1"/>
          </p:nvPr>
        </p:nvSpPr>
        <p:spPr>
          <a:xfrm>
            <a:off x="5380563" y="4359057"/>
            <a:ext cx="3893440" cy="1836259"/>
          </a:xfrm>
        </p:spPr>
        <p:txBody>
          <a:bodyPr>
            <a:noAutofit/>
          </a:bodyPr>
          <a:lstStyle/>
          <a:p>
            <a:pPr>
              <a:lnSpc>
                <a:spcPct val="90000"/>
              </a:lnSpc>
            </a:pPr>
            <a:r>
              <a:rPr lang="en-US" sz="2000" dirty="0"/>
              <a:t>Team 1:</a:t>
            </a:r>
          </a:p>
          <a:p>
            <a:pPr>
              <a:lnSpc>
                <a:spcPct val="90000"/>
              </a:lnSpc>
            </a:pPr>
            <a:r>
              <a:rPr lang="en-US" sz="2000" dirty="0" err="1"/>
              <a:t>Keerthika</a:t>
            </a:r>
            <a:r>
              <a:rPr lang="en-US" sz="2000" dirty="0"/>
              <a:t> </a:t>
            </a:r>
            <a:r>
              <a:rPr lang="en-US" sz="2000" dirty="0" err="1"/>
              <a:t>Mulagani</a:t>
            </a:r>
            <a:endParaRPr lang="en-US" sz="2000" dirty="0"/>
          </a:p>
          <a:p>
            <a:pPr>
              <a:lnSpc>
                <a:spcPct val="90000"/>
              </a:lnSpc>
            </a:pPr>
            <a:r>
              <a:rPr lang="en-US" sz="2000" dirty="0"/>
              <a:t>Harshitaa Anand</a:t>
            </a:r>
          </a:p>
          <a:p>
            <a:pPr>
              <a:lnSpc>
                <a:spcPct val="90000"/>
              </a:lnSpc>
            </a:pPr>
            <a:r>
              <a:rPr lang="en-US" sz="2000" dirty="0"/>
              <a:t>Vijay Anand Pandian</a:t>
            </a:r>
          </a:p>
          <a:p>
            <a:pPr>
              <a:lnSpc>
                <a:spcPct val="90000"/>
              </a:lnSpc>
            </a:pPr>
            <a:r>
              <a:rPr lang="en-US" sz="2000" dirty="0"/>
              <a:t>Siddhartha Reddy</a:t>
            </a:r>
          </a:p>
        </p:txBody>
      </p:sp>
    </p:spTree>
    <p:extLst>
      <p:ext uri="{BB962C8B-B14F-4D97-AF65-F5344CB8AC3E}">
        <p14:creationId xmlns:p14="http://schemas.microsoft.com/office/powerpoint/2010/main" val="692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A834-F3BD-7000-B7DB-FBFBECCF8F2C}"/>
              </a:ext>
            </a:extLst>
          </p:cNvPr>
          <p:cNvSpPr>
            <a:spLocks noGrp="1"/>
          </p:cNvSpPr>
          <p:nvPr>
            <p:ph type="title"/>
          </p:nvPr>
        </p:nvSpPr>
        <p:spPr>
          <a:xfrm>
            <a:off x="677335" y="609600"/>
            <a:ext cx="8596668" cy="1058562"/>
          </a:xfrm>
        </p:spPr>
        <p:txBody>
          <a:bodyPr/>
          <a:lstStyle/>
          <a:p>
            <a:r>
              <a:rPr lang="en-US" dirty="0"/>
              <a:t>Commits Since Apr 3, 2023</a:t>
            </a:r>
          </a:p>
        </p:txBody>
      </p:sp>
      <p:pic>
        <p:nvPicPr>
          <p:cNvPr id="5" name="Picture 4" descr="Graphical user interface, application&#10;&#10;Description automatically generated">
            <a:extLst>
              <a:ext uri="{FF2B5EF4-FFF2-40B4-BE49-F238E27FC236}">
                <a16:creationId xmlns:a16="http://schemas.microsoft.com/office/drawing/2014/main" id="{38F78BAB-3B2A-5D87-B743-04A2C8EDDB6F}"/>
              </a:ext>
            </a:extLst>
          </p:cNvPr>
          <p:cNvPicPr>
            <a:picLocks noChangeAspect="1"/>
          </p:cNvPicPr>
          <p:nvPr/>
        </p:nvPicPr>
        <p:blipFill>
          <a:blip r:embed="rId2"/>
          <a:stretch>
            <a:fillRect/>
          </a:stretch>
        </p:blipFill>
        <p:spPr>
          <a:xfrm>
            <a:off x="562489" y="1668162"/>
            <a:ext cx="10952176" cy="5225100"/>
          </a:xfrm>
          <a:prstGeom prst="rect">
            <a:avLst/>
          </a:prstGeom>
        </p:spPr>
      </p:pic>
    </p:spTree>
    <p:extLst>
      <p:ext uri="{BB962C8B-B14F-4D97-AF65-F5344CB8AC3E}">
        <p14:creationId xmlns:p14="http://schemas.microsoft.com/office/powerpoint/2010/main" val="285390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 name="Straight Connector 6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45F0EC-77D7-CF90-35A2-D0451A2684D5}"/>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kern="1200" dirty="0">
                <a:solidFill>
                  <a:schemeClr val="accent1"/>
                </a:solidFill>
                <a:latin typeface="+mj-lt"/>
                <a:ea typeface="+mj-ea"/>
                <a:cs typeface="+mj-cs"/>
              </a:rPr>
              <a:t>Thank you</a:t>
            </a:r>
            <a:br>
              <a:rPr lang="en-US" sz="5400" kern="1200" dirty="0">
                <a:solidFill>
                  <a:schemeClr val="accent1"/>
                </a:solidFill>
                <a:latin typeface="+mj-lt"/>
                <a:ea typeface="+mj-ea"/>
                <a:cs typeface="+mj-cs"/>
              </a:rPr>
            </a:br>
            <a:endParaRPr lang="en-US" sz="5400" kern="1200" dirty="0">
              <a:solidFill>
                <a:schemeClr val="accent1"/>
              </a:solidFill>
              <a:latin typeface="+mj-lt"/>
              <a:ea typeface="+mj-ea"/>
              <a:cs typeface="+mj-cs"/>
            </a:endParaRPr>
          </a:p>
        </p:txBody>
      </p:sp>
      <p:pic>
        <p:nvPicPr>
          <p:cNvPr id="7" name="Graphic 6" descr="Handshake">
            <a:extLst>
              <a:ext uri="{FF2B5EF4-FFF2-40B4-BE49-F238E27FC236}">
                <a16:creationId xmlns:a16="http://schemas.microsoft.com/office/drawing/2014/main" id="{5CD9C7A3-FE94-620D-419A-81830E00C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
        <p:nvSpPr>
          <p:cNvPr id="5" name="Text Placeholder 4">
            <a:extLst>
              <a:ext uri="{FF2B5EF4-FFF2-40B4-BE49-F238E27FC236}">
                <a16:creationId xmlns:a16="http://schemas.microsoft.com/office/drawing/2014/main" id="{57DD1AA0-3656-1917-98F7-D3B0408090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3207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sk with productivity items">
            <a:extLst>
              <a:ext uri="{FF2B5EF4-FFF2-40B4-BE49-F238E27FC236}">
                <a16:creationId xmlns:a16="http://schemas.microsoft.com/office/drawing/2014/main" id="{F215FD66-8E4C-504B-992A-3EADE7934D61}"/>
              </a:ext>
            </a:extLst>
          </p:cNvPr>
          <p:cNvPicPr>
            <a:picLocks noChangeAspect="1"/>
          </p:cNvPicPr>
          <p:nvPr/>
        </p:nvPicPr>
        <p:blipFill rotWithShape="1">
          <a:blip r:embed="rId2"/>
          <a:srcRect l="19009" r="388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DBE1B50-95E4-A18C-A6EF-402773315195}"/>
              </a:ext>
            </a:extLst>
          </p:cNvPr>
          <p:cNvSpPr>
            <a:spLocks noGrp="1"/>
          </p:cNvSpPr>
          <p:nvPr>
            <p:ph type="title"/>
          </p:nvPr>
        </p:nvSpPr>
        <p:spPr>
          <a:xfrm>
            <a:off x="677333" y="609600"/>
            <a:ext cx="3851123" cy="1320800"/>
          </a:xfrm>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279659EF-6442-02BB-254C-36D69712D0A8}"/>
              </a:ext>
            </a:extLst>
          </p:cNvPr>
          <p:cNvSpPr>
            <a:spLocks noGrp="1"/>
          </p:cNvSpPr>
          <p:nvPr>
            <p:ph idx="1"/>
          </p:nvPr>
        </p:nvSpPr>
        <p:spPr>
          <a:xfrm>
            <a:off x="677334" y="2160589"/>
            <a:ext cx="3851122" cy="3880773"/>
          </a:xfrm>
        </p:spPr>
        <p:txBody>
          <a:bodyPr>
            <a:normAutofit fontScale="92500" lnSpcReduction="20000"/>
          </a:bodyPr>
          <a:lstStyle/>
          <a:p>
            <a:r>
              <a:rPr lang="en-US" dirty="0">
                <a:cs typeface="Aharoni" panose="02010803020104030203" pitchFamily="2" charset="-79"/>
              </a:rPr>
              <a:t>Our Application helps managers/sales managers of an E-Commerce Platform to get a data analysis of the sales data of their company like getting the highest sold category, highest sold product, total revenue, average sale etc.</a:t>
            </a:r>
          </a:p>
          <a:p>
            <a:r>
              <a:rPr lang="en-US" dirty="0">
                <a:cs typeface="Aharoni" panose="02010803020104030203" pitchFamily="2" charset="-79"/>
              </a:rPr>
              <a:t>It also helps them predict the trend based on the analysis done from past years, where we can predict on the category tending to be sold more in the upcoming months or years, as well as we can predict the total revenue it can generate in the next few years.</a:t>
            </a:r>
          </a:p>
          <a:p>
            <a:pPr marL="0" indent="0">
              <a:buNone/>
            </a:pPr>
            <a:endParaRPr lang="en-US" dirty="0"/>
          </a:p>
        </p:txBody>
      </p:sp>
      <p:cxnSp>
        <p:nvCxnSpPr>
          <p:cNvPr id="14" name="Straight Connector 1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3973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D8104A7-D045-47C6-FE41-57BEE291D43B}"/>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Branching Strategy</a:t>
            </a:r>
          </a:p>
        </p:txBody>
      </p:sp>
      <p:sp>
        <p:nvSpPr>
          <p:cNvPr id="8" name="Content Placeholder 7">
            <a:extLst>
              <a:ext uri="{FF2B5EF4-FFF2-40B4-BE49-F238E27FC236}">
                <a16:creationId xmlns:a16="http://schemas.microsoft.com/office/drawing/2014/main" id="{9B2FEC92-805B-8BC5-DFBF-F1FC0CF1B5BB}"/>
              </a:ext>
            </a:extLst>
          </p:cNvPr>
          <p:cNvSpPr>
            <a:spLocks noGrp="1"/>
          </p:cNvSpPr>
          <p:nvPr>
            <p:ph idx="1"/>
          </p:nvPr>
        </p:nvSpPr>
        <p:spPr>
          <a:xfrm>
            <a:off x="219631" y="2019075"/>
            <a:ext cx="4660126" cy="4534125"/>
          </a:xfrm>
        </p:spPr>
        <p:txBody>
          <a:bodyPr>
            <a:normAutofit/>
          </a:bodyPr>
          <a:lstStyle/>
          <a:p>
            <a:pPr>
              <a:lnSpc>
                <a:spcPct val="90000"/>
              </a:lnSpc>
            </a:pPr>
            <a:r>
              <a:rPr lang="en-US" sz="1400" dirty="0">
                <a:solidFill>
                  <a:schemeClr val="bg1"/>
                </a:solidFill>
              </a:rPr>
              <a:t>We have a total </a:t>
            </a:r>
            <a:r>
              <a:rPr lang="en-US" sz="1400">
                <a:solidFill>
                  <a:schemeClr val="bg1"/>
                </a:solidFill>
              </a:rPr>
              <a:t>of 30+ </a:t>
            </a:r>
            <a:r>
              <a:rPr lang="en-US" sz="1400" dirty="0">
                <a:solidFill>
                  <a:schemeClr val="bg1"/>
                </a:solidFill>
              </a:rPr>
              <a:t>branches in our GitHub repository and about 60+ PRs, each branch representing a feature worked on.</a:t>
            </a:r>
          </a:p>
          <a:p>
            <a:pPr>
              <a:lnSpc>
                <a:spcPct val="90000"/>
              </a:lnSpc>
            </a:pPr>
            <a:r>
              <a:rPr lang="en-US" sz="1400" dirty="0">
                <a:solidFill>
                  <a:schemeClr val="bg1"/>
                </a:solidFill>
              </a:rPr>
              <a:t>We have maintained the naming of our branches following the naming conventions throughout the development. For example:- feature/AG-62-Frontend-Search-by-Product-Name and likewise others similarly.</a:t>
            </a:r>
          </a:p>
          <a:p>
            <a:pPr>
              <a:lnSpc>
                <a:spcPct val="90000"/>
              </a:lnSpc>
            </a:pPr>
            <a:r>
              <a:rPr lang="en-US" sz="1400" dirty="0">
                <a:solidFill>
                  <a:schemeClr val="bg1"/>
                </a:solidFill>
              </a:rPr>
              <a:t>After working on our respective feature branch, we merged into the developer-branch before merging into the main branch.</a:t>
            </a:r>
          </a:p>
          <a:p>
            <a:pPr>
              <a:lnSpc>
                <a:spcPct val="90000"/>
              </a:lnSpc>
            </a:pPr>
            <a:r>
              <a:rPr lang="en-US" sz="1400" dirty="0">
                <a:solidFill>
                  <a:schemeClr val="bg1"/>
                </a:solidFill>
              </a:rPr>
              <a:t>Once all functionalities being checked in the develop-branch we merge it into the main branch.</a:t>
            </a:r>
          </a:p>
          <a:p>
            <a:pPr>
              <a:lnSpc>
                <a:spcPct val="90000"/>
              </a:lnSpc>
            </a:pPr>
            <a:r>
              <a:rPr lang="en-US" sz="1400" dirty="0">
                <a:solidFill>
                  <a:schemeClr val="bg1"/>
                </a:solidFill>
              </a:rPr>
              <a:t>We added two review approvals if one tends to merge his/her code to the main branch and added one review approval to merge into develop-branch.</a:t>
            </a:r>
          </a:p>
          <a:p>
            <a:pPr>
              <a:lnSpc>
                <a:spcPct val="90000"/>
              </a:lnSpc>
            </a:pPr>
            <a:r>
              <a:rPr lang="en-US" sz="1400" dirty="0">
                <a:solidFill>
                  <a:schemeClr val="bg1"/>
                </a:solidFill>
              </a:rPr>
              <a:t>We also maintained a hot fix branch to fix the bugs and clean the code for readability.</a:t>
            </a:r>
          </a:p>
        </p:txBody>
      </p:sp>
      <p:pic>
        <p:nvPicPr>
          <p:cNvPr id="4" name="Content Placeholder 4" descr="A screenshot of a computer&#10;&#10;Description automatically generated">
            <a:extLst>
              <a:ext uri="{FF2B5EF4-FFF2-40B4-BE49-F238E27FC236}">
                <a16:creationId xmlns:a16="http://schemas.microsoft.com/office/drawing/2014/main" id="{56C4B3FC-4ED9-2A8F-5687-DBBA181FE3FB}"/>
              </a:ext>
            </a:extLst>
          </p:cNvPr>
          <p:cNvPicPr>
            <a:picLocks noChangeAspect="1"/>
          </p:cNvPicPr>
          <p:nvPr/>
        </p:nvPicPr>
        <p:blipFill rotWithShape="1">
          <a:blip r:embed="rId2"/>
          <a:srcRect l="17617" t="27232" r="51454"/>
          <a:stretch/>
        </p:blipFill>
        <p:spPr>
          <a:xfrm>
            <a:off x="5966031" y="461450"/>
            <a:ext cx="3999901" cy="6233087"/>
          </a:xfrm>
          <a:prstGeom prst="rect">
            <a:avLst/>
          </a:prstGeom>
        </p:spPr>
      </p:pic>
      <p:sp>
        <p:nvSpPr>
          <p:cNvPr id="45"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9424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D663-E07D-6E6E-E59F-850EAFB2F590}"/>
              </a:ext>
            </a:extLst>
          </p:cNvPr>
          <p:cNvSpPr>
            <a:spLocks noGrp="1"/>
          </p:cNvSpPr>
          <p:nvPr>
            <p:ph type="title"/>
          </p:nvPr>
        </p:nvSpPr>
        <p:spPr>
          <a:xfrm>
            <a:off x="677332" y="609600"/>
            <a:ext cx="5217538" cy="1320800"/>
          </a:xfrm>
        </p:spPr>
        <p:txBody>
          <a:bodyPr>
            <a:normAutofit/>
          </a:bodyPr>
          <a:lstStyle/>
          <a:p>
            <a:r>
              <a:rPr lang="en-US" dirty="0"/>
              <a:t>JIRA Board</a:t>
            </a:r>
          </a:p>
        </p:txBody>
      </p:sp>
      <p:sp>
        <p:nvSpPr>
          <p:cNvPr id="16" name="Isosceles Triangle 8">
            <a:extLst>
              <a:ext uri="{FF2B5EF4-FFF2-40B4-BE49-F238E27FC236}">
                <a16:creationId xmlns:a16="http://schemas.microsoft.com/office/drawing/2014/main" id="{F19F8C88-9B7E-4596-8D09-DF90F41CA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657D6B9B-586B-FF73-666F-B3266D898DAF}"/>
              </a:ext>
            </a:extLst>
          </p:cNvPr>
          <p:cNvSpPr>
            <a:spLocks noGrp="1"/>
          </p:cNvSpPr>
          <p:nvPr>
            <p:ph idx="1"/>
          </p:nvPr>
        </p:nvSpPr>
        <p:spPr>
          <a:xfrm>
            <a:off x="683263" y="2160589"/>
            <a:ext cx="5211607" cy="3880773"/>
          </a:xfrm>
        </p:spPr>
        <p:txBody>
          <a:bodyPr>
            <a:normAutofit fontScale="85000" lnSpcReduction="10000"/>
          </a:bodyPr>
          <a:lstStyle/>
          <a:p>
            <a:r>
              <a:rPr lang="en-US" dirty="0"/>
              <a:t>We created user stories for all the three sprints.</a:t>
            </a:r>
          </a:p>
          <a:p>
            <a:r>
              <a:rPr lang="en-US" dirty="0"/>
              <a:t>Respective are the images of Sprint 1,2,3 user stories.</a:t>
            </a:r>
          </a:p>
          <a:p>
            <a:r>
              <a:rPr lang="en-US" dirty="0"/>
              <a:t>We maintained the backlog where we added the uncompleted user stories from the sprint.</a:t>
            </a:r>
          </a:p>
          <a:p>
            <a:r>
              <a:rPr lang="en-US" dirty="0"/>
              <a:t>We updated the user stories periodically as and when we made any progress on it.</a:t>
            </a:r>
          </a:p>
          <a:p>
            <a:r>
              <a:rPr lang="en-US" dirty="0"/>
              <a:t>We followed the naming strategy for all the user stories created. For example </a:t>
            </a:r>
            <a:r>
              <a:rPr lang="en-US" b="0" i="0" dirty="0">
                <a:solidFill>
                  <a:srgbClr val="172B4D"/>
                </a:solidFill>
                <a:effectLst/>
                <a:latin typeface="-apple-system"/>
              </a:rPr>
              <a:t>Frontend - Filter based on year</a:t>
            </a:r>
            <a:endParaRPr lang="en-US" dirty="0"/>
          </a:p>
          <a:p>
            <a:r>
              <a:rPr lang="en-US" dirty="0"/>
              <a:t>We have added the description, acceptance criteria and estimated story points for each user story.</a:t>
            </a:r>
          </a:p>
          <a:p>
            <a:r>
              <a:rPr lang="en-US" dirty="0"/>
              <a:t>We added relevant comments and screenshots of the tasks done,  to the user stories for documentation purpose.</a:t>
            </a:r>
          </a:p>
        </p:txBody>
      </p:sp>
      <p:pic>
        <p:nvPicPr>
          <p:cNvPr id="4" name="Content Placeholder 4" descr="Graphical user interface, application, Teams&#10;&#10;Description automatically generated">
            <a:extLst>
              <a:ext uri="{FF2B5EF4-FFF2-40B4-BE49-F238E27FC236}">
                <a16:creationId xmlns:a16="http://schemas.microsoft.com/office/drawing/2014/main" id="{9C656193-628C-4125-E3E8-9AFF3A1AF497}"/>
              </a:ext>
            </a:extLst>
          </p:cNvPr>
          <p:cNvPicPr>
            <a:picLocks noChangeAspect="1"/>
          </p:cNvPicPr>
          <p:nvPr/>
        </p:nvPicPr>
        <p:blipFill rotWithShape="1">
          <a:blip r:embed="rId2"/>
          <a:srcRect r="12263"/>
          <a:stretch/>
        </p:blipFill>
        <p:spPr>
          <a:xfrm>
            <a:off x="5970320" y="334264"/>
            <a:ext cx="3696020" cy="1996188"/>
          </a:xfrm>
          <a:prstGeom prst="rect">
            <a:avLst/>
          </a:prstGeom>
        </p:spPr>
      </p:pic>
      <p:pic>
        <p:nvPicPr>
          <p:cNvPr id="5" name="Picture 4" descr="Graphical user interface, application, Teams&#10;&#10;Description automatically generated">
            <a:extLst>
              <a:ext uri="{FF2B5EF4-FFF2-40B4-BE49-F238E27FC236}">
                <a16:creationId xmlns:a16="http://schemas.microsoft.com/office/drawing/2014/main" id="{96C9DEE3-ECD9-D55D-1C7E-3FDA1ACD3767}"/>
              </a:ext>
            </a:extLst>
          </p:cNvPr>
          <p:cNvPicPr>
            <a:picLocks noChangeAspect="1"/>
          </p:cNvPicPr>
          <p:nvPr/>
        </p:nvPicPr>
        <p:blipFill rotWithShape="1">
          <a:blip r:embed="rId3"/>
          <a:srcRect r="2" b="18894"/>
          <a:stretch/>
        </p:blipFill>
        <p:spPr>
          <a:xfrm>
            <a:off x="6033160" y="2462526"/>
            <a:ext cx="3570340" cy="1932948"/>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F695D984-B2C5-053C-B4E1-48D5BB73772F}"/>
              </a:ext>
            </a:extLst>
          </p:cNvPr>
          <p:cNvPicPr>
            <a:picLocks noChangeAspect="1"/>
          </p:cNvPicPr>
          <p:nvPr/>
        </p:nvPicPr>
        <p:blipFill rotWithShape="1">
          <a:blip r:embed="rId4"/>
          <a:srcRect l="2136" r="6" b="6"/>
          <a:stretch/>
        </p:blipFill>
        <p:spPr>
          <a:xfrm>
            <a:off x="6033160" y="4527549"/>
            <a:ext cx="3685917" cy="1996187"/>
          </a:xfrm>
          <a:prstGeom prst="rect">
            <a:avLst/>
          </a:prstGeom>
        </p:spPr>
      </p:pic>
    </p:spTree>
    <p:extLst>
      <p:ext uri="{BB962C8B-B14F-4D97-AF65-F5344CB8AC3E}">
        <p14:creationId xmlns:p14="http://schemas.microsoft.com/office/powerpoint/2010/main" val="310464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4B2E64F4-73A4-DAA8-5A22-90D717E0BF7D}"/>
              </a:ext>
            </a:extLst>
          </p:cNvPr>
          <p:cNvSpPr>
            <a:spLocks noGrp="1"/>
          </p:cNvSpPr>
          <p:nvPr>
            <p:ph type="title"/>
          </p:nvPr>
        </p:nvSpPr>
        <p:spPr>
          <a:xfrm>
            <a:off x="1198032" y="5402776"/>
            <a:ext cx="7673801" cy="1312817"/>
          </a:xfrm>
        </p:spPr>
        <p:txBody>
          <a:bodyPr vert="horz" lIns="91440" tIns="45720" rIns="91440" bIns="45720" rtlCol="0" anchor="b">
            <a:normAutofit fontScale="90000"/>
          </a:bodyPr>
          <a:lstStyle/>
          <a:p>
            <a:pPr algn="ctr">
              <a:lnSpc>
                <a:spcPct val="90000"/>
              </a:lnSpc>
            </a:pPr>
            <a:r>
              <a:rPr lang="en-US" sz="3400" kern="1200" dirty="0">
                <a:solidFill>
                  <a:schemeClr val="accent1"/>
                </a:solidFill>
                <a:latin typeface="+mj-lt"/>
                <a:ea typeface="+mj-ea"/>
                <a:cs typeface="+mj-cs"/>
              </a:rPr>
              <a:t>Comments and screenshot added for the user story AG-17 and AG-27 respectively</a:t>
            </a:r>
            <a:br>
              <a:rPr lang="en-US" sz="3400" kern="1200" dirty="0">
                <a:solidFill>
                  <a:schemeClr val="accent1"/>
                </a:solidFill>
                <a:latin typeface="+mj-lt"/>
                <a:ea typeface="+mj-ea"/>
                <a:cs typeface="+mj-cs"/>
              </a:rPr>
            </a:br>
            <a:r>
              <a:rPr lang="en-US" sz="3400" kern="1200" dirty="0">
                <a:solidFill>
                  <a:schemeClr val="accent1"/>
                </a:solidFill>
                <a:latin typeface="+mj-lt"/>
                <a:ea typeface="+mj-ea"/>
                <a:cs typeface="+mj-cs"/>
              </a:rPr>
              <a:t> in JIRA</a:t>
            </a:r>
          </a:p>
        </p:txBody>
      </p:sp>
      <p:sp>
        <p:nvSpPr>
          <p:cNvPr id="5" name="Text Placeholder 4">
            <a:extLst>
              <a:ext uri="{FF2B5EF4-FFF2-40B4-BE49-F238E27FC236}">
                <a16:creationId xmlns:a16="http://schemas.microsoft.com/office/drawing/2014/main" id="{F1F18429-6680-14E6-3E38-3641D01E3E02}"/>
              </a:ext>
            </a:extLst>
          </p:cNvPr>
          <p:cNvSpPr>
            <a:spLocks noGrp="1"/>
          </p:cNvSpPr>
          <p:nvPr>
            <p:ph type="body" idx="1"/>
          </p:nvPr>
        </p:nvSpPr>
        <p:spPr>
          <a:xfrm>
            <a:off x="1674795" y="5659655"/>
            <a:ext cx="7599205" cy="611896"/>
          </a:xfrm>
        </p:spPr>
        <p:txBody>
          <a:bodyPr vert="horz" lIns="91440" tIns="45720" rIns="91440" bIns="45720" rtlCol="0" anchor="t">
            <a:normAutofit/>
          </a:bodyPr>
          <a:lstStyle/>
          <a:p>
            <a:endParaRPr lang="en-US" dirty="0">
              <a:solidFill>
                <a:schemeClr val="tx1">
                  <a:lumMod val="50000"/>
                  <a:lumOff val="50000"/>
                </a:schemeClr>
              </a:solidFill>
            </a:endParaRPr>
          </a:p>
        </p:txBody>
      </p:sp>
      <p:pic>
        <p:nvPicPr>
          <p:cNvPr id="6" name="Picture 5">
            <a:extLst>
              <a:ext uri="{FF2B5EF4-FFF2-40B4-BE49-F238E27FC236}">
                <a16:creationId xmlns:a16="http://schemas.microsoft.com/office/drawing/2014/main" id="{33B38A89-B40D-CA3C-DE5A-A3F0341B737C}"/>
              </a:ext>
            </a:extLst>
          </p:cNvPr>
          <p:cNvPicPr>
            <a:picLocks noChangeAspect="1"/>
          </p:cNvPicPr>
          <p:nvPr/>
        </p:nvPicPr>
        <p:blipFill>
          <a:blip r:embed="rId2"/>
          <a:stretch>
            <a:fillRect/>
          </a:stretch>
        </p:blipFill>
        <p:spPr>
          <a:xfrm>
            <a:off x="719191" y="296619"/>
            <a:ext cx="4222679" cy="2806271"/>
          </a:xfrm>
          <a:prstGeom prst="rect">
            <a:avLst/>
          </a:prstGeom>
        </p:spPr>
      </p:pic>
      <p:pic>
        <p:nvPicPr>
          <p:cNvPr id="7" name="Picture 6">
            <a:extLst>
              <a:ext uri="{FF2B5EF4-FFF2-40B4-BE49-F238E27FC236}">
                <a16:creationId xmlns:a16="http://schemas.microsoft.com/office/drawing/2014/main" id="{BD4AF234-C2B0-122F-F45F-BFDB694B2824}"/>
              </a:ext>
            </a:extLst>
          </p:cNvPr>
          <p:cNvPicPr>
            <a:picLocks noChangeAspect="1"/>
          </p:cNvPicPr>
          <p:nvPr/>
        </p:nvPicPr>
        <p:blipFill>
          <a:blip r:embed="rId3"/>
          <a:stretch>
            <a:fillRect/>
          </a:stretch>
        </p:blipFill>
        <p:spPr>
          <a:xfrm>
            <a:off x="5007257" y="2536678"/>
            <a:ext cx="4670766" cy="2723692"/>
          </a:xfrm>
          <a:prstGeom prst="rect">
            <a:avLst/>
          </a:prstGeom>
        </p:spPr>
      </p:pic>
    </p:spTree>
    <p:extLst>
      <p:ext uri="{BB962C8B-B14F-4D97-AF65-F5344CB8AC3E}">
        <p14:creationId xmlns:p14="http://schemas.microsoft.com/office/powerpoint/2010/main" val="292395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847E6A0-9D62-5CD5-4750-DB9C39D12F97}"/>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4200" kern="1200" dirty="0">
                <a:solidFill>
                  <a:schemeClr val="accent1"/>
                </a:solidFill>
                <a:latin typeface="+mj-lt"/>
                <a:ea typeface="+mj-ea"/>
                <a:cs typeface="+mj-cs"/>
              </a:rPr>
              <a:t>DEMONSTRATION</a:t>
            </a:r>
          </a:p>
        </p:txBody>
      </p:sp>
      <p:pic>
        <p:nvPicPr>
          <p:cNvPr id="23" name="Graphic 6" descr="Play">
            <a:extLst>
              <a:ext uri="{FF2B5EF4-FFF2-40B4-BE49-F238E27FC236}">
                <a16:creationId xmlns:a16="http://schemas.microsoft.com/office/drawing/2014/main" id="{87E6C315-EE0E-EB24-A9D0-8BF7CF8F18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73456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4" name="Rectangle 53">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ud in the sky&#10;&#10;Description automatically generated with low confidence">
            <a:extLst>
              <a:ext uri="{FF2B5EF4-FFF2-40B4-BE49-F238E27FC236}">
                <a16:creationId xmlns:a16="http://schemas.microsoft.com/office/drawing/2014/main" id="{F2DC355E-C2A2-7431-55E6-3D8FD0F56D3A}"/>
              </a:ext>
            </a:extLst>
          </p:cNvPr>
          <p:cNvPicPr>
            <a:picLocks noChangeAspect="1"/>
          </p:cNvPicPr>
          <p:nvPr/>
        </p:nvPicPr>
        <p:blipFill rotWithShape="1">
          <a:blip r:embed="rId2">
            <a:duotone>
              <a:prstClr val="black"/>
              <a:schemeClr val="tx2">
                <a:tint val="45000"/>
                <a:satMod val="400000"/>
              </a:schemeClr>
            </a:duotone>
            <a:alphaModFix amt="40000"/>
          </a:blip>
          <a:srcRect t="20213"/>
          <a:stretch/>
        </p:blipFill>
        <p:spPr>
          <a:xfrm>
            <a:off x="20" y="10"/>
            <a:ext cx="12191980" cy="6857990"/>
          </a:xfrm>
          <a:prstGeom prst="rect">
            <a:avLst/>
          </a:prstGeom>
        </p:spPr>
      </p:pic>
      <p:sp>
        <p:nvSpPr>
          <p:cNvPr id="2" name="Title 1">
            <a:extLst>
              <a:ext uri="{FF2B5EF4-FFF2-40B4-BE49-F238E27FC236}">
                <a16:creationId xmlns:a16="http://schemas.microsoft.com/office/drawing/2014/main" id="{C25060CA-29B9-93BE-5969-E00D5C8582AF}"/>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Repository Details</a:t>
            </a:r>
          </a:p>
        </p:txBody>
      </p:sp>
      <p:sp>
        <p:nvSpPr>
          <p:cNvPr id="3" name="Text Placeholder 2">
            <a:extLst>
              <a:ext uri="{FF2B5EF4-FFF2-40B4-BE49-F238E27FC236}">
                <a16:creationId xmlns:a16="http://schemas.microsoft.com/office/drawing/2014/main" id="{0A8F9D8A-4D4C-9301-F218-8B03752C2C6B}"/>
              </a:ext>
            </a:extLst>
          </p:cNvPr>
          <p:cNvSpPr>
            <a:spLocks noGrp="1"/>
          </p:cNvSpPr>
          <p:nvPr>
            <p:ph type="body" idx="1"/>
          </p:nvPr>
        </p:nvSpPr>
        <p:spPr>
          <a:xfrm>
            <a:off x="677334" y="2160589"/>
            <a:ext cx="8596668" cy="3880773"/>
          </a:xfrm>
        </p:spPr>
        <p:txBody>
          <a:bodyPr vert="horz" lIns="91440" tIns="45720" rIns="91440" bIns="45720" rtlCol="0">
            <a:normAutofit/>
          </a:bodyPr>
          <a:lstStyle/>
          <a:p>
            <a:pPr>
              <a:buFont typeface="Wingdings 3" charset="2"/>
              <a:buChar char=""/>
            </a:pPr>
            <a:r>
              <a:rPr lang="en-US" sz="2000" dirty="0">
                <a:solidFill>
                  <a:srgbClr val="FFFFFF"/>
                </a:solidFill>
              </a:rPr>
              <a:t>Link: </a:t>
            </a:r>
            <a:r>
              <a:rPr lang="en-US" sz="2000" dirty="0">
                <a:solidFill>
                  <a:srgbClr val="FFFFFF"/>
                </a:solidFill>
                <a:hlinkClick r:id="rId3"/>
              </a:rPr>
              <a:t>https://github.com/vijay10pk/ACS_567_Project_Team_1</a:t>
            </a:r>
            <a:endParaRPr lang="en-US" sz="2000" dirty="0">
              <a:solidFill>
                <a:srgbClr val="FFFFFF"/>
              </a:solidFill>
            </a:endParaRPr>
          </a:p>
          <a:p>
            <a:pPr>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28450498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A834-F3BD-7000-B7DB-FBFBECCF8F2C}"/>
              </a:ext>
            </a:extLst>
          </p:cNvPr>
          <p:cNvSpPr>
            <a:spLocks noGrp="1"/>
          </p:cNvSpPr>
          <p:nvPr>
            <p:ph type="title"/>
          </p:nvPr>
        </p:nvSpPr>
        <p:spPr>
          <a:xfrm>
            <a:off x="677335" y="609600"/>
            <a:ext cx="8596668" cy="1058562"/>
          </a:xfrm>
        </p:spPr>
        <p:txBody>
          <a:bodyPr/>
          <a:lstStyle/>
          <a:p>
            <a:r>
              <a:rPr lang="en-US" dirty="0"/>
              <a:t>Commits Since Apr 3, 2023</a:t>
            </a:r>
          </a:p>
        </p:txBody>
      </p:sp>
      <p:pic>
        <p:nvPicPr>
          <p:cNvPr id="5" name="Picture 4" descr="Graphical user interface, application&#10;&#10;Description automatically generated">
            <a:extLst>
              <a:ext uri="{FF2B5EF4-FFF2-40B4-BE49-F238E27FC236}">
                <a16:creationId xmlns:a16="http://schemas.microsoft.com/office/drawing/2014/main" id="{05DC3A99-F486-36BD-3B01-0CCBCD16ADD1}"/>
              </a:ext>
            </a:extLst>
          </p:cNvPr>
          <p:cNvPicPr>
            <a:picLocks noChangeAspect="1"/>
          </p:cNvPicPr>
          <p:nvPr/>
        </p:nvPicPr>
        <p:blipFill>
          <a:blip r:embed="rId2"/>
          <a:stretch>
            <a:fillRect/>
          </a:stretch>
        </p:blipFill>
        <p:spPr>
          <a:xfrm>
            <a:off x="677335" y="1506140"/>
            <a:ext cx="10816390" cy="5351859"/>
          </a:xfrm>
          <a:prstGeom prst="rect">
            <a:avLst/>
          </a:prstGeom>
        </p:spPr>
      </p:pic>
    </p:spTree>
    <p:extLst>
      <p:ext uri="{BB962C8B-B14F-4D97-AF65-F5344CB8AC3E}">
        <p14:creationId xmlns:p14="http://schemas.microsoft.com/office/powerpoint/2010/main" val="84223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A834-F3BD-7000-B7DB-FBFBECCF8F2C}"/>
              </a:ext>
            </a:extLst>
          </p:cNvPr>
          <p:cNvSpPr>
            <a:spLocks noGrp="1"/>
          </p:cNvSpPr>
          <p:nvPr>
            <p:ph type="title"/>
          </p:nvPr>
        </p:nvSpPr>
        <p:spPr>
          <a:xfrm>
            <a:off x="677335" y="609600"/>
            <a:ext cx="8596668" cy="1058562"/>
          </a:xfrm>
        </p:spPr>
        <p:txBody>
          <a:bodyPr/>
          <a:lstStyle/>
          <a:p>
            <a:r>
              <a:rPr lang="en-US" dirty="0"/>
              <a:t>Commits Since Apr 3, 2023</a:t>
            </a:r>
          </a:p>
        </p:txBody>
      </p:sp>
      <p:pic>
        <p:nvPicPr>
          <p:cNvPr id="4" name="Picture 3" descr="Graphical user interface, text, application, email&#10;&#10;Description automatically generated">
            <a:extLst>
              <a:ext uri="{FF2B5EF4-FFF2-40B4-BE49-F238E27FC236}">
                <a16:creationId xmlns:a16="http://schemas.microsoft.com/office/drawing/2014/main" id="{2C510B61-79A6-87B1-E01C-A10D5CB6D037}"/>
              </a:ext>
            </a:extLst>
          </p:cNvPr>
          <p:cNvPicPr>
            <a:picLocks noChangeAspect="1"/>
          </p:cNvPicPr>
          <p:nvPr/>
        </p:nvPicPr>
        <p:blipFill>
          <a:blip r:embed="rId2"/>
          <a:stretch>
            <a:fillRect/>
          </a:stretch>
        </p:blipFill>
        <p:spPr>
          <a:xfrm>
            <a:off x="556054" y="1482210"/>
            <a:ext cx="10959384" cy="4766190"/>
          </a:xfrm>
          <a:prstGeom prst="rect">
            <a:avLst/>
          </a:prstGeom>
        </p:spPr>
      </p:pic>
    </p:spTree>
    <p:extLst>
      <p:ext uri="{BB962C8B-B14F-4D97-AF65-F5344CB8AC3E}">
        <p14:creationId xmlns:p14="http://schemas.microsoft.com/office/powerpoint/2010/main" val="987302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422</Words>
  <Application>Microsoft Macintosh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Trebuchet MS</vt:lpstr>
      <vt:lpstr>Wingdings 3</vt:lpstr>
      <vt:lpstr>Facet</vt:lpstr>
      <vt:lpstr>ACS567- Group Project – E-Commerce Data Analysis Tool</vt:lpstr>
      <vt:lpstr>Project Overview</vt:lpstr>
      <vt:lpstr>Branching Strategy</vt:lpstr>
      <vt:lpstr>JIRA Board</vt:lpstr>
      <vt:lpstr>Comments and screenshot added for the user story AG-17 and AG-27 respectively  in JIRA</vt:lpstr>
      <vt:lpstr>DEMONSTRATION</vt:lpstr>
      <vt:lpstr>Repository Details</vt:lpstr>
      <vt:lpstr>Commits Since Apr 3, 2023</vt:lpstr>
      <vt:lpstr>Commits Since Apr 3, 2023</vt:lpstr>
      <vt:lpstr>Commits Since Apr 3, 2023</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ACS567- Group Project – E-Commerce Data Analysis Tool</dc:title>
  <dc:creator>Harshitaa Anand</dc:creator>
  <cp:lastModifiedBy>Vijay Anand Pandian</cp:lastModifiedBy>
  <cp:revision>8</cp:revision>
  <dcterms:created xsi:type="dcterms:W3CDTF">2023-04-24T20:48:05Z</dcterms:created>
  <dcterms:modified xsi:type="dcterms:W3CDTF">2023-04-29T22:07:27Z</dcterms:modified>
</cp:coreProperties>
</file>