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handoutMasterIdLst>
    <p:handoutMasterId r:id="rId15"/>
  </p:handoutMasterIdLst>
  <p:sldIdLst>
    <p:sldId id="281" r:id="rId3"/>
    <p:sldId id="259" r:id="rId4"/>
    <p:sldId id="329" r:id="rId5"/>
    <p:sldId id="301" r:id="rId6"/>
    <p:sldId id="330" r:id="rId7"/>
    <p:sldId id="332" r:id="rId8"/>
    <p:sldId id="333" r:id="rId9"/>
    <p:sldId id="334" r:id="rId10"/>
    <p:sldId id="335" r:id="rId11"/>
    <p:sldId id="336" r:id="rId12"/>
    <p:sldId id="280" r:id="rId13"/>
  </p:sldIdLst>
  <p:sldSz cx="12192000" cy="6858000"/>
  <p:notesSz cx="6858000" cy="9144000"/>
  <p:embeddedFontLst>
    <p:embeddedFont>
      <p:font typeface="Bodoni MT" panose="02070603080606020203" charset="0"/>
      <p:regular r:id="rId19"/>
      <p:bold r:id="rId20"/>
      <p:italic r:id="rId21"/>
      <p:boldItalic r:id="rId22"/>
    </p:embeddedFont>
    <p:embeddedFont>
      <p:font typeface="Gilroy" panose="00000400000000000000" charset="0"/>
      <p:regular r:id="rId23"/>
    </p:embeddedFont>
    <p:embeddedFont>
      <p:font typeface="Arial Black" panose="020B0A04020102020204" charset="0"/>
      <p:bold r:id="rId24"/>
    </p:embeddedFont>
    <p:embeddedFont>
      <p:font typeface="DM Serif Display" charset="0"/>
      <p:regular r:id="rId25"/>
      <p:italic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397" userDrawn="1">
          <p15:clr>
            <a:srgbClr val="A4A3A4"/>
          </p15:clr>
        </p15:guide>
        <p15:guide id="4" pos="7237" userDrawn="1">
          <p15:clr>
            <a:srgbClr val="A4A3A4"/>
          </p15:clr>
        </p15:guide>
        <p15:guide id="5" orient="horz" pos="459" userDrawn="1">
          <p15:clr>
            <a:srgbClr val="A4A3A4"/>
          </p15:clr>
        </p15:guide>
        <p15:guide id="7" orient="horz" pos="844" userDrawn="1">
          <p15:clr>
            <a:srgbClr val="A4A3A4"/>
          </p15:clr>
        </p15:guide>
        <p15:guide id="8" orient="horz" pos="3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95"/>
    <a:srgbClr val="1A3497"/>
    <a:srgbClr val="1B56A6"/>
    <a:srgbClr val="AF2EE2"/>
    <a:srgbClr val="030452"/>
    <a:srgbClr val="C44BAD"/>
    <a:srgbClr val="1B7FC0"/>
    <a:srgbClr val="E653AD"/>
    <a:srgbClr val="06023D"/>
    <a:srgbClr val="020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74" autoAdjust="0"/>
    <p:restoredTop sz="94660"/>
  </p:normalViewPr>
  <p:slideViewPr>
    <p:cSldViewPr snapToGrid="0" showGuides="1">
      <p:cViewPr varScale="1">
        <p:scale>
          <a:sx n="100" d="100"/>
          <a:sy n="100" d="100"/>
        </p:scale>
        <p:origin x="348" y="78"/>
      </p:cViewPr>
      <p:guideLst>
        <p:guide orient="horz" pos="2136"/>
        <p:guide pos="3840"/>
        <p:guide pos="397"/>
        <p:guide pos="7237"/>
        <p:guide orient="horz" pos="459"/>
        <p:guide orient="horz" pos="844"/>
        <p:guide orient="horz" pos="392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21C1-192A-433B-AA91-106F9135B2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39C0-D7C8-48AA-AF63-0D692BECED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github.com/aarumugapandi400267/Media-streaming-using-cloud-.git" TargetMode="Externa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562316" y="3405911"/>
            <a:ext cx="4714077" cy="368300"/>
          </a:xfrm>
          <a:prstGeom prst="rect">
            <a:avLst/>
          </a:prstGeom>
          <a:noFill/>
        </p:spPr>
        <p:txBody>
          <a:bodyPr wrap="square">
            <a:spAutoFit/>
          </a:bodyPr>
          <a:lstStyle/>
          <a:p>
            <a:pPr fontAlgn="ctr"/>
            <a:r>
              <a:rPr lang="en-IN" altLang="en-US" sz="1800" b="0" i="0" u="none" strike="noStrike" dirty="0">
                <a:solidFill>
                  <a:schemeClr val="bg1"/>
                </a:solidFill>
                <a:effectLst/>
                <a:latin typeface="+mj-lt"/>
                <a:ea typeface="Arial" panose="020B0604020202020204" pitchFamily="34" charset="0"/>
              </a:rPr>
              <a:t>Media Streaming using Cloud</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555331" y="1891672"/>
            <a:ext cx="5739547" cy="1260475"/>
          </a:xfrm>
          <a:prstGeom prst="rect">
            <a:avLst/>
          </a:prstGeom>
          <a:noFill/>
        </p:spPr>
        <p:txBody>
          <a:bodyPr wrap="square">
            <a:spAutoFit/>
          </a:bodyPr>
          <a:lstStyle/>
          <a:p>
            <a:pPr fontAlgn="ctr"/>
            <a:r>
              <a:rPr lang="en-IN" altLang="en-US" sz="4800" b="0" i="0" u="none" strike="noStrike" dirty="0">
                <a:solidFill>
                  <a:schemeClr val="bg1"/>
                </a:solidFill>
                <a:effectLst/>
                <a:latin typeface="+mj-lt"/>
                <a:ea typeface="Arial" panose="020B0604020202020204" pitchFamily="34" charset="0"/>
              </a:rPr>
              <a:t>Media Streaming </a:t>
            </a:r>
            <a:endParaRPr lang="en-IN" altLang="en-US" sz="4800" b="0" i="0" u="none" strike="noStrike" dirty="0">
              <a:solidFill>
                <a:schemeClr val="bg1"/>
              </a:solidFill>
              <a:effectLst/>
              <a:latin typeface="+mj-lt"/>
              <a:ea typeface="Arial" panose="020B0604020202020204" pitchFamily="34" charset="0"/>
            </a:endParaRPr>
          </a:p>
          <a:p>
            <a:pPr fontAlgn="ctr"/>
            <a:r>
              <a:rPr lang="en-IN" altLang="en-US" sz="2800" b="0" i="0" u="none" strike="noStrike" dirty="0">
                <a:solidFill>
                  <a:schemeClr val="bg1"/>
                </a:solidFill>
                <a:effectLst/>
                <a:latin typeface="+mj-lt"/>
                <a:ea typeface="Arial" panose="020B0604020202020204" pitchFamily="34" charset="0"/>
              </a:rPr>
              <a:t>with IBM Cloud Video Streaming</a:t>
            </a:r>
            <a:endParaRPr lang="en-IN" altLang="en-US" sz="2800" b="0" i="0" u="none" strike="noStrike" dirty="0">
              <a:solidFill>
                <a:schemeClr val="bg1"/>
              </a:solidFill>
              <a:effectLst/>
              <a:latin typeface="+mj-lt"/>
              <a:ea typeface="Arial" panose="020B0604020202020204" pitchFamily="34" charset="0"/>
            </a:endParaRPr>
          </a:p>
        </p:txBody>
      </p:sp>
      <p:sp>
        <p:nvSpPr>
          <p:cNvPr id="3" name="Text Box 2"/>
          <p:cNvSpPr txBox="1"/>
          <p:nvPr/>
        </p:nvSpPr>
        <p:spPr>
          <a:xfrm>
            <a:off x="2065020" y="4192905"/>
            <a:ext cx="6096000" cy="2368550"/>
          </a:xfrm>
          <a:prstGeom prst="rect">
            <a:avLst/>
          </a:prstGeom>
          <a:noFill/>
        </p:spPr>
        <p:txBody>
          <a:bodyPr wrap="square" rtlCol="0" anchor="t">
            <a:spAutoFit/>
          </a:bodyPr>
          <a:p>
            <a:r>
              <a:rPr lang="en-US" sz="2800">
                <a:solidFill>
                  <a:schemeClr val="bg1"/>
                </a:solidFill>
                <a:latin typeface="Bodoni MT" panose="02070603080606020203" charset="0"/>
                <a:cs typeface="Bodoni MT" panose="02070603080606020203" charset="0"/>
              </a:rPr>
              <a:t>Collaborators</a:t>
            </a:r>
            <a:endParaRPr lang="en-US" sz="2000">
              <a:solidFill>
                <a:schemeClr val="bg1"/>
              </a:solidFill>
              <a:latin typeface="Bodoni MT" panose="02070603080606020203" charset="0"/>
              <a:cs typeface="Bodoni MT" panose="02070603080606020203" charset="0"/>
            </a:endParaRPr>
          </a:p>
          <a:p>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Aarumugapandi T</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Ajay V</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Aswiraj G K</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Arul R</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Bhuvaneshwaran S</a:t>
            </a:r>
            <a:endParaRPr lang="en-US" sz="2000">
              <a:solidFill>
                <a:schemeClr val="bg1"/>
              </a:solidFill>
              <a:latin typeface="Bodoni MT" panose="02070603080606020203" charset="0"/>
              <a:cs typeface="Bodoni MT" panose="02070603080606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0"/>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362291" y="1431237"/>
            <a:ext cx="6611554" cy="1198880"/>
          </a:xfrm>
          <a:prstGeom prst="rect">
            <a:avLst/>
          </a:prstGeom>
          <a:noFill/>
        </p:spPr>
        <p:txBody>
          <a:bodyPr wrap="square">
            <a:spAutoFit/>
          </a:bodyPr>
          <a:lstStyle/>
          <a:p>
            <a:pPr fontAlgn="ctr"/>
            <a:r>
              <a:rPr lang="en-IN" altLang="en-US" sz="3600" b="0" i="0" u="none" strike="noStrike" dirty="0">
                <a:solidFill>
                  <a:schemeClr val="bg1"/>
                </a:solidFill>
                <a:effectLst/>
                <a:latin typeface="+mj-lt"/>
                <a:ea typeface="Arial" panose="020B0604020202020204" pitchFamily="34" charset="0"/>
              </a:rPr>
              <a:t>User Registration &amp; Authentication</a:t>
            </a:r>
            <a:endParaRPr lang="en-IN" altLang="en-US" sz="3600" b="0" i="0" u="none" strike="noStrike" dirty="0">
              <a:solidFill>
                <a:schemeClr val="bg1"/>
              </a:solidFill>
              <a:effectLst/>
              <a:latin typeface="+mj-lt"/>
              <a:ea typeface="Arial" panose="020B0604020202020204" pitchFamily="34" charset="0"/>
            </a:endParaRPr>
          </a:p>
        </p:txBody>
      </p:sp>
      <p:sp>
        <p:nvSpPr>
          <p:cNvPr id="3" name="Text Box 2"/>
          <p:cNvSpPr txBox="1"/>
          <p:nvPr/>
        </p:nvSpPr>
        <p:spPr>
          <a:xfrm>
            <a:off x="2489200" y="3641090"/>
            <a:ext cx="4958080" cy="368300"/>
          </a:xfrm>
          <a:prstGeom prst="rect">
            <a:avLst/>
          </a:prstGeom>
          <a:noFill/>
        </p:spPr>
        <p:txBody>
          <a:bodyPr wrap="square" rtlCol="0">
            <a:spAutoFit/>
          </a:bodyPr>
          <a:p>
            <a:r>
              <a:rPr lang="en-IN" altLang="en-US" b="1" u="sng">
                <a:solidFill>
                  <a:srgbClr val="7030A0"/>
                </a:solidFill>
                <a:latin typeface="Bodoni MT" panose="02070603080606020203" charset="0"/>
                <a:cs typeface="Bodoni MT" panose="02070603080606020203" charset="0"/>
                <a:hlinkClick r:id="rId5" action="ppaction://hlinkfile"/>
              </a:rPr>
              <a:t>GitHub</a:t>
            </a:r>
            <a:endParaRPr lang="en-IN" altLang="en-US" b="1" u="sng">
              <a:solidFill>
                <a:srgbClr val="7030A0"/>
              </a:solidFill>
              <a:latin typeface="Bodoni MT" panose="02070603080606020203" charset="0"/>
              <a:cs typeface="Bodoni MT" panose="02070603080606020203" charset="0"/>
              <a:hlinkClick r:id="rId5" action="ppaction://hlinkfile"/>
            </a:endParaRPr>
          </a:p>
        </p:txBody>
      </p:sp>
      <p:sp>
        <p:nvSpPr>
          <p:cNvPr id="5" name="Text Box 4"/>
          <p:cNvSpPr txBox="1"/>
          <p:nvPr/>
        </p:nvSpPr>
        <p:spPr>
          <a:xfrm>
            <a:off x="2326640" y="2799080"/>
            <a:ext cx="4277360" cy="368300"/>
          </a:xfrm>
          <a:prstGeom prst="rect">
            <a:avLst/>
          </a:prstGeom>
          <a:noFill/>
        </p:spPr>
        <p:txBody>
          <a:bodyPr wrap="square" rtlCol="0">
            <a:spAutoFit/>
          </a:bodyPr>
          <a:p>
            <a:r>
              <a:rPr lang="en-IN" altLang="en-US" b="1">
                <a:solidFill>
                  <a:schemeClr val="bg1"/>
                </a:solidFill>
                <a:latin typeface="Times New Roman" panose="02020603050405020304" charset="0"/>
                <a:cs typeface="Times New Roman" panose="02020603050405020304" charset="0"/>
              </a:rPr>
              <a:t>Refer our product in the below link</a:t>
            </a:r>
            <a:endParaRPr lang="en-IN" altLang="en-US" b="1">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555331" y="1840177"/>
            <a:ext cx="6611554" cy="1014730"/>
          </a:xfrm>
          <a:prstGeom prst="rect">
            <a:avLst/>
          </a:prstGeom>
          <a:noFill/>
        </p:spPr>
        <p:txBody>
          <a:bodyPr wrap="square">
            <a:spAutoFit/>
          </a:bodyPr>
          <a:lstStyle/>
          <a:p>
            <a:pPr fontAlgn="ctr"/>
            <a:r>
              <a:rPr lang="en-US" altLang="zh-CN" sz="6000" b="0" i="0" u="none" strike="noStrike" dirty="0">
                <a:solidFill>
                  <a:schemeClr val="bg1"/>
                </a:solidFill>
                <a:effectLst/>
                <a:latin typeface="+mj-lt"/>
                <a:ea typeface="Arial" panose="020B0604020202020204" pitchFamily="34" charset="0"/>
              </a:rPr>
              <a:t>Thank you</a:t>
            </a:r>
            <a:endParaRPr lang="en-US" altLang="zh-CN" sz="60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sp>
        <p:nvSpPr>
          <p:cNvPr id="3" name="Round Same Side Corner Rectangle 2"/>
          <p:cNvSpPr/>
          <p:nvPr/>
        </p:nvSpPr>
        <p:spPr>
          <a:xfrm>
            <a:off x="2366010" y="450850"/>
            <a:ext cx="8076565" cy="2150745"/>
          </a:xfrm>
          <a:prstGeom prst="round2SameRect">
            <a:avLst/>
          </a:prstGeom>
          <a:solidFill>
            <a:srgbClr val="06023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0" name="图片 39"/>
          <p:cNvPicPr>
            <a:picLocks noChangeAspect="1"/>
          </p:cNvPicPr>
          <p:nvPr/>
        </p:nvPicPr>
        <p:blipFill>
          <a:blip r:embed="rId1"/>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Create a virtual cinema platform using IBM Cloud Video Streaming. Upload and stream your favourite movies and videos on demand. Share the joy of movie nights with friends and family, no matter where they are located. Elevate the movie-watching experience with seamless streaming and high quality video playback for a truly immersive cinematic experience</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836545" y="899795"/>
            <a:ext cx="7047865" cy="1014730"/>
          </a:xfrm>
          <a:prstGeom prst="rect">
            <a:avLst/>
          </a:prstGeom>
          <a:noFill/>
        </p:spPr>
        <p:txBody>
          <a:bodyPr wrap="square">
            <a:spAutoFit/>
          </a:bodyPr>
          <a:lstStyle/>
          <a:p>
            <a:pPr algn="ctr"/>
            <a:r>
              <a:rPr lang="en-IN" altLang="en-US" sz="6000" dirty="0">
                <a:solidFill>
                  <a:schemeClr val="bg1"/>
                </a:solidFill>
                <a:latin typeface="+mj-lt"/>
                <a:ea typeface="Gilroy" panose="00000400000000000000" charset="0"/>
              </a:rPr>
              <a:t>Introduction</a:t>
            </a:r>
            <a:endParaRPr lang="en-IN" altLang="en-US" sz="6000" dirty="0">
              <a:solidFill>
                <a:schemeClr val="bg1"/>
              </a:solidFill>
              <a:latin typeface="+mj-lt"/>
              <a:ea typeface="Gilroy" panose="00000400000000000000" charset="0"/>
            </a:endParaRPr>
          </a:p>
        </p:txBody>
      </p:sp>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4" name="Round Same Side Corner Rectangle 3"/>
          <p:cNvSpPr/>
          <p:nvPr/>
        </p:nvSpPr>
        <p:spPr>
          <a:xfrm rot="10800000">
            <a:off x="2366010" y="2601595"/>
            <a:ext cx="8076565" cy="2510790"/>
          </a:xfrm>
          <a:prstGeom prst="round2SameRect">
            <a:avLst/>
          </a:prstGeom>
          <a:solidFill>
            <a:schemeClr val="bg1">
              <a:alpha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sp>
        <p:nvSpPr>
          <p:cNvPr id="3" name="Round Same Side Corner Rectangle 2"/>
          <p:cNvSpPr/>
          <p:nvPr/>
        </p:nvSpPr>
        <p:spPr>
          <a:xfrm>
            <a:off x="2366010" y="450850"/>
            <a:ext cx="8076565" cy="2150745"/>
          </a:xfrm>
          <a:prstGeom prst="round2SameRect">
            <a:avLst/>
          </a:prstGeom>
          <a:solidFill>
            <a:srgbClr val="06023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0" name="图片 39"/>
          <p:cNvPicPr>
            <a:picLocks noChangeAspect="1"/>
          </p:cNvPicPr>
          <p:nvPr/>
        </p:nvPicPr>
        <p:blipFill>
          <a:blip r:embed="rId1"/>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 Create a platform that enables users to upload, share, and watch videos, integrating IBM Cloud Video Streaming for high-quality playback.</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836545" y="899795"/>
            <a:ext cx="7047865" cy="1014730"/>
          </a:xfrm>
          <a:prstGeom prst="rect">
            <a:avLst/>
          </a:prstGeom>
          <a:noFill/>
        </p:spPr>
        <p:txBody>
          <a:bodyPr wrap="square">
            <a:spAutoFit/>
          </a:bodyPr>
          <a:lstStyle/>
          <a:p>
            <a:pPr algn="ctr"/>
            <a:r>
              <a:rPr lang="en-IN" altLang="en-US" sz="6000" dirty="0">
                <a:solidFill>
                  <a:schemeClr val="bg1"/>
                </a:solidFill>
                <a:latin typeface="+mj-lt"/>
                <a:ea typeface="Gilroy" panose="00000400000000000000" charset="0"/>
              </a:rPr>
              <a:t>Project Objective</a:t>
            </a:r>
            <a:endParaRPr lang="en-IN" altLang="en-US" sz="6000" dirty="0">
              <a:solidFill>
                <a:schemeClr val="bg1"/>
              </a:solidFill>
              <a:latin typeface="+mj-lt"/>
              <a:ea typeface="Gilroy" panose="00000400000000000000" charset="0"/>
            </a:endParaRPr>
          </a:p>
        </p:txBody>
      </p:sp>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4" name="Round Same Side Corner Rectangle 3"/>
          <p:cNvSpPr/>
          <p:nvPr/>
        </p:nvSpPr>
        <p:spPr>
          <a:xfrm rot="10800000">
            <a:off x="2366010" y="2601595"/>
            <a:ext cx="8076565" cy="2510790"/>
          </a:xfrm>
          <a:prstGeom prst="round2SameRect">
            <a:avLst/>
          </a:prstGeom>
          <a:solidFill>
            <a:schemeClr val="bg1">
              <a:alpha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785495" y="274320"/>
            <a:ext cx="10607675" cy="399097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sp>
        <p:nvSpPr>
          <p:cNvPr id="13" name="矩形: 圆角 12"/>
          <p:cNvSpPr/>
          <p:nvPr/>
        </p:nvSpPr>
        <p:spPr>
          <a:xfrm>
            <a:off x="6903085" y="5109210"/>
            <a:ext cx="1956435"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772" y="8272"/>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Streaming Integration</a:t>
              </a:r>
              <a:endParaRPr lang="en-IN" altLang="en-US" sz="1600" dirty="0">
                <a:solidFill>
                  <a:srgbClr val="1A3497"/>
                </a:solidFill>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843" y="4027"/>
              <a:ext cx="4159"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Features and Functionality</a:t>
              </a:r>
              <a:endParaRPr lang="en-IN" altLang="en-US" dirty="0">
                <a:solidFill>
                  <a:srgbClr val="030452"/>
                </a:solidFill>
                <a:latin typeface="+mj-lt"/>
                <a:ea typeface="Arial" panose="020B0604020202020204" pitchFamily="34" charset="0"/>
              </a:endParaRPr>
            </a:p>
          </p:txBody>
        </p:sp>
      </p:grpSp>
      <p:sp>
        <p:nvSpPr>
          <p:cNvPr id="15" name="矩形: 圆角 11"/>
          <p:cNvSpPr/>
          <p:nvPr/>
        </p:nvSpPr>
        <p:spPr>
          <a:xfrm>
            <a:off x="3907790" y="5109210"/>
            <a:ext cx="1957070"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4061460" y="5393055"/>
            <a:ext cx="1842135"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User Interface Design</a:t>
            </a:r>
            <a:endParaRPr lang="en-IN" altLang="en-US" dirty="0">
              <a:solidFill>
                <a:srgbClr val="030452"/>
              </a:solidFill>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487045"/>
            <a:ext cx="10088245" cy="3607435"/>
          </a:xfrm>
          <a:prstGeom prst="rect">
            <a:avLst/>
          </a:prstGeom>
          <a:noFill/>
        </p:spPr>
        <p:txBody>
          <a:bodyPr wrap="square">
            <a:noAutofit/>
          </a:bodyPr>
          <a:p>
            <a:pPr indent="457200" algn="l" fontAlgn="ctr"/>
            <a:r>
              <a:rPr lang="en-IN" altLang="en-US" sz="2400" b="1" i="1" u="sng" strike="noStrike" dirty="0">
                <a:solidFill>
                  <a:schemeClr val="bg1"/>
                </a:solidFill>
                <a:effectLst/>
                <a:latin typeface="+mj-lt"/>
                <a:ea typeface="Arial" panose="020B0604020202020204" pitchFamily="34" charset="0"/>
              </a:rPr>
              <a:t>User Authentication</a:t>
            </a:r>
            <a:r>
              <a:rPr lang="en-IN" altLang="en-US" sz="2400" b="0" i="0" u="none" strike="noStrike" dirty="0">
                <a:solidFill>
                  <a:schemeClr val="bg1"/>
                </a:solidFill>
                <a:effectLst/>
                <a:latin typeface="+mj-lt"/>
                <a:ea typeface="Arial" panose="020B0604020202020204" pitchFamily="34" charset="0"/>
              </a:rPr>
              <a:t>: Describe how users create accounts and log in securely.</a:t>
            </a:r>
            <a:endParaRPr lang="en-IN" altLang="en-US" sz="2400" b="0" i="0" u="none"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Video Upload</a:t>
            </a:r>
            <a:r>
              <a:rPr lang="en-IN" altLang="en-US" sz="2400" b="1" i="1" u="none" strike="noStrike" dirty="0">
                <a:solidFill>
                  <a:schemeClr val="bg1"/>
                </a:solidFill>
                <a:effectLst/>
                <a:latin typeface="+mj-lt"/>
                <a:ea typeface="Arial" panose="020B0604020202020204" pitchFamily="34" charset="0"/>
              </a:rPr>
              <a:t>:</a:t>
            </a:r>
            <a:r>
              <a:rPr lang="en-IN" altLang="en-US" sz="2400" b="0" i="0" u="none" strike="noStrike" dirty="0">
                <a:solidFill>
                  <a:schemeClr val="bg1"/>
                </a:solidFill>
                <a:effectLst/>
                <a:latin typeface="+mj-lt"/>
                <a:ea typeface="Arial" panose="020B0604020202020204" pitchFamily="34" charset="0"/>
              </a:rPr>
              <a:t> Explain the process for users to upload videos and how video data is stored and processed.</a:t>
            </a:r>
            <a:endParaRPr lang="en-IN" altLang="en-US" sz="2400" b="0" i="0" u="none"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Video Streaming Integration</a:t>
            </a:r>
            <a:r>
              <a:rPr lang="en-IN" altLang="en-US" sz="2400" b="0" i="0" u="none" strike="noStrike" dirty="0">
                <a:solidFill>
                  <a:schemeClr val="bg1"/>
                </a:solidFill>
                <a:effectLst/>
                <a:latin typeface="+mj-lt"/>
                <a:ea typeface="Arial" panose="020B0604020202020204" pitchFamily="34" charset="0"/>
              </a:rPr>
              <a:t>: Detail the integration with IBM Cloud Video Streaming for seamless playback.</a:t>
            </a:r>
            <a:endParaRPr lang="en-IN" altLang="en-US" sz="2400" b="0" i="0" u="none" strike="noStrike" dirty="0">
              <a:solidFill>
                <a:schemeClr val="bg1"/>
              </a:solidFill>
              <a:effectLst/>
              <a:latin typeface="+mj-lt"/>
              <a:ea typeface="Arial" panose="020B0604020202020204" pitchFamily="34" charset="0"/>
            </a:endParaRPr>
          </a:p>
          <a:p>
            <a:pPr algn="l" fontAlgn="ctr"/>
            <a:r>
              <a:rPr lang="en-IN" altLang="en-US" sz="2400" b="0" i="0" u="none" strike="noStrike" dirty="0">
                <a:solidFill>
                  <a:schemeClr val="bg1"/>
                </a:solidFill>
                <a:effectLst/>
                <a:latin typeface="+mj-lt"/>
                <a:ea typeface="Arial" panose="020B0604020202020204" pitchFamily="34" charset="0"/>
              </a:rPr>
              <a:t>         </a:t>
            </a:r>
            <a:r>
              <a:rPr lang="en-IN" altLang="en-US" sz="2400" b="1" i="1" u="sng" strike="noStrike" dirty="0">
                <a:solidFill>
                  <a:schemeClr val="bg1"/>
                </a:solidFill>
                <a:effectLst/>
                <a:latin typeface="+mj-lt"/>
                <a:ea typeface="Arial" panose="020B0604020202020204" pitchFamily="34" charset="0"/>
              </a:rPr>
              <a:t>User Profiles</a:t>
            </a:r>
            <a:r>
              <a:rPr lang="en-IN" altLang="en-US" sz="2400" b="0" i="0" u="none" strike="noStrike" dirty="0">
                <a:solidFill>
                  <a:schemeClr val="bg1"/>
                </a:solidFill>
                <a:effectLst/>
                <a:latin typeface="+mj-lt"/>
                <a:ea typeface="Arial" panose="020B0604020202020204" pitchFamily="34" charset="0"/>
              </a:rPr>
              <a:t>: Describe how users can manage their profiles and content.</a:t>
            </a:r>
            <a:endParaRPr lang="en-IN" altLang="en-US" sz="2400" b="0" i="0" u="none" strike="noStrike" dirty="0">
              <a:solidFill>
                <a:schemeClr val="bg1"/>
              </a:solidFill>
              <a:effectLst/>
              <a:latin typeface="+mj-lt"/>
              <a:ea typeface="Arial" panose="020B0604020202020204" pitchFamily="34" charset="0"/>
            </a:endParaRPr>
          </a:p>
          <a:p>
            <a:pPr algn="l" fontAlgn="ctr"/>
            <a:r>
              <a:rPr lang="en-IN" altLang="en-US" sz="2400" b="0" i="0" u="none" strike="noStrike" dirty="0">
                <a:solidFill>
                  <a:schemeClr val="bg1"/>
                </a:solidFill>
                <a:effectLst/>
                <a:latin typeface="+mj-lt"/>
                <a:ea typeface="Arial" panose="020B0604020202020204" pitchFamily="34" charset="0"/>
              </a:rPr>
              <a:t>         </a:t>
            </a:r>
            <a:r>
              <a:rPr lang="en-IN" altLang="en-US" sz="2400" b="1" i="1" u="sng" strike="noStrike" dirty="0">
                <a:solidFill>
                  <a:schemeClr val="bg1"/>
                </a:solidFill>
                <a:effectLst/>
                <a:latin typeface="+mj-lt"/>
                <a:ea typeface="Arial" panose="020B0604020202020204" pitchFamily="34" charset="0"/>
              </a:rPr>
              <a:t>Content Discovery</a:t>
            </a:r>
            <a:r>
              <a:rPr lang="en-IN" altLang="en-US" sz="2400" b="0" i="0" u="none" strike="noStrike" dirty="0">
                <a:solidFill>
                  <a:schemeClr val="bg1"/>
                </a:solidFill>
                <a:effectLst/>
                <a:latin typeface="+mj-lt"/>
                <a:ea typeface="Arial" panose="020B0604020202020204" pitchFamily="34" charset="0"/>
              </a:rPr>
              <a:t>: Explain how users can discover new videos and explore content.</a:t>
            </a:r>
            <a:endParaRPr lang="en-IN" altLang="en-US" sz="2400" b="0" i="0" u="none" strike="noStrike" dirty="0">
              <a:solidFill>
                <a:schemeClr val="bg1"/>
              </a:solidFill>
              <a:effectLst/>
              <a:latin typeface="+mj-lt"/>
              <a:ea typeface="Arial" panose="020B0604020202020204" pitchFamily="34" charset="0"/>
            </a:endParaRPr>
          </a:p>
        </p:txBody>
      </p:sp>
      <p:sp>
        <p:nvSpPr>
          <p:cNvPr id="2" name="文本框 28"/>
          <p:cNvSpPr txBox="1"/>
          <p:nvPr/>
        </p:nvSpPr>
        <p:spPr>
          <a:xfrm>
            <a:off x="7253222" y="5407057"/>
            <a:ext cx="1495173" cy="583860"/>
          </a:xfrm>
          <a:prstGeom prst="rect">
            <a:avLst/>
          </a:prstGeom>
          <a:noFill/>
        </p:spPr>
        <p:txBody>
          <a:bodyPr wrap="square">
            <a:spAutoFit/>
          </a:bodyPr>
          <a:p>
            <a:pPr fontAlgn="ctr"/>
            <a:r>
              <a:rPr lang="en-IN" altLang="en-US" sz="1600" dirty="0">
                <a:solidFill>
                  <a:srgbClr val="1A3497"/>
                </a:solidFill>
                <a:latin typeface="+mj-lt"/>
                <a:ea typeface="Arial" panose="020B0604020202020204" pitchFamily="34" charset="0"/>
              </a:rPr>
              <a:t>Video Upload Process</a:t>
            </a:r>
            <a:endParaRPr lang="en-IN" altLang="en-US" sz="1600" dirty="0">
              <a:solidFill>
                <a:srgbClr val="1A3497"/>
              </a:solidFill>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785495" y="274320"/>
            <a:ext cx="10607675" cy="3681730"/>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sp>
        <p:nvSpPr>
          <p:cNvPr id="13" name="矩形: 圆角 12"/>
          <p:cNvSpPr/>
          <p:nvPr/>
        </p:nvSpPr>
        <p:spPr>
          <a:xfrm>
            <a:off x="6903085" y="5109210"/>
            <a:ext cx="1956435"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772" y="8272"/>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Streaming Integration</a:t>
              </a:r>
              <a:endParaRPr lang="en-IN" altLang="en-US" sz="1600" dirty="0">
                <a:solidFill>
                  <a:srgbClr val="1A3497"/>
                </a:solidFill>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843" y="4027"/>
              <a:ext cx="4159"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Features and Functionality</a:t>
              </a:r>
              <a:endParaRPr lang="en-IN" altLang="en-US" dirty="0">
                <a:solidFill>
                  <a:srgbClr val="030452"/>
                </a:solidFill>
                <a:latin typeface="+mj-lt"/>
                <a:ea typeface="Arial" panose="020B0604020202020204" pitchFamily="34" charset="0"/>
              </a:endParaRPr>
            </a:p>
          </p:txBody>
        </p:sp>
      </p:grpSp>
      <p:sp>
        <p:nvSpPr>
          <p:cNvPr id="15" name="矩形: 圆角 11"/>
          <p:cNvSpPr/>
          <p:nvPr/>
        </p:nvSpPr>
        <p:spPr>
          <a:xfrm>
            <a:off x="3907790" y="5109210"/>
            <a:ext cx="1957070"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4061460" y="5393055"/>
            <a:ext cx="1842135"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User Interface Design</a:t>
            </a:r>
            <a:endParaRPr lang="en-IN" altLang="en-US" dirty="0">
              <a:solidFill>
                <a:srgbClr val="030452"/>
              </a:solidFill>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487045"/>
            <a:ext cx="10088245" cy="3607435"/>
          </a:xfrm>
          <a:prstGeom prst="rect">
            <a:avLst/>
          </a:prstGeom>
          <a:noFill/>
        </p:spPr>
        <p:txBody>
          <a:bodyPr wrap="square">
            <a:noAutofit/>
          </a:bodyPr>
          <a:p>
            <a:pPr indent="457200" algn="l" fontAlgn="ctr"/>
            <a:r>
              <a:rPr lang="en-IN" altLang="en-US" sz="2400" b="1" i="1" u="sng" strike="noStrike" dirty="0">
                <a:solidFill>
                  <a:schemeClr val="bg1"/>
                </a:solidFill>
                <a:effectLst/>
                <a:latin typeface="+mj-lt"/>
                <a:ea typeface="Arial" panose="020B0604020202020204" pitchFamily="34" charset="0"/>
              </a:rPr>
              <a:t> User Interaction</a:t>
            </a:r>
            <a:r>
              <a:rPr lang="en-IN" altLang="en-US" sz="2400" strike="noStrike" dirty="0">
                <a:solidFill>
                  <a:schemeClr val="bg1"/>
                </a:solidFill>
                <a:effectLst/>
                <a:latin typeface="+mj-lt"/>
                <a:ea typeface="Arial" panose="020B0604020202020204" pitchFamily="34" charset="0"/>
              </a:rPr>
              <a:t>: Detail how users can engage with content, including likes, comments, and sharing.</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strike="noStrike" dirty="0">
                <a:solidFill>
                  <a:schemeClr val="bg1"/>
                </a:solidFill>
                <a:effectLst/>
                <a:latin typeface="+mj-lt"/>
                <a:ea typeface="Arial" panose="020B0604020202020204" pitchFamily="34" charset="0"/>
              </a:rPr>
              <a:t> </a:t>
            </a:r>
            <a:r>
              <a:rPr lang="en-IN" altLang="en-US" sz="2400" b="1" i="1" u="sng" strike="noStrike" dirty="0">
                <a:solidFill>
                  <a:schemeClr val="bg1"/>
                </a:solidFill>
                <a:effectLst/>
                <a:latin typeface="+mj-lt"/>
                <a:ea typeface="Arial" panose="020B0604020202020204" pitchFamily="34" charset="0"/>
              </a:rPr>
              <a:t> Content Moderation</a:t>
            </a:r>
            <a:r>
              <a:rPr lang="en-IN" altLang="en-US" sz="2400" strike="noStrike" dirty="0">
                <a:solidFill>
                  <a:schemeClr val="bg1"/>
                </a:solidFill>
                <a:effectLst/>
                <a:latin typeface="+mj-lt"/>
                <a:ea typeface="Arial" panose="020B0604020202020204" pitchFamily="34" charset="0"/>
              </a:rPr>
              <a:t>: Explain how content adherence to community guidelines  is maintained.</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 Scalability and Performance</a:t>
            </a:r>
            <a:r>
              <a:rPr lang="en-IN" altLang="en-US" sz="2400" strike="noStrike" dirty="0">
                <a:solidFill>
                  <a:schemeClr val="bg1"/>
                </a:solidFill>
                <a:effectLst/>
                <a:latin typeface="+mj-lt"/>
                <a:ea typeface="Arial" panose="020B0604020202020204" pitchFamily="34" charset="0"/>
              </a:rPr>
              <a:t>: Describe how the platform ensures optimal performance under high traffic.</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Testing and Quality Assurance</a:t>
            </a:r>
            <a:r>
              <a:rPr lang="en-IN" altLang="en-US" sz="2400" strike="noStrike" dirty="0">
                <a:solidFill>
                  <a:schemeClr val="bg1"/>
                </a:solidFill>
                <a:effectLst/>
                <a:latin typeface="+mj-lt"/>
                <a:ea typeface="Arial" panose="020B0604020202020204" pitchFamily="34" charset="0"/>
              </a:rPr>
              <a:t>: Explain how the platform is tested for bugs and performance.</a:t>
            </a:r>
            <a:endParaRPr lang="en-IN" altLang="en-US" sz="2400" strike="noStrike" dirty="0">
              <a:solidFill>
                <a:schemeClr val="bg1"/>
              </a:solidFill>
              <a:effectLst/>
              <a:latin typeface="+mj-lt"/>
              <a:ea typeface="Arial" panose="020B0604020202020204" pitchFamily="34" charset="0"/>
            </a:endParaRPr>
          </a:p>
        </p:txBody>
      </p:sp>
      <p:sp>
        <p:nvSpPr>
          <p:cNvPr id="2" name="文本框 28"/>
          <p:cNvSpPr txBox="1"/>
          <p:nvPr/>
        </p:nvSpPr>
        <p:spPr>
          <a:xfrm>
            <a:off x="7253222" y="5407057"/>
            <a:ext cx="1495173" cy="583860"/>
          </a:xfrm>
          <a:prstGeom prst="rect">
            <a:avLst/>
          </a:prstGeom>
          <a:noFill/>
        </p:spPr>
        <p:txBody>
          <a:bodyPr wrap="square">
            <a:spAutoFit/>
          </a:bodyPr>
          <a:p>
            <a:pPr fontAlgn="ctr"/>
            <a:r>
              <a:rPr lang="en-IN" altLang="en-US" sz="1600" dirty="0">
                <a:solidFill>
                  <a:srgbClr val="1A3497"/>
                </a:solidFill>
                <a:latin typeface="+mj-lt"/>
                <a:ea typeface="Arial" panose="020B0604020202020204" pitchFamily="34" charset="0"/>
              </a:rPr>
              <a:t>Video Upload Process</a:t>
            </a:r>
            <a:endParaRPr lang="en-IN" altLang="en-US" sz="1600" dirty="0">
              <a:solidFill>
                <a:srgbClr val="1A3497"/>
              </a:solidFill>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785495" y="274320"/>
            <a:ext cx="10607675" cy="3681730"/>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sp>
        <p:nvSpPr>
          <p:cNvPr id="13" name="矩形: 圆角 12"/>
          <p:cNvSpPr/>
          <p:nvPr/>
        </p:nvSpPr>
        <p:spPr>
          <a:xfrm>
            <a:off x="6903085" y="5109210"/>
            <a:ext cx="1956435"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772" y="8272"/>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Streaming Integration</a:t>
              </a:r>
              <a:endParaRPr lang="en-IN" altLang="en-US" sz="1600" dirty="0">
                <a:solidFill>
                  <a:srgbClr val="1A3497"/>
                </a:solidFill>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843" y="4027"/>
              <a:ext cx="4159"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Features and Functionality</a:t>
              </a:r>
              <a:endParaRPr lang="en-IN" altLang="en-US" dirty="0">
                <a:solidFill>
                  <a:srgbClr val="030452"/>
                </a:solidFill>
                <a:latin typeface="+mj-lt"/>
                <a:ea typeface="Arial" panose="020B0604020202020204" pitchFamily="34" charset="0"/>
              </a:endParaRPr>
            </a:p>
          </p:txBody>
        </p:sp>
      </p:grpSp>
      <p:sp>
        <p:nvSpPr>
          <p:cNvPr id="15" name="矩形: 圆角 11"/>
          <p:cNvSpPr/>
          <p:nvPr/>
        </p:nvSpPr>
        <p:spPr>
          <a:xfrm>
            <a:off x="3907790" y="5109210"/>
            <a:ext cx="1957070" cy="1227455"/>
          </a:xfrm>
          <a:prstGeom prst="roundRect">
            <a:avLst>
              <a:gd name="adj" fmla="val 5929"/>
            </a:avLst>
          </a:prstGeom>
          <a:solidFill>
            <a:schemeClr val="bg1"/>
          </a:solidFill>
          <a:ln w="15875">
            <a:noFill/>
            <a:prstDash val="solid"/>
          </a:ln>
          <a:effectLst>
            <a:glow rad="635000">
              <a:schemeClr val="accent5">
                <a:satMod val="175000"/>
                <a:alpha val="40000"/>
              </a:schemeClr>
            </a:glow>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4061460" y="5393055"/>
            <a:ext cx="1842135"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User Interface Design</a:t>
            </a:r>
            <a:endParaRPr lang="en-IN" altLang="en-US" dirty="0">
              <a:solidFill>
                <a:srgbClr val="030452"/>
              </a:solidFill>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728345"/>
            <a:ext cx="10088245" cy="2663825"/>
          </a:xfrm>
          <a:prstGeom prst="rect">
            <a:avLst/>
          </a:prstGeom>
          <a:noFill/>
        </p:spPr>
        <p:txBody>
          <a:bodyPr wrap="square">
            <a:noAutofit/>
          </a:bodyPr>
          <a:p>
            <a:pPr indent="457200" algn="l" fontAlgn="ctr"/>
            <a:r>
              <a:rPr lang="en-IN" altLang="en-US" sz="2400" b="1" i="1" u="sng" strike="noStrike" dirty="0">
                <a:solidFill>
                  <a:schemeClr val="bg1"/>
                </a:solidFill>
                <a:effectLst/>
                <a:latin typeface="+mj-lt"/>
                <a:ea typeface="Arial" panose="020B0604020202020204" pitchFamily="34" charset="0"/>
              </a:rPr>
              <a:t>User Interface Elements</a:t>
            </a:r>
            <a:r>
              <a:rPr lang="en-IN" altLang="en-US" sz="2400" strike="noStrike" dirty="0">
                <a:solidFill>
                  <a:schemeClr val="bg1"/>
                </a:solidFill>
                <a:effectLst/>
                <a:latin typeface="+mj-lt"/>
                <a:ea typeface="Arial" panose="020B0604020202020204" pitchFamily="34" charset="0"/>
              </a:rPr>
              <a:t>: Provide an overview of the platform's UI components.</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strike="noStrike" dirty="0">
                <a:solidFill>
                  <a:schemeClr val="bg1"/>
                </a:solidFill>
                <a:effectLst/>
                <a:latin typeface="+mj-lt"/>
                <a:ea typeface="Arial" panose="020B0604020202020204" pitchFamily="34" charset="0"/>
              </a:rPr>
              <a:t> </a:t>
            </a:r>
            <a:r>
              <a:rPr lang="en-IN" altLang="en-US" sz="2400" b="1" i="1" u="sng" strike="noStrike" dirty="0">
                <a:solidFill>
                  <a:schemeClr val="bg1"/>
                </a:solidFill>
                <a:effectLst/>
                <a:latin typeface="+mj-lt"/>
                <a:ea typeface="Arial" panose="020B0604020202020204" pitchFamily="34" charset="0"/>
              </a:rPr>
              <a:t>Wireframes and Mock-ups</a:t>
            </a:r>
            <a:r>
              <a:rPr lang="en-IN" altLang="en-US" sz="2400" strike="noStrike" dirty="0">
                <a:solidFill>
                  <a:schemeClr val="bg1"/>
                </a:solidFill>
                <a:effectLst/>
                <a:latin typeface="+mj-lt"/>
                <a:ea typeface="Arial" panose="020B0604020202020204" pitchFamily="34" charset="0"/>
              </a:rPr>
              <a:t>: Include visual representations of key screens.</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strike="noStrike" dirty="0">
                <a:solidFill>
                  <a:schemeClr val="bg1"/>
                </a:solidFill>
                <a:effectLst/>
                <a:latin typeface="+mj-lt"/>
                <a:ea typeface="Arial" panose="020B0604020202020204" pitchFamily="34" charset="0"/>
              </a:rPr>
              <a:t> </a:t>
            </a:r>
            <a:r>
              <a:rPr lang="en-IN" altLang="en-US" sz="2400" b="1" i="1" u="sng" strike="noStrike" dirty="0">
                <a:solidFill>
                  <a:schemeClr val="bg1"/>
                </a:solidFill>
                <a:effectLst/>
                <a:latin typeface="+mj-lt"/>
                <a:ea typeface="Arial" panose="020B0604020202020204" pitchFamily="34" charset="0"/>
              </a:rPr>
              <a:t> User Experience (UX) Design</a:t>
            </a:r>
            <a:r>
              <a:rPr lang="en-IN" altLang="en-US" sz="2400" strike="noStrike" dirty="0">
                <a:solidFill>
                  <a:schemeClr val="bg1"/>
                </a:solidFill>
                <a:effectLst/>
                <a:latin typeface="+mj-lt"/>
                <a:ea typeface="Arial" panose="020B0604020202020204" pitchFamily="34" charset="0"/>
              </a:rPr>
              <a:t>: Describe how the UI design enhances the user experience.</a:t>
            </a:r>
            <a:endParaRPr lang="en-IN" altLang="en-US" sz="2400" strike="noStrike" dirty="0">
              <a:solidFill>
                <a:schemeClr val="bg1"/>
              </a:solidFill>
              <a:effectLst/>
              <a:latin typeface="+mj-lt"/>
              <a:ea typeface="Arial" panose="020B0604020202020204" pitchFamily="34" charset="0"/>
            </a:endParaRPr>
          </a:p>
        </p:txBody>
      </p:sp>
      <p:sp>
        <p:nvSpPr>
          <p:cNvPr id="2" name="文本框 28"/>
          <p:cNvSpPr txBox="1"/>
          <p:nvPr/>
        </p:nvSpPr>
        <p:spPr>
          <a:xfrm>
            <a:off x="7253222" y="5407057"/>
            <a:ext cx="1495173" cy="583860"/>
          </a:xfrm>
          <a:prstGeom prst="rect">
            <a:avLst/>
          </a:prstGeom>
          <a:noFill/>
        </p:spPr>
        <p:txBody>
          <a:bodyPr wrap="square">
            <a:spAutoFit/>
          </a:bodyPr>
          <a:p>
            <a:pPr fontAlgn="ctr"/>
            <a:r>
              <a:rPr lang="en-IN" altLang="en-US" sz="1600" dirty="0">
                <a:solidFill>
                  <a:srgbClr val="1A3497"/>
                </a:solidFill>
                <a:latin typeface="+mj-lt"/>
                <a:ea typeface="Arial" panose="020B0604020202020204" pitchFamily="34" charset="0"/>
              </a:rPr>
              <a:t>Video Upload Process</a:t>
            </a:r>
            <a:endParaRPr lang="en-IN" altLang="en-US" sz="1600" dirty="0">
              <a:solidFill>
                <a:srgbClr val="1A3497"/>
              </a:solidFill>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785495" y="274320"/>
            <a:ext cx="10607675" cy="3154680"/>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sp>
        <p:nvSpPr>
          <p:cNvPr id="13" name="矩形: 圆角 12"/>
          <p:cNvSpPr/>
          <p:nvPr/>
        </p:nvSpPr>
        <p:spPr>
          <a:xfrm>
            <a:off x="6903085" y="5109210"/>
            <a:ext cx="1956435" cy="1227455"/>
          </a:xfrm>
          <a:prstGeom prst="roundRect">
            <a:avLst>
              <a:gd name="adj" fmla="val 5929"/>
            </a:avLst>
          </a:prstGeom>
          <a:solidFill>
            <a:schemeClr val="bg1"/>
          </a:solidFill>
          <a:ln w="15875">
            <a:noFill/>
            <a:prstDash val="solid"/>
          </a:ln>
          <a:effectLst>
            <a:glow rad="635000">
              <a:schemeClr val="accent5">
                <a:satMod val="175000"/>
                <a:alpha val="40000"/>
              </a:schemeClr>
            </a:glow>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772" y="8272"/>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Streaming Integration</a:t>
              </a:r>
              <a:endParaRPr lang="en-IN" altLang="en-US" sz="1600" dirty="0">
                <a:solidFill>
                  <a:srgbClr val="1A3497"/>
                </a:solidFill>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843" y="4027"/>
              <a:ext cx="4159"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Features and Functionality</a:t>
              </a:r>
              <a:endParaRPr lang="en-IN" altLang="en-US" dirty="0">
                <a:solidFill>
                  <a:srgbClr val="030452"/>
                </a:solidFill>
                <a:latin typeface="+mj-lt"/>
                <a:ea typeface="Arial" panose="020B0604020202020204" pitchFamily="34" charset="0"/>
              </a:endParaRPr>
            </a:p>
          </p:txBody>
        </p:sp>
      </p:grpSp>
      <p:sp>
        <p:nvSpPr>
          <p:cNvPr id="15" name="矩形: 圆角 11"/>
          <p:cNvSpPr/>
          <p:nvPr/>
        </p:nvSpPr>
        <p:spPr>
          <a:xfrm>
            <a:off x="3907790" y="5109210"/>
            <a:ext cx="1957070"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4061460" y="5393055"/>
            <a:ext cx="1842135"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User Interface Design</a:t>
            </a:r>
            <a:endParaRPr lang="en-IN" altLang="en-US" dirty="0">
              <a:solidFill>
                <a:srgbClr val="030452"/>
              </a:solidFill>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728345"/>
            <a:ext cx="10088245" cy="2663825"/>
          </a:xfrm>
          <a:prstGeom prst="rect">
            <a:avLst/>
          </a:prstGeom>
          <a:noFill/>
        </p:spPr>
        <p:txBody>
          <a:bodyPr wrap="square">
            <a:noAutofit/>
          </a:bodyPr>
          <a:p>
            <a:pPr indent="457200" algn="l" fontAlgn="ctr"/>
            <a:r>
              <a:rPr lang="en-IN" altLang="en-US" sz="2400" b="1" i="1" u="sng" strike="noStrike" dirty="0">
                <a:solidFill>
                  <a:schemeClr val="bg1"/>
                </a:solidFill>
                <a:effectLst/>
                <a:latin typeface="+mj-lt"/>
                <a:ea typeface="Arial" panose="020B0604020202020204" pitchFamily="34" charset="0"/>
              </a:rPr>
              <a:t>Video Validation</a:t>
            </a:r>
            <a:r>
              <a:rPr lang="en-IN" altLang="en-US" sz="2400" strike="noStrike" dirty="0">
                <a:solidFill>
                  <a:schemeClr val="bg1"/>
                </a:solidFill>
                <a:effectLst/>
                <a:latin typeface="+mj-lt"/>
                <a:ea typeface="Arial" panose="020B0604020202020204" pitchFamily="34" charset="0"/>
              </a:rPr>
              <a:t>: Explain how the platform ensures that uploaded videos meet specifications.</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Video Processing and Encoding</a:t>
            </a:r>
            <a:r>
              <a:rPr lang="en-IN" altLang="en-US" sz="2400" strike="noStrike" dirty="0">
                <a:solidFill>
                  <a:schemeClr val="bg1"/>
                </a:solidFill>
                <a:effectLst/>
                <a:latin typeface="+mj-lt"/>
                <a:ea typeface="Arial" panose="020B0604020202020204" pitchFamily="34" charset="0"/>
              </a:rPr>
              <a:t>: Describe the process of converting videos into suitable streaming formats.</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Video Storage</a:t>
            </a:r>
            <a:r>
              <a:rPr lang="en-IN" altLang="en-US" sz="2400" strike="noStrike" dirty="0">
                <a:solidFill>
                  <a:schemeClr val="bg1"/>
                </a:solidFill>
                <a:effectLst/>
                <a:latin typeface="+mj-lt"/>
                <a:ea typeface="Arial" panose="020B0604020202020204" pitchFamily="34" charset="0"/>
              </a:rPr>
              <a:t>: Explain how and where uploaded videos are securely stored.</a:t>
            </a:r>
            <a:endParaRPr lang="en-IN" altLang="en-US" sz="2400" strike="noStrike" dirty="0">
              <a:solidFill>
                <a:schemeClr val="bg1"/>
              </a:solidFill>
              <a:effectLst/>
              <a:latin typeface="+mj-lt"/>
              <a:ea typeface="Arial" panose="020B0604020202020204" pitchFamily="34" charset="0"/>
            </a:endParaRPr>
          </a:p>
        </p:txBody>
      </p:sp>
      <p:sp>
        <p:nvSpPr>
          <p:cNvPr id="2" name="文本框 28"/>
          <p:cNvSpPr txBox="1"/>
          <p:nvPr/>
        </p:nvSpPr>
        <p:spPr>
          <a:xfrm>
            <a:off x="7253222" y="5407057"/>
            <a:ext cx="1495173" cy="583860"/>
          </a:xfrm>
          <a:prstGeom prst="rect">
            <a:avLst/>
          </a:prstGeom>
          <a:noFill/>
        </p:spPr>
        <p:txBody>
          <a:bodyPr wrap="square">
            <a:spAutoFit/>
          </a:bodyPr>
          <a:p>
            <a:pPr fontAlgn="ctr"/>
            <a:r>
              <a:rPr lang="en-IN" altLang="en-US" sz="1600" dirty="0">
                <a:solidFill>
                  <a:srgbClr val="1A3497"/>
                </a:solidFill>
                <a:latin typeface="+mj-lt"/>
                <a:ea typeface="Arial" panose="020B0604020202020204" pitchFamily="34" charset="0"/>
              </a:rPr>
              <a:t>Video Upload Process</a:t>
            </a:r>
            <a:endParaRPr lang="en-IN" altLang="en-US" sz="1600" dirty="0">
              <a:solidFill>
                <a:srgbClr val="1A3497"/>
              </a:solidFill>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785495" y="274320"/>
            <a:ext cx="10607675" cy="3154680"/>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sp>
        <p:nvSpPr>
          <p:cNvPr id="13" name="矩形: 圆角 12"/>
          <p:cNvSpPr/>
          <p:nvPr/>
        </p:nvSpPr>
        <p:spPr>
          <a:xfrm>
            <a:off x="6903085" y="5109210"/>
            <a:ext cx="1956435"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Group 21"/>
          <p:cNvGrpSpPr/>
          <p:nvPr/>
        </p:nvGrpSpPr>
        <p:grpSpPr>
          <a:xfrm>
            <a:off x="9531350" y="5109210"/>
            <a:ext cx="1956912" cy="1227455"/>
            <a:chOff x="12802" y="7830"/>
            <a:chExt cx="5179" cy="1911"/>
          </a:xfrm>
          <a:solidFill>
            <a:schemeClr val="bg1"/>
          </a:solidFill>
          <a:effectLst>
            <a:glow rad="635000">
              <a:schemeClr val="accent5">
                <a:satMod val="175000"/>
                <a:alpha val="40000"/>
              </a:schemeClr>
            </a:glow>
          </a:effectLst>
        </p:grpSpPr>
        <p:sp>
          <p:nvSpPr>
            <p:cNvPr id="14" name="矩形: 圆角 13"/>
            <p:cNvSpPr/>
            <p:nvPr/>
          </p:nvSpPr>
          <p:spPr>
            <a:xfrm>
              <a:off x="12802" y="7830"/>
              <a:ext cx="5179" cy="191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772" y="8272"/>
              <a:ext cx="3957" cy="909"/>
            </a:xfrm>
            <a:prstGeom prst="rect">
              <a:avLst/>
            </a:prstGeom>
            <a:grpFill/>
          </p:spPr>
          <p:txBody>
            <a:bodyPr wrap="square">
              <a:spAutoFit/>
            </a:bodyPr>
            <a:lstStyle/>
            <a:p>
              <a:pPr fontAlgn="ctr"/>
              <a:r>
                <a:rPr lang="en-IN" altLang="en-US" sz="1600" dirty="0">
                  <a:solidFill>
                    <a:srgbClr val="1A3497"/>
                  </a:solidFill>
                  <a:latin typeface="+mj-lt"/>
                  <a:ea typeface="Arial" panose="020B0604020202020204" pitchFamily="34" charset="0"/>
                </a:rPr>
                <a:t>Streaming Integration</a:t>
              </a:r>
              <a:endParaRPr lang="en-IN" altLang="en-US" sz="1600" dirty="0">
                <a:solidFill>
                  <a:srgbClr val="1A3497"/>
                </a:solidFill>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843" y="4027"/>
              <a:ext cx="4159"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Features and Functionality</a:t>
              </a:r>
              <a:endParaRPr lang="en-IN" altLang="en-US" dirty="0">
                <a:solidFill>
                  <a:srgbClr val="030452"/>
                </a:solidFill>
                <a:latin typeface="+mj-lt"/>
                <a:ea typeface="Arial" panose="020B0604020202020204" pitchFamily="34" charset="0"/>
              </a:endParaRPr>
            </a:p>
          </p:txBody>
        </p:sp>
      </p:grpSp>
      <p:sp>
        <p:nvSpPr>
          <p:cNvPr id="15" name="矩形: 圆角 11"/>
          <p:cNvSpPr/>
          <p:nvPr/>
        </p:nvSpPr>
        <p:spPr>
          <a:xfrm>
            <a:off x="3907790" y="5109210"/>
            <a:ext cx="1957070" cy="1227455"/>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4061460" y="5393055"/>
            <a:ext cx="1842135"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User Interface Design</a:t>
            </a:r>
            <a:endParaRPr lang="en-IN" altLang="en-US" dirty="0">
              <a:solidFill>
                <a:srgbClr val="030452"/>
              </a:solidFill>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1076325"/>
            <a:ext cx="10088245" cy="2663825"/>
          </a:xfrm>
          <a:prstGeom prst="rect">
            <a:avLst/>
          </a:prstGeom>
          <a:noFill/>
        </p:spPr>
        <p:txBody>
          <a:bodyPr wrap="square">
            <a:noAutofit/>
          </a:bodyPr>
          <a:p>
            <a:pPr indent="457200" algn="l" fontAlgn="ctr"/>
            <a:r>
              <a:rPr lang="en-IN" altLang="en-US" sz="2400" b="1" i="1" u="sng" strike="noStrike" dirty="0">
                <a:solidFill>
                  <a:schemeClr val="bg1"/>
                </a:solidFill>
                <a:effectLst/>
                <a:latin typeface="+mj-lt"/>
                <a:ea typeface="Arial" panose="020B0604020202020204" pitchFamily="34" charset="0"/>
              </a:rPr>
              <a:t>IBM Cloud Video Streaming</a:t>
            </a:r>
            <a:r>
              <a:rPr lang="en-IN" altLang="en-US" sz="2400" strike="noStrike" dirty="0">
                <a:solidFill>
                  <a:schemeClr val="bg1"/>
                </a:solidFill>
                <a:effectLst/>
                <a:latin typeface="+mj-lt"/>
                <a:ea typeface="Arial" panose="020B0604020202020204" pitchFamily="34" charset="0"/>
              </a:rPr>
              <a:t>: Detail the integration process with IBM Cloud Video Streaming services.</a:t>
            </a:r>
            <a:endParaRPr lang="en-IN" altLang="en-US" sz="2400" strike="noStrike" dirty="0">
              <a:solidFill>
                <a:schemeClr val="bg1"/>
              </a:solidFill>
              <a:effectLst/>
              <a:latin typeface="+mj-lt"/>
              <a:ea typeface="Arial" panose="020B0604020202020204" pitchFamily="34" charset="0"/>
            </a:endParaRPr>
          </a:p>
          <a:p>
            <a:pPr indent="457200" algn="l" fontAlgn="ctr"/>
            <a:r>
              <a:rPr lang="en-IN" altLang="en-US" sz="2400" b="1" i="1" u="sng" strike="noStrike" dirty="0">
                <a:solidFill>
                  <a:schemeClr val="bg1"/>
                </a:solidFill>
                <a:effectLst/>
                <a:latin typeface="+mj-lt"/>
                <a:ea typeface="Arial" panose="020B0604020202020204" pitchFamily="34" charset="0"/>
              </a:rPr>
              <a:t>Streaming Server Setup</a:t>
            </a:r>
            <a:r>
              <a:rPr lang="en-IN" altLang="en-US" sz="2400" strike="noStrike" dirty="0">
                <a:solidFill>
                  <a:schemeClr val="bg1"/>
                </a:solidFill>
                <a:effectLst/>
                <a:latin typeface="+mj-lt"/>
                <a:ea typeface="Arial" panose="020B0604020202020204" pitchFamily="34" charset="0"/>
              </a:rPr>
              <a:t>: Explain the setup for video streaming on the platform.</a:t>
            </a:r>
            <a:endParaRPr lang="en-IN" altLang="en-US" sz="2400" strike="noStrike" dirty="0">
              <a:solidFill>
                <a:schemeClr val="bg1"/>
              </a:solidFill>
              <a:effectLst/>
              <a:latin typeface="+mj-lt"/>
              <a:ea typeface="Arial" panose="020B0604020202020204" pitchFamily="34" charset="0"/>
            </a:endParaRPr>
          </a:p>
        </p:txBody>
      </p:sp>
      <p:sp>
        <p:nvSpPr>
          <p:cNvPr id="2" name="文本框 28"/>
          <p:cNvSpPr txBox="1"/>
          <p:nvPr/>
        </p:nvSpPr>
        <p:spPr>
          <a:xfrm>
            <a:off x="7253222" y="5407057"/>
            <a:ext cx="1495173" cy="583860"/>
          </a:xfrm>
          <a:prstGeom prst="rect">
            <a:avLst/>
          </a:prstGeom>
          <a:noFill/>
        </p:spPr>
        <p:txBody>
          <a:bodyPr wrap="square">
            <a:spAutoFit/>
          </a:bodyPr>
          <a:p>
            <a:pPr fontAlgn="ctr"/>
            <a:r>
              <a:rPr lang="en-IN" altLang="en-US" sz="1600" dirty="0">
                <a:solidFill>
                  <a:srgbClr val="1A3497"/>
                </a:solidFill>
                <a:latin typeface="+mj-lt"/>
                <a:ea typeface="Arial" panose="020B0604020202020204" pitchFamily="34" charset="0"/>
              </a:rPr>
              <a:t>Video Upload Process</a:t>
            </a:r>
            <a:endParaRPr lang="en-IN" altLang="en-US" sz="1600" dirty="0">
              <a:solidFill>
                <a:srgbClr val="1A3497"/>
              </a:solidFill>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sp>
        <p:nvSpPr>
          <p:cNvPr id="3" name="Round Same Side Corner Rectangle 2"/>
          <p:cNvSpPr/>
          <p:nvPr/>
        </p:nvSpPr>
        <p:spPr>
          <a:xfrm>
            <a:off x="2366010" y="450850"/>
            <a:ext cx="8076565" cy="2150745"/>
          </a:xfrm>
          <a:prstGeom prst="round2SameRect">
            <a:avLst/>
          </a:prstGeom>
          <a:solidFill>
            <a:srgbClr val="06023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0" name="图片 39"/>
          <p:cNvPicPr>
            <a:picLocks noChangeAspect="1"/>
          </p:cNvPicPr>
          <p:nvPr/>
        </p:nvPicPr>
        <p:blipFill>
          <a:blip r:embed="rId1"/>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indent="457200" algn="just" fontAlgn="ctr"/>
            <a:r>
              <a:rPr lang="en-IN" altLang="en-US" sz="1800" b="1" i="1" u="sng" strike="noStrike" dirty="0">
                <a:solidFill>
                  <a:schemeClr val="bg1"/>
                </a:solidFill>
                <a:effectLst/>
                <a:latin typeface="+mj-lt"/>
                <a:ea typeface="Arial" panose="020B0604020202020204" pitchFamily="34" charset="0"/>
              </a:rPr>
              <a:t>Adaptive Streaming</a:t>
            </a:r>
            <a:r>
              <a:rPr lang="en-IN" altLang="en-US" sz="1800" b="0" i="0" u="none" strike="noStrike" dirty="0">
                <a:solidFill>
                  <a:schemeClr val="bg1"/>
                </a:solidFill>
                <a:effectLst/>
                <a:latin typeface="+mj-lt"/>
                <a:ea typeface="Arial" panose="020B0604020202020204" pitchFamily="34" charset="0"/>
              </a:rPr>
              <a:t>: Describe how the platform adjusts video quality based on user internet speed.</a:t>
            </a:r>
            <a:endParaRPr lang="en-IN" altLang="en-US" sz="1800" b="0" i="0" u="none" strike="noStrike" dirty="0">
              <a:solidFill>
                <a:schemeClr val="bg1"/>
              </a:solidFill>
              <a:effectLst/>
              <a:latin typeface="+mj-lt"/>
              <a:ea typeface="Arial" panose="020B0604020202020204" pitchFamily="34" charset="0"/>
            </a:endParaRPr>
          </a:p>
          <a:p>
            <a:pPr algn="just" fontAlgn="ctr"/>
            <a:r>
              <a:rPr lang="en-IN" altLang="en-US" sz="1800" b="0" i="0" u="none" strike="noStrike" dirty="0">
                <a:solidFill>
                  <a:schemeClr val="bg1"/>
                </a:solidFill>
                <a:effectLst/>
                <a:latin typeface="+mj-lt"/>
                <a:ea typeface="Arial" panose="020B0604020202020204" pitchFamily="34" charset="0"/>
              </a:rPr>
              <a:t>          </a:t>
            </a:r>
            <a:r>
              <a:rPr lang="en-IN" altLang="en-US" sz="1800" b="1" i="1" u="sng" strike="noStrike" dirty="0">
                <a:solidFill>
                  <a:schemeClr val="bg1"/>
                </a:solidFill>
                <a:effectLst/>
                <a:latin typeface="+mj-lt"/>
                <a:ea typeface="Arial" panose="020B0604020202020204" pitchFamily="34" charset="0"/>
              </a:rPr>
              <a:t>Content Discovery and Recommendation</a:t>
            </a:r>
            <a:r>
              <a:rPr lang="en-IN" altLang="en-US" sz="1800" b="0" i="0" u="none" strike="noStrike" dirty="0">
                <a:solidFill>
                  <a:schemeClr val="bg1"/>
                </a:solidFill>
                <a:effectLst/>
                <a:latin typeface="+mj-lt"/>
                <a:ea typeface="Arial" panose="020B0604020202020204" pitchFamily="34" charset="0"/>
              </a:rPr>
              <a:t>: Explain how users discover new content.</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366010" y="663575"/>
            <a:ext cx="8076565" cy="1938020"/>
          </a:xfrm>
          <a:prstGeom prst="rect">
            <a:avLst/>
          </a:prstGeom>
          <a:noFill/>
        </p:spPr>
        <p:txBody>
          <a:bodyPr wrap="square">
            <a:spAutoFit/>
          </a:bodyPr>
          <a:lstStyle/>
          <a:p>
            <a:pPr algn="ctr"/>
            <a:r>
              <a:rPr lang="en-IN" altLang="en-US" sz="6000" dirty="0">
                <a:solidFill>
                  <a:schemeClr val="bg1"/>
                </a:solidFill>
                <a:latin typeface="+mj-lt"/>
                <a:ea typeface="Gilroy" panose="00000400000000000000" charset="0"/>
              </a:rPr>
              <a:t>Immersive Streaming Experience</a:t>
            </a:r>
            <a:endParaRPr lang="en-IN" altLang="en-US" sz="6000" dirty="0">
              <a:solidFill>
                <a:schemeClr val="bg1"/>
              </a:solidFill>
              <a:latin typeface="+mj-lt"/>
              <a:ea typeface="Gilroy" panose="00000400000000000000" charset="0"/>
            </a:endParaRPr>
          </a:p>
        </p:txBody>
      </p:sp>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4" name="Round Same Side Corner Rectangle 3"/>
          <p:cNvSpPr/>
          <p:nvPr/>
        </p:nvSpPr>
        <p:spPr>
          <a:xfrm rot="10800000">
            <a:off x="2366010" y="2601595"/>
            <a:ext cx="8076565" cy="2510790"/>
          </a:xfrm>
          <a:prstGeom prst="round2SameRect">
            <a:avLst/>
          </a:prstGeom>
          <a:solidFill>
            <a:schemeClr val="bg1">
              <a:alpha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COMMONDATA" val="eyJoZGlkIjoiMjM5MTBlNmI2YTY3ZjIxYzUzNmRhMGQyM2YxMDkyY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3166</Words>
  <Application>WPS Presentation</Application>
  <PresentationFormat>宽屏</PresentationFormat>
  <Paragraphs>126</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Bodoni MT</vt:lpstr>
      <vt:lpstr>Gilroy</vt:lpstr>
      <vt:lpstr>Arial Black</vt:lpstr>
      <vt:lpstr>DM Serif Display</vt:lpstr>
      <vt:lpstr>Microsoft YaHei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WPS_1680077234</cp:lastModifiedBy>
  <cp:revision>30</cp:revision>
  <dcterms:created xsi:type="dcterms:W3CDTF">2023-03-30T01:36:00Z</dcterms:created>
  <dcterms:modified xsi:type="dcterms:W3CDTF">2023-11-01T13:05:11Z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947E11E9C2BC46509EF9D2B8B8EB7921_13</vt:lpwstr>
  </property>
  <property fmtid="{D5CDD505-2E9C-101B-9397-08002B2CF9AE}" pid="3" name="KSOProductBuildVer">
    <vt:lpwstr>1033-12.2.0.13266</vt:lpwstr>
  </property>
</Properties>
</file>