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media/image10.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handoutMasterIdLst>
    <p:handoutMasterId r:id="rId17"/>
  </p:handoutMasterIdLst>
  <p:sldIdLst>
    <p:sldId id="281" r:id="rId3"/>
    <p:sldId id="259" r:id="rId4"/>
    <p:sldId id="266" r:id="rId5"/>
    <p:sldId id="301" r:id="rId6"/>
    <p:sldId id="302" r:id="rId7"/>
    <p:sldId id="306" r:id="rId8"/>
    <p:sldId id="307" r:id="rId9"/>
    <p:sldId id="309" r:id="rId10"/>
    <p:sldId id="314" r:id="rId11"/>
    <p:sldId id="315" r:id="rId12"/>
    <p:sldId id="316" r:id="rId13"/>
    <p:sldId id="280" r:id="rId14"/>
    <p:sldId id="318" r:id="rId15"/>
  </p:sldIdLst>
  <p:sldSz cx="12192000" cy="6858000"/>
  <p:notesSz cx="6858000" cy="9144000"/>
  <p:embeddedFontLst>
    <p:embeddedFont>
      <p:font typeface="Bodoni MT" panose="02070603080606020203" charset="0"/>
      <p:regular r:id="rId21"/>
      <p:bold r:id="rId22"/>
      <p:italic r:id="rId23"/>
      <p:boldItalic r:id="rId24"/>
    </p:embeddedFont>
    <p:embeddedFont>
      <p:font typeface="Gilroy" panose="00000400000000000000" charset="0"/>
      <p:regular r:id="rId25"/>
    </p:embeddedFont>
    <p:embeddedFont>
      <p:font typeface="Arial Black" panose="020B0A04020102020204" charset="0"/>
      <p:bold r:id="rId26"/>
    </p:embeddedFont>
    <p:embeddedFont>
      <p:font typeface="DM Serif Display" charset="0"/>
      <p:regular r:id="rId27"/>
      <p:italic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5" userDrawn="1">
          <p15:clr>
            <a:srgbClr val="A4A3A4"/>
          </p15:clr>
        </p15:guide>
        <p15:guide id="3" pos="397" userDrawn="1">
          <p15:clr>
            <a:srgbClr val="A4A3A4"/>
          </p15:clr>
        </p15:guide>
        <p15:guide id="4" pos="7237" userDrawn="1">
          <p15:clr>
            <a:srgbClr val="A4A3A4"/>
          </p15:clr>
        </p15:guide>
        <p15:guide id="5" orient="horz" pos="425" userDrawn="1">
          <p15:clr>
            <a:srgbClr val="A4A3A4"/>
          </p15:clr>
        </p15:guide>
        <p15:guide id="7" orient="horz" pos="844" userDrawn="1">
          <p15:clr>
            <a:srgbClr val="A4A3A4"/>
          </p15:clr>
        </p15:guide>
        <p15:guide id="8" orient="horz" pos="39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195"/>
    <a:srgbClr val="1A3497"/>
    <a:srgbClr val="1B56A6"/>
    <a:srgbClr val="AF2EE2"/>
    <a:srgbClr val="030452"/>
    <a:srgbClr val="C44BAD"/>
    <a:srgbClr val="1B7FC0"/>
    <a:srgbClr val="E653AD"/>
    <a:srgbClr val="06023D"/>
    <a:srgbClr val="020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374" autoAdjust="0"/>
    <p:restoredTop sz="94660"/>
  </p:normalViewPr>
  <p:slideViewPr>
    <p:cSldViewPr snapToGrid="0" showGuides="1">
      <p:cViewPr varScale="1">
        <p:scale>
          <a:sx n="100" d="100"/>
          <a:sy n="100" d="100"/>
        </p:scale>
        <p:origin x="348" y="78"/>
      </p:cViewPr>
      <p:guideLst>
        <p:guide orient="horz" pos="2160"/>
        <p:guide pos="3845"/>
        <p:guide pos="397"/>
        <p:guide pos="7237"/>
        <p:guide orient="horz" pos="425"/>
        <p:guide orient="horz" pos="844"/>
        <p:guide orient="horz" pos="392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D21C1-192A-433B-AA91-106F9135B2A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39C0-D7C8-48AA-AF63-0D692BECED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s://github.com/aarumugapandi400267/Media-streaming-using-cloud-.git" TargetMode="Externa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562316" y="3405911"/>
            <a:ext cx="4714077" cy="368300"/>
          </a:xfrm>
          <a:prstGeom prst="rect">
            <a:avLst/>
          </a:prstGeom>
          <a:noFill/>
        </p:spPr>
        <p:txBody>
          <a:bodyPr wrap="square">
            <a:spAutoFit/>
          </a:bodyPr>
          <a:lstStyle/>
          <a:p>
            <a:pPr fontAlgn="ctr"/>
            <a:r>
              <a:rPr lang="en-IN" altLang="en-US" sz="1800" b="0" i="0" u="none" strike="noStrike" dirty="0">
                <a:solidFill>
                  <a:schemeClr val="bg1"/>
                </a:solidFill>
                <a:effectLst/>
                <a:latin typeface="+mj-lt"/>
                <a:ea typeface="Arial" panose="020B0604020202020204" pitchFamily="34" charset="0"/>
              </a:rPr>
              <a:t>Media Streaming using Cloud</a:t>
            </a:r>
            <a:endParaRPr lang="en-IN" altLang="en-US" sz="18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2555331" y="1891672"/>
            <a:ext cx="5739547" cy="1260475"/>
          </a:xfrm>
          <a:prstGeom prst="rect">
            <a:avLst/>
          </a:prstGeom>
          <a:noFill/>
        </p:spPr>
        <p:txBody>
          <a:bodyPr wrap="square">
            <a:spAutoFit/>
          </a:bodyPr>
          <a:lstStyle/>
          <a:p>
            <a:pPr fontAlgn="ctr"/>
            <a:r>
              <a:rPr lang="en-IN" altLang="en-US" sz="4800" b="0" i="0" u="none" strike="noStrike" dirty="0">
                <a:solidFill>
                  <a:schemeClr val="bg1"/>
                </a:solidFill>
                <a:effectLst/>
                <a:latin typeface="+mj-lt"/>
                <a:ea typeface="Arial" panose="020B0604020202020204" pitchFamily="34" charset="0"/>
              </a:rPr>
              <a:t>Media Streaming </a:t>
            </a:r>
            <a:endParaRPr lang="en-IN" altLang="en-US" sz="4800" b="0" i="0" u="none" strike="noStrike" dirty="0">
              <a:solidFill>
                <a:schemeClr val="bg1"/>
              </a:solidFill>
              <a:effectLst/>
              <a:latin typeface="+mj-lt"/>
              <a:ea typeface="Arial" panose="020B0604020202020204" pitchFamily="34" charset="0"/>
            </a:endParaRPr>
          </a:p>
          <a:p>
            <a:pPr fontAlgn="ctr"/>
            <a:r>
              <a:rPr lang="en-IN" altLang="en-US" sz="2800" b="0" i="0" u="none" strike="noStrike" dirty="0">
                <a:solidFill>
                  <a:schemeClr val="bg1"/>
                </a:solidFill>
                <a:effectLst/>
                <a:latin typeface="+mj-lt"/>
                <a:ea typeface="Arial" panose="020B0604020202020204" pitchFamily="34" charset="0"/>
              </a:rPr>
              <a:t>with IBM Cloud Video Streaming</a:t>
            </a:r>
            <a:endParaRPr lang="en-IN" altLang="en-US" sz="2800" b="0" i="0" u="none" strike="noStrike" dirty="0">
              <a:solidFill>
                <a:schemeClr val="bg1"/>
              </a:solidFill>
              <a:effectLst/>
              <a:latin typeface="+mj-lt"/>
              <a:ea typeface="Arial" panose="020B0604020202020204" pitchFamily="34" charset="0"/>
            </a:endParaRPr>
          </a:p>
        </p:txBody>
      </p:sp>
      <p:sp>
        <p:nvSpPr>
          <p:cNvPr id="3" name="Text Box 2"/>
          <p:cNvSpPr txBox="1"/>
          <p:nvPr/>
        </p:nvSpPr>
        <p:spPr>
          <a:xfrm>
            <a:off x="2065020" y="4192905"/>
            <a:ext cx="6096000" cy="2368550"/>
          </a:xfrm>
          <a:prstGeom prst="rect">
            <a:avLst/>
          </a:prstGeom>
          <a:noFill/>
        </p:spPr>
        <p:txBody>
          <a:bodyPr wrap="square" rtlCol="0" anchor="t">
            <a:spAutoFit/>
          </a:bodyPr>
          <a:p>
            <a:r>
              <a:rPr lang="en-US" sz="2800">
                <a:solidFill>
                  <a:schemeClr val="bg1"/>
                </a:solidFill>
                <a:latin typeface="Bodoni MT" panose="02070603080606020203" charset="0"/>
                <a:cs typeface="Bodoni MT" panose="02070603080606020203" charset="0"/>
              </a:rPr>
              <a:t>Collaborators</a:t>
            </a:r>
            <a:endParaRPr lang="en-US" sz="2000">
              <a:solidFill>
                <a:schemeClr val="bg1"/>
              </a:solidFill>
              <a:latin typeface="Bodoni MT" panose="02070603080606020203" charset="0"/>
              <a:cs typeface="Bodoni MT" panose="02070603080606020203" charset="0"/>
            </a:endParaRPr>
          </a:p>
          <a:p>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Aarumugapandi T</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Ajay V</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Aswiraj G K</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Arul R</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Bhuvaneshwaran S</a:t>
            </a:r>
            <a:endParaRPr lang="en-US" sz="2000">
              <a:solidFill>
                <a:schemeClr val="bg1"/>
              </a:solidFill>
              <a:latin typeface="Bodoni MT" panose="02070603080606020203" charset="0"/>
              <a:cs typeface="Bodoni MT" panose="02070603080606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2692400" y="532130"/>
            <a:ext cx="6167120" cy="3101975"/>
          </a:xfrm>
          <a:prstGeom prst="roundRect">
            <a:avLst>
              <a:gd name="adj" fmla="val 17213"/>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414" y="8384"/>
              <a:ext cx="3957" cy="525"/>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Disadvantages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solidFill>
            <a:schemeClr val="bg1">
              <a:alpha val="50000"/>
            </a:schemeClr>
          </a:solidFill>
          <a:effectLst/>
        </p:grpSpPr>
        <p:sp>
          <p:nvSpPr>
            <p:cNvPr id="8" name="矩形: 圆角 10"/>
            <p:cNvSpPr/>
            <p:nvPr/>
          </p:nvSpPr>
          <p:spPr>
            <a:xfrm>
              <a:off x="4437" y="3708"/>
              <a:ext cx="5080" cy="212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5594" y="4380"/>
              <a:ext cx="3407" cy="758"/>
            </a:xfrm>
            <a:prstGeom prst="rect">
              <a:avLst/>
            </a:prstGeom>
            <a:noFill/>
          </p:spPr>
          <p:txBody>
            <a:bodyPr wrap="square">
              <a:spAutoFit/>
            </a:bodyPr>
            <a:p>
              <a:pPr fontAlgn="ctr"/>
              <a:r>
                <a:rPr lang="en-IN" altLang="en-US" sz="2000" dirty="0">
                  <a:solidFill>
                    <a:srgbClr val="030452"/>
                  </a:solidFill>
                  <a:latin typeface="+mj-lt"/>
                  <a:ea typeface="Arial" panose="020B0604020202020204" pitchFamily="34" charset="0"/>
                </a:rPr>
                <a:t>Services</a:t>
              </a:r>
              <a:endParaRPr lang="en-IN" altLang="en-US" sz="2000" b="0" i="0" u="none" strike="noStrike" dirty="0">
                <a:solidFill>
                  <a:srgbClr val="030452"/>
                </a:solidFill>
                <a:effectLst/>
                <a:latin typeface="+mj-lt"/>
                <a:ea typeface="Arial" panose="020B0604020202020204" pitchFamily="34" charset="0"/>
              </a:endParaRPr>
            </a:p>
          </p:txBody>
        </p:sp>
      </p:grpSp>
      <p:grpSp>
        <p:nvGrpSpPr>
          <p:cNvPr id="2" name="Group 1"/>
          <p:cNvGrpSpPr/>
          <p:nvPr/>
        </p:nvGrpSpPr>
        <p:grpSpPr>
          <a:xfrm>
            <a:off x="3907790" y="5109210"/>
            <a:ext cx="1957070" cy="1226820"/>
            <a:chOff x="6154" y="8046"/>
            <a:chExt cx="3082" cy="1932"/>
          </a:xfrm>
          <a:solidFill>
            <a:schemeClr val="bg1">
              <a:alpha val="41000"/>
            </a:schemeClr>
          </a:solidFill>
        </p:grpSpPr>
        <p:sp>
          <p:nvSpPr>
            <p:cNvPr id="15" name="矩形: 圆角 11"/>
            <p:cNvSpPr/>
            <p:nvPr/>
          </p:nvSpPr>
          <p:spPr>
            <a:xfrm>
              <a:off x="6154" y="8046"/>
              <a:ext cx="3082" cy="1933"/>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6436"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Requirements</a:t>
              </a:r>
              <a:endParaRPr lang="en-IN" altLang="en-US" sz="1200" b="0" i="0" u="none" strike="noStrike" dirty="0">
                <a:solidFill>
                  <a:srgbClr val="030452"/>
                </a:solidFill>
                <a:effectLst/>
                <a:latin typeface="+mj-lt"/>
                <a:ea typeface="Arial" panose="020B0604020202020204" pitchFamily="34" charset="0"/>
              </a:endParaRPr>
            </a:p>
          </p:txBody>
        </p:sp>
      </p:gr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3841750" y="994410"/>
            <a:ext cx="6486525" cy="3640455"/>
          </a:xfrm>
          <a:prstGeom prst="rect">
            <a:avLst/>
          </a:prstGeom>
          <a:noFill/>
        </p:spPr>
        <p:txBody>
          <a:bodyPr wrap="square">
            <a:noAutofit/>
          </a:bodyPr>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Global Accessibility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Cost Efficiency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Scalability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Interactive Features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Content Security</a:t>
            </a:r>
            <a:endParaRPr lang="en-IN" altLang="en-US" sz="2800" b="0" i="0" u="none" strike="noStrike" dirty="0">
              <a:solidFill>
                <a:schemeClr val="bg1"/>
              </a:solidFill>
              <a:effectLst/>
              <a:latin typeface="+mj-lt"/>
              <a:ea typeface="Arial" panose="020B0604020202020204" pitchFamily="34" charset="0"/>
            </a:endParaRPr>
          </a:p>
        </p:txBody>
      </p:sp>
      <p:grpSp>
        <p:nvGrpSpPr>
          <p:cNvPr id="11" name="Group 10"/>
          <p:cNvGrpSpPr/>
          <p:nvPr/>
        </p:nvGrpSpPr>
        <p:grpSpPr>
          <a:xfrm>
            <a:off x="6903085" y="5109210"/>
            <a:ext cx="1956435" cy="1227455"/>
            <a:chOff x="10871" y="8046"/>
            <a:chExt cx="3081" cy="1933"/>
          </a:xfrm>
        </p:grpSpPr>
        <p:sp>
          <p:nvSpPr>
            <p:cNvPr id="13" name="矩形: 圆角 12"/>
            <p:cNvSpPr/>
            <p:nvPr/>
          </p:nvSpPr>
          <p:spPr>
            <a:xfrm>
              <a:off x="10871" y="8046"/>
              <a:ext cx="3081" cy="1933"/>
            </a:xfrm>
            <a:prstGeom prst="roundRect">
              <a:avLst>
                <a:gd name="adj" fmla="val 5929"/>
              </a:avLst>
            </a:prstGeom>
            <a:solidFill>
              <a:schemeClr val="bg1"/>
            </a:solidFill>
            <a:ln w="15875">
              <a:noFill/>
              <a:prstDash val="solid"/>
            </a:ln>
            <a:effectLst>
              <a:glow rad="635000">
                <a:schemeClr val="accent5">
                  <a:satMod val="175000"/>
                  <a:alpha val="40000"/>
                </a:schemeClr>
              </a:glow>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15"/>
            <p:cNvSpPr txBox="1"/>
            <p:nvPr/>
          </p:nvSpPr>
          <p:spPr>
            <a:xfrm>
              <a:off x="11271"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Advantages</a:t>
              </a:r>
              <a:endParaRPr lang="en-IN" altLang="en-US" sz="1200" b="0" i="0" u="none" strike="noStrike" dirty="0">
                <a:solidFill>
                  <a:srgbClr val="030452"/>
                </a:solidFill>
                <a:effectLst/>
                <a:latin typeface="+mj-lt"/>
                <a:ea typeface="Arial" panose="020B06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2692400" y="532130"/>
            <a:ext cx="6167120" cy="3101975"/>
          </a:xfrm>
          <a:prstGeom prst="roundRect">
            <a:avLst>
              <a:gd name="adj" fmla="val 17213"/>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2" name="Group 21"/>
          <p:cNvGrpSpPr/>
          <p:nvPr/>
        </p:nvGrpSpPr>
        <p:grpSpPr>
          <a:xfrm>
            <a:off x="9531350" y="5109210"/>
            <a:ext cx="1956912" cy="1227455"/>
            <a:chOff x="12802" y="7830"/>
            <a:chExt cx="5179" cy="1911"/>
          </a:xfrm>
          <a:solidFill>
            <a:schemeClr val="bg1"/>
          </a:solidFill>
          <a:effectLst>
            <a:glow rad="635000">
              <a:schemeClr val="accent5">
                <a:satMod val="175000"/>
                <a:alpha val="40000"/>
              </a:schemeClr>
            </a:glow>
          </a:effectLst>
        </p:grpSpPr>
        <p:sp>
          <p:nvSpPr>
            <p:cNvPr id="14" name="矩形: 圆角 13"/>
            <p:cNvSpPr/>
            <p:nvPr/>
          </p:nvSpPr>
          <p:spPr>
            <a:xfrm>
              <a:off x="12802" y="7830"/>
              <a:ext cx="5179" cy="191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414" y="8384"/>
              <a:ext cx="3957" cy="525"/>
            </a:xfrm>
            <a:prstGeom prst="rect">
              <a:avLst/>
            </a:prstGeom>
            <a:grpFill/>
          </p:spPr>
          <p:txBody>
            <a:bodyPr wrap="square">
              <a:spAutoFit/>
            </a:bodyPr>
            <a:lstStyle/>
            <a:p>
              <a:pPr fontAlgn="ctr"/>
              <a:r>
                <a:rPr lang="en-IN" altLang="en-US" sz="1600" dirty="0">
                  <a:solidFill>
                    <a:srgbClr val="1A3497"/>
                  </a:solidFill>
                  <a:latin typeface="+mj-lt"/>
                  <a:ea typeface="Arial" panose="020B0604020202020204" pitchFamily="34" charset="0"/>
                </a:rPr>
                <a:t>Disadvantages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solidFill>
            <a:schemeClr val="bg1">
              <a:alpha val="50000"/>
            </a:schemeClr>
          </a:solidFill>
          <a:effectLst/>
        </p:grpSpPr>
        <p:sp>
          <p:nvSpPr>
            <p:cNvPr id="8" name="矩形: 圆角 10"/>
            <p:cNvSpPr/>
            <p:nvPr/>
          </p:nvSpPr>
          <p:spPr>
            <a:xfrm>
              <a:off x="4437" y="3708"/>
              <a:ext cx="5080" cy="212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5594" y="4380"/>
              <a:ext cx="3407" cy="758"/>
            </a:xfrm>
            <a:prstGeom prst="rect">
              <a:avLst/>
            </a:prstGeom>
            <a:noFill/>
          </p:spPr>
          <p:txBody>
            <a:bodyPr wrap="square">
              <a:spAutoFit/>
            </a:bodyPr>
            <a:p>
              <a:pPr fontAlgn="ctr"/>
              <a:r>
                <a:rPr lang="en-IN" altLang="en-US" sz="2000" dirty="0">
                  <a:solidFill>
                    <a:srgbClr val="030452"/>
                  </a:solidFill>
                  <a:latin typeface="+mj-lt"/>
                  <a:ea typeface="Arial" panose="020B0604020202020204" pitchFamily="34" charset="0"/>
                </a:rPr>
                <a:t>Services</a:t>
              </a:r>
              <a:endParaRPr lang="en-IN" altLang="en-US" sz="2000" b="0" i="0" u="none" strike="noStrike" dirty="0">
                <a:solidFill>
                  <a:srgbClr val="030452"/>
                </a:solidFill>
                <a:effectLst/>
                <a:latin typeface="+mj-lt"/>
                <a:ea typeface="Arial" panose="020B0604020202020204" pitchFamily="34" charset="0"/>
              </a:endParaRPr>
            </a:p>
          </p:txBody>
        </p:sp>
      </p:grpSp>
      <p:grpSp>
        <p:nvGrpSpPr>
          <p:cNvPr id="2" name="Group 1"/>
          <p:cNvGrpSpPr/>
          <p:nvPr/>
        </p:nvGrpSpPr>
        <p:grpSpPr>
          <a:xfrm>
            <a:off x="3907790" y="5109210"/>
            <a:ext cx="1957070" cy="1226820"/>
            <a:chOff x="6154" y="8046"/>
            <a:chExt cx="3082" cy="1932"/>
          </a:xfrm>
          <a:solidFill>
            <a:schemeClr val="bg1">
              <a:alpha val="41000"/>
            </a:schemeClr>
          </a:solidFill>
        </p:grpSpPr>
        <p:sp>
          <p:nvSpPr>
            <p:cNvPr id="15" name="矩形: 圆角 11"/>
            <p:cNvSpPr/>
            <p:nvPr/>
          </p:nvSpPr>
          <p:spPr>
            <a:xfrm>
              <a:off x="6154" y="8046"/>
              <a:ext cx="3082" cy="1933"/>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6436"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Requirements</a:t>
              </a:r>
              <a:endParaRPr lang="en-IN" altLang="en-US" sz="1200" b="0" i="0" u="none" strike="noStrike" dirty="0">
                <a:solidFill>
                  <a:srgbClr val="030452"/>
                </a:solidFill>
                <a:effectLst/>
                <a:latin typeface="+mj-lt"/>
                <a:ea typeface="Arial" panose="020B0604020202020204" pitchFamily="34" charset="0"/>
              </a:endParaRPr>
            </a:p>
          </p:txBody>
        </p:sp>
      </p:grpSp>
      <p:sp>
        <p:nvSpPr>
          <p:cNvPr id="24" name="文本框 6"/>
          <p:cNvSpPr txBox="1"/>
          <p:nvPr/>
        </p:nvSpPr>
        <p:spPr>
          <a:xfrm>
            <a:off x="3841750" y="994410"/>
            <a:ext cx="6486525" cy="3640455"/>
          </a:xfrm>
          <a:prstGeom prst="rect">
            <a:avLst/>
          </a:prstGeom>
          <a:noFill/>
        </p:spPr>
        <p:txBody>
          <a:bodyPr wrap="square">
            <a:noAutofit/>
          </a:bodyPr>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Internet Dependency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Content Piracy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Technical Issues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Variable Quality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Initial Setup Costs</a:t>
            </a:r>
            <a:endParaRPr lang="en-IN" altLang="en-US" sz="2800" b="0" i="0" u="none" strike="noStrike" dirty="0">
              <a:solidFill>
                <a:schemeClr val="bg1"/>
              </a:solidFill>
              <a:effectLst/>
              <a:latin typeface="+mj-lt"/>
              <a:ea typeface="Arial" panose="020B0604020202020204" pitchFamily="34" charset="0"/>
            </a:endParaRPr>
          </a:p>
        </p:txBody>
      </p:sp>
      <p:grpSp>
        <p:nvGrpSpPr>
          <p:cNvPr id="11" name="Group 10"/>
          <p:cNvGrpSpPr/>
          <p:nvPr/>
        </p:nvGrpSpPr>
        <p:grpSpPr>
          <a:xfrm>
            <a:off x="6903085" y="5109210"/>
            <a:ext cx="1956435" cy="1227455"/>
            <a:chOff x="10871" y="8046"/>
            <a:chExt cx="3081" cy="1933"/>
          </a:xfrm>
        </p:grpSpPr>
        <p:sp>
          <p:nvSpPr>
            <p:cNvPr id="13" name="矩形: 圆角 12"/>
            <p:cNvSpPr/>
            <p:nvPr/>
          </p:nvSpPr>
          <p:spPr>
            <a:xfrm>
              <a:off x="10871" y="8046"/>
              <a:ext cx="3081" cy="1933"/>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15"/>
            <p:cNvSpPr txBox="1"/>
            <p:nvPr/>
          </p:nvSpPr>
          <p:spPr>
            <a:xfrm>
              <a:off x="11271"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Advantages</a:t>
              </a:r>
              <a:endParaRPr lang="en-IN" altLang="en-US" sz="1200" b="0" i="0" u="none" strike="noStrike" dirty="0">
                <a:solidFill>
                  <a:srgbClr val="030452"/>
                </a:solidFill>
                <a:effectLst/>
                <a:latin typeface="+mj-lt"/>
                <a:ea typeface="Arial" panose="020B06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2362291" y="1431237"/>
            <a:ext cx="6611554" cy="1198880"/>
          </a:xfrm>
          <a:prstGeom prst="rect">
            <a:avLst/>
          </a:prstGeom>
          <a:noFill/>
        </p:spPr>
        <p:txBody>
          <a:bodyPr wrap="square">
            <a:spAutoFit/>
          </a:bodyPr>
          <a:lstStyle/>
          <a:p>
            <a:pPr fontAlgn="ctr"/>
            <a:r>
              <a:rPr lang="en-IN" altLang="en-US" sz="3600" b="0" i="0" u="none" strike="noStrike" dirty="0">
                <a:solidFill>
                  <a:schemeClr val="bg1"/>
                </a:solidFill>
                <a:effectLst/>
                <a:latin typeface="+mj-lt"/>
                <a:ea typeface="Arial" panose="020B0604020202020204" pitchFamily="34" charset="0"/>
              </a:rPr>
              <a:t>User Registration &amp; Authentication</a:t>
            </a:r>
            <a:endParaRPr lang="en-IN" altLang="en-US" sz="3600" b="0" i="0" u="none" strike="noStrike" dirty="0">
              <a:solidFill>
                <a:schemeClr val="bg1"/>
              </a:solidFill>
              <a:effectLst/>
              <a:latin typeface="+mj-lt"/>
              <a:ea typeface="Arial" panose="020B0604020202020204" pitchFamily="34" charset="0"/>
            </a:endParaRPr>
          </a:p>
        </p:txBody>
      </p:sp>
      <p:sp>
        <p:nvSpPr>
          <p:cNvPr id="3" name="Text Box 2"/>
          <p:cNvSpPr txBox="1"/>
          <p:nvPr/>
        </p:nvSpPr>
        <p:spPr>
          <a:xfrm>
            <a:off x="2489200" y="3641090"/>
            <a:ext cx="4958080" cy="368300"/>
          </a:xfrm>
          <a:prstGeom prst="rect">
            <a:avLst/>
          </a:prstGeom>
          <a:noFill/>
        </p:spPr>
        <p:txBody>
          <a:bodyPr wrap="square" rtlCol="0">
            <a:spAutoFit/>
          </a:bodyPr>
          <a:p>
            <a:r>
              <a:rPr lang="en-IN" altLang="en-US" b="1" u="sng">
                <a:solidFill>
                  <a:srgbClr val="7030A0"/>
                </a:solidFill>
                <a:latin typeface="Bodoni MT" panose="02070603080606020203" charset="0"/>
                <a:cs typeface="Bodoni MT" panose="02070603080606020203" charset="0"/>
                <a:hlinkClick r:id="rId5" tooltip="" action="ppaction://hlinkfile"/>
              </a:rPr>
              <a:t>GitHub</a:t>
            </a:r>
            <a:endParaRPr lang="en-IN" altLang="en-US" b="1" u="sng">
              <a:solidFill>
                <a:srgbClr val="7030A0"/>
              </a:solidFill>
              <a:latin typeface="Bodoni MT" panose="02070603080606020203" charset="0"/>
              <a:cs typeface="Bodoni MT" panose="02070603080606020203" charset="0"/>
              <a:hlinkClick r:id="rId5" tooltip="" action="ppaction://hlinkfile"/>
            </a:endParaRPr>
          </a:p>
        </p:txBody>
      </p:sp>
      <p:sp>
        <p:nvSpPr>
          <p:cNvPr id="5" name="Text Box 4"/>
          <p:cNvSpPr txBox="1"/>
          <p:nvPr/>
        </p:nvSpPr>
        <p:spPr>
          <a:xfrm>
            <a:off x="2326640" y="2799080"/>
            <a:ext cx="4277360" cy="368300"/>
          </a:xfrm>
          <a:prstGeom prst="rect">
            <a:avLst/>
          </a:prstGeom>
          <a:noFill/>
        </p:spPr>
        <p:txBody>
          <a:bodyPr wrap="square" rtlCol="0">
            <a:spAutoFit/>
          </a:bodyPr>
          <a:p>
            <a:r>
              <a:rPr lang="en-IN" altLang="en-US" b="1">
                <a:solidFill>
                  <a:schemeClr val="bg1"/>
                </a:solidFill>
                <a:latin typeface="Times New Roman" panose="02020603050405020304" charset="0"/>
                <a:cs typeface="Times New Roman" panose="02020603050405020304" charset="0"/>
              </a:rPr>
              <a:t>Refer our product in the below link</a:t>
            </a:r>
            <a:endParaRPr lang="en-IN" altLang="en-US" b="1">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2555331" y="1840177"/>
            <a:ext cx="6611554" cy="1014730"/>
          </a:xfrm>
          <a:prstGeom prst="rect">
            <a:avLst/>
          </a:prstGeom>
          <a:noFill/>
        </p:spPr>
        <p:txBody>
          <a:bodyPr wrap="square">
            <a:spAutoFit/>
          </a:bodyPr>
          <a:lstStyle/>
          <a:p>
            <a:pPr fontAlgn="ctr"/>
            <a:r>
              <a:rPr lang="en-US" altLang="zh-CN" sz="6000" b="0" i="0" u="none" strike="noStrike" dirty="0">
                <a:solidFill>
                  <a:schemeClr val="bg1"/>
                </a:solidFill>
                <a:effectLst/>
                <a:latin typeface="+mj-lt"/>
                <a:ea typeface="Arial" panose="020B0604020202020204" pitchFamily="34" charset="0"/>
              </a:rPr>
              <a:t>Thank you</a:t>
            </a:r>
            <a:endParaRPr lang="en-US" altLang="zh-CN" sz="60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1"/>
          <a:srcRect r="24556" b="42640"/>
          <a:stretch>
            <a:fillRect/>
          </a:stretch>
        </p:blipFill>
        <p:spPr>
          <a:xfrm>
            <a:off x="7555810" y="-78140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sp>
        <p:nvSpPr>
          <p:cNvPr id="27" name="任意多边形: 形状 26"/>
          <p:cNvSpPr/>
          <p:nvPr/>
        </p:nvSpPr>
        <p:spPr>
          <a:xfrm>
            <a:off x="0" y="2601595"/>
            <a:ext cx="12192000" cy="425640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904490" y="3097530"/>
            <a:ext cx="6911975" cy="1796415"/>
          </a:xfrm>
          <a:prstGeom prst="rect">
            <a:avLst/>
          </a:prstGeom>
          <a:noFill/>
        </p:spPr>
        <p:txBody>
          <a:bodyPr wrap="square">
            <a:noAutofit/>
          </a:bodyPr>
          <a:lstStyle/>
          <a:p>
            <a:pPr algn="just" fontAlgn="ctr"/>
            <a:r>
              <a:rPr lang="en-IN" altLang="en-US" sz="1800" b="0" i="0" u="none" strike="noStrike" dirty="0">
                <a:solidFill>
                  <a:schemeClr val="bg1"/>
                </a:solidFill>
                <a:effectLst/>
                <a:latin typeface="+mj-lt"/>
                <a:ea typeface="Arial" panose="020B0604020202020204" pitchFamily="34" charset="0"/>
              </a:rPr>
              <a:t>Create a virtual cinema platform using IBM Cloud Video Streaming. Upload and stream your favourite movies and videos on demand. Share the joy of movie nights with friends and family, no matter where they are located. Elevate the movie-watching experience with seamless streaming and high quality video playback for a truly immersive cinematic experience</a:t>
            </a:r>
            <a:endParaRPr lang="en-IN" altLang="en-US" sz="18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2836545" y="899795"/>
            <a:ext cx="7047865" cy="1014730"/>
          </a:xfrm>
          <a:prstGeom prst="rect">
            <a:avLst/>
          </a:prstGeom>
          <a:noFill/>
        </p:spPr>
        <p:txBody>
          <a:bodyPr wrap="square">
            <a:spAutoFit/>
          </a:bodyPr>
          <a:lstStyle/>
          <a:p>
            <a:r>
              <a:rPr lang="en-IN" altLang="en-US" sz="6000" dirty="0">
                <a:solidFill>
                  <a:schemeClr val="bg1"/>
                </a:solidFill>
                <a:latin typeface="+mj-lt"/>
                <a:ea typeface="Gilroy" panose="00000400000000000000" charset="0"/>
              </a:rPr>
              <a:t>Problem Statement</a:t>
            </a:r>
            <a:endParaRPr lang="en-IN" altLang="en-US" sz="6000" dirty="0">
              <a:solidFill>
                <a:schemeClr val="bg1"/>
              </a:solidFill>
              <a:latin typeface="+mj-lt"/>
              <a:ea typeface="Gilroy" panose="00000400000000000000" charset="0"/>
            </a:endParaRPr>
          </a:p>
        </p:txBody>
      </p:sp>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205865"/>
            <a:ext cx="8293735" cy="1014730"/>
          </a:xfrm>
          <a:prstGeom prst="rect">
            <a:avLst/>
          </a:prstGeom>
          <a:noFill/>
        </p:spPr>
        <p:txBody>
          <a:bodyPr wrap="square" rtlCol="0">
            <a:spAutoFit/>
          </a:bodyPr>
          <a:p>
            <a:r>
              <a:rPr lang="en-IN" altLang="en-US" sz="6000">
                <a:ln w="15875"/>
                <a:gradFill>
                  <a:gsLst>
                    <a:gs pos="0">
                      <a:schemeClr val="accent1">
                        <a:hueMod val="80000"/>
                      </a:schemeClr>
                    </a:gs>
                    <a:gs pos="100000">
                      <a:schemeClr val="accent1">
                        <a:alpha val="10000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schemeClr>
                  </a:gs>
                  <a:gs pos="100000">
                    <a:schemeClr val="accent1">
                      <a:alpha val="100000"/>
                    </a:schemeClr>
                  </a:gs>
                </a:gsLst>
                <a:lin ang="2700000" scaled="0"/>
              </a:gradFill>
              <a:effectLst/>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1073150" y="274320"/>
            <a:ext cx="10356215" cy="387921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effectLst>
            <a:glow rad="635000">
              <a:schemeClr val="accent5">
                <a:satMod val="175000"/>
                <a:alpha val="40000"/>
              </a:schemeClr>
            </a:glow>
          </a:effectLst>
        </p:grpSpPr>
        <p:sp>
          <p:nvSpPr>
            <p:cNvPr id="8"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4959" y="4087"/>
              <a:ext cx="3407" cy="1226"/>
            </a:xfrm>
            <a:prstGeom prst="rect">
              <a:avLst/>
            </a:prstGeom>
            <a:noFill/>
          </p:spPr>
          <p:txBody>
            <a:bodyPr wrap="square">
              <a:spAutoFit/>
            </a:bodyPr>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10" name="Group 9"/>
          <p:cNvGrpSpPr/>
          <p:nvPr/>
        </p:nvGrpSpPr>
        <p:grpSpPr>
          <a:xfrm>
            <a:off x="3907790" y="5109210"/>
            <a:ext cx="1957070" cy="1227455"/>
            <a:chOff x="1153" y="7830"/>
            <a:chExt cx="5179" cy="1911"/>
          </a:xfrm>
        </p:grpSpPr>
        <p:sp>
          <p:nvSpPr>
            <p:cNvPr id="15"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17" name="图形 18"/>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23" y="8158"/>
              <a:ext cx="1129" cy="725"/>
            </a:xfrm>
            <a:prstGeom prst="rect">
              <a:avLst/>
            </a:prstGeom>
          </p:spPr>
        </p:pic>
      </p:grpSp>
      <p:sp>
        <p:nvSpPr>
          <p:cNvPr id="20"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1184910" y="487045"/>
            <a:ext cx="10088245" cy="3607435"/>
          </a:xfrm>
          <a:prstGeom prst="rect">
            <a:avLst/>
          </a:prstGeom>
          <a:noFill/>
        </p:spPr>
        <p:txBody>
          <a:bodyPr wrap="square">
            <a:noAutofit/>
          </a:bodyPr>
          <a:p>
            <a:pPr algn="ctr" fontAlgn="ctr"/>
            <a:r>
              <a:rPr lang="en-IN" altLang="en-US" sz="2800" b="0" i="0" u="none" strike="noStrike" dirty="0">
                <a:solidFill>
                  <a:schemeClr val="bg1"/>
                </a:solidFill>
                <a:effectLst/>
                <a:latin typeface="+mj-lt"/>
                <a:ea typeface="Arial" panose="020B0604020202020204" pitchFamily="34" charset="0"/>
              </a:rPr>
              <a:t>Create a virtual cinema platform using IBM Cloud Video Streaming. The objective is to build a platform where users can upload and stream movies and videos on demand.</a:t>
            </a:r>
            <a:endParaRPr lang="en-IN" altLang="en-US" sz="2800" b="0" i="0" u="none" strike="noStrike" dirty="0">
              <a:solidFill>
                <a:schemeClr val="bg1"/>
              </a:solidFill>
              <a:effectLst/>
              <a:latin typeface="+mj-lt"/>
              <a:ea typeface="Arial" panose="020B0604020202020204" pitchFamily="34" charset="0"/>
            </a:endParaRPr>
          </a:p>
          <a:p>
            <a:pPr algn="ctr" fontAlgn="ctr"/>
            <a:endParaRPr lang="en-IN" altLang="en-US" sz="2800" b="0" i="0" u="none" strike="noStrike" dirty="0">
              <a:solidFill>
                <a:schemeClr val="bg1"/>
              </a:solidFill>
              <a:effectLst/>
              <a:latin typeface="+mj-lt"/>
              <a:ea typeface="Arial" panose="020B0604020202020204" pitchFamily="34" charset="0"/>
            </a:endParaRPr>
          </a:p>
          <a:p>
            <a:pPr algn="ctr" fontAlgn="ctr"/>
            <a:r>
              <a:rPr lang="en-IN" altLang="en-US" sz="2800" b="0" i="0" u="none" strike="noStrike" dirty="0">
                <a:solidFill>
                  <a:schemeClr val="bg1"/>
                </a:solidFill>
                <a:effectLst/>
                <a:latin typeface="+mj-lt"/>
                <a:ea typeface="Arial" panose="020B0604020202020204" pitchFamily="34" charset="0"/>
              </a:rPr>
              <a:t>This project encompasses defining the virtual cinema platform , designing the UI, integrating IBM Cloud Video Streaming services, enabling on demand video playback and ensuring a seamless and immersive cinematic experience</a:t>
            </a:r>
            <a:endParaRPr lang="en-IN" altLang="en-US" sz="28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7" name="Rounded Rectangle 6"/>
          <p:cNvSpPr/>
          <p:nvPr/>
        </p:nvSpPr>
        <p:spPr>
          <a:xfrm>
            <a:off x="876300" y="375285"/>
            <a:ext cx="10529570" cy="357949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solidFill>
              <a:schemeClr val="bg1">
                <a:alpha val="0"/>
              </a:schemeClr>
            </a:solid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a:effectLst>
            <a:glow rad="635000">
              <a:schemeClr val="accent5">
                <a:satMod val="175000"/>
                <a:alpha val="40000"/>
              </a:schemeClr>
            </a:glow>
          </a:effectLst>
        </p:grpSpPr>
        <p:sp>
          <p:nvSpPr>
            <p:cNvPr id="12" name="矩形: 圆角 11"/>
            <p:cNvSpPr/>
            <p:nvPr/>
          </p:nvSpPr>
          <p:spPr>
            <a:xfrm>
              <a:off x="1153"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10088245" cy="4288790"/>
          </a:xfrm>
          <a:prstGeom prst="rect">
            <a:avLst/>
          </a:prstGeom>
          <a:noFill/>
        </p:spPr>
        <p:txBody>
          <a:bodyPr wrap="square">
            <a:noAutofit/>
          </a:bodyPr>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Define the features &amp; functionalities of the virtual cinema platform including user registration,video upload and on demand streaming</a:t>
            </a:r>
            <a:endParaRPr lang="en-IN" altLang="en-US" sz="24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Design intuitive and user friendly interface that allows user to navigate,search and watch videos effortlessly</a:t>
            </a:r>
            <a:endParaRPr lang="en-IN" altLang="en-US" sz="24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Enable users to upload movies and videos to the platform</a:t>
            </a:r>
            <a:endParaRPr lang="en-IN" altLang="en-US" sz="24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Integrate IBM Cloud Video Streaming services to enable smooth video playback and streaming</a:t>
            </a:r>
            <a:endParaRPr lang="en-IN" altLang="en-US" sz="24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Focus on providing a seamless and immersive movie experience with high quality video playback</a:t>
            </a:r>
            <a:endParaRPr lang="en-IN" altLang="en-US" sz="24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7" name="Rounded Rectangle 6"/>
          <p:cNvSpPr/>
          <p:nvPr/>
        </p:nvSpPr>
        <p:spPr>
          <a:xfrm>
            <a:off x="1638300" y="456565"/>
            <a:ext cx="8959850" cy="3035935"/>
          </a:xfrm>
          <a:prstGeom prst="roundRect">
            <a:avLst/>
          </a:prstGeom>
          <a:solidFill>
            <a:schemeClr val="tx1">
              <a:alpha val="41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a:effectLst>
            <a:glow rad="635000">
              <a:schemeClr val="accent5">
                <a:satMod val="175000"/>
                <a:alpha val="40000"/>
              </a:schemeClr>
            </a:glow>
          </a:effectLst>
        </p:grpSpPr>
        <p:sp>
          <p:nvSpPr>
            <p:cNvPr id="13" name="矩形: 圆角 12"/>
            <p:cNvSpPr/>
            <p:nvPr/>
          </p:nvSpPr>
          <p:spPr>
            <a:xfrm>
              <a:off x="6977"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10088245" cy="3607435"/>
          </a:xfrm>
          <a:prstGeom prst="rect">
            <a:avLst/>
          </a:prstGeom>
          <a:noFill/>
        </p:spPr>
        <p:txBody>
          <a:bodyPr wrap="square">
            <a:noAutofit/>
          </a:bodyPr>
          <a:p>
            <a:pPr algn="ctr" fontAlgn="ctr"/>
            <a:r>
              <a:rPr lang="en-IN" altLang="en-US" sz="2800" b="0" i="0" u="none" strike="noStrike" dirty="0">
                <a:solidFill>
                  <a:schemeClr val="bg1"/>
                </a:solidFill>
                <a:effectLst/>
                <a:latin typeface="+mj-lt"/>
                <a:ea typeface="Arial" panose="020B0604020202020204" pitchFamily="34" charset="0"/>
              </a:rPr>
              <a:t>Inject incorporating features</a:t>
            </a:r>
            <a:endParaRPr lang="en-IN" altLang="en-US" sz="2800" b="0" i="0" u="none" strike="noStrike" dirty="0">
              <a:solidFill>
                <a:schemeClr val="bg1"/>
              </a:solidFill>
              <a:effectLst/>
              <a:latin typeface="+mj-lt"/>
              <a:ea typeface="Arial" panose="020B0604020202020204" pitchFamily="34" charset="0"/>
            </a:endParaRPr>
          </a:p>
          <a:p>
            <a:pPr algn="ctr" fontAlgn="ctr"/>
            <a:r>
              <a:rPr lang="en-IN" altLang="en-US" sz="3200" b="0" i="0" u="none" strike="noStrike" dirty="0">
                <a:solidFill>
                  <a:schemeClr val="bg1"/>
                </a:solidFill>
                <a:effectLst/>
                <a:latin typeface="+mj-lt"/>
                <a:ea typeface="Arial" panose="020B0604020202020204" pitchFamily="34" charset="0"/>
              </a:rPr>
              <a:t>Like</a:t>
            </a:r>
            <a:endParaRPr lang="en-IN" altLang="en-US" sz="3200" b="0" i="0" u="none" strike="noStrike" dirty="0">
              <a:solidFill>
                <a:schemeClr val="bg1"/>
              </a:solidFill>
              <a:effectLst/>
              <a:latin typeface="+mj-lt"/>
              <a:ea typeface="Arial" panose="020B0604020202020204" pitchFamily="34" charset="0"/>
            </a:endParaRPr>
          </a:p>
          <a:p>
            <a:pPr indent="0" algn="ctr" fontAlgn="ctr">
              <a:buNone/>
            </a:pPr>
            <a:r>
              <a:rPr lang="en-IN" altLang="en-US" sz="2800" b="0" i="0" u="none" strike="noStrike" dirty="0">
                <a:solidFill>
                  <a:schemeClr val="bg1"/>
                </a:solidFill>
                <a:effectLst/>
                <a:latin typeface="+mj-lt"/>
                <a:ea typeface="Arial" panose="020B0604020202020204" pitchFamily="34" charset="0"/>
              </a:rPr>
              <a:t> User generated Playlist, realtime chat</a:t>
            </a:r>
            <a:endParaRPr lang="en-IN" altLang="en-US" sz="2800" b="0" i="0" u="none" strike="noStrike" dirty="0">
              <a:solidFill>
                <a:schemeClr val="bg1"/>
              </a:solidFill>
              <a:effectLst/>
              <a:latin typeface="+mj-lt"/>
              <a:ea typeface="Arial" panose="020B0604020202020204" pitchFamily="34" charset="0"/>
            </a:endParaRPr>
          </a:p>
          <a:p>
            <a:pPr indent="0" algn="ctr" fontAlgn="ctr">
              <a:buNone/>
            </a:pPr>
            <a:endParaRPr lang="en-IN" altLang="en-US" sz="2800" b="0" i="0" u="none" strike="noStrike" dirty="0">
              <a:solidFill>
                <a:schemeClr val="bg1"/>
              </a:solidFill>
              <a:effectLst/>
              <a:latin typeface="+mj-lt"/>
              <a:ea typeface="Arial" panose="020B0604020202020204" pitchFamily="34" charset="0"/>
            </a:endParaRPr>
          </a:p>
          <a:p>
            <a:pPr indent="0" algn="ctr" fontAlgn="ctr">
              <a:buNone/>
            </a:pPr>
            <a:r>
              <a:rPr lang="en-IN" altLang="en-US" sz="2800" b="0" i="0" u="none" strike="noStrike" dirty="0">
                <a:solidFill>
                  <a:schemeClr val="bg1"/>
                </a:solidFill>
                <a:effectLst/>
                <a:latin typeface="+mj-lt"/>
                <a:ea typeface="Arial" panose="020B0604020202020204" pitchFamily="34" charset="0"/>
              </a:rPr>
              <a:t>REASON:								</a:t>
            </a:r>
            <a:endParaRPr lang="en-IN" altLang="en-US" sz="2800" b="0" i="0" u="none" strike="noStrike" dirty="0">
              <a:solidFill>
                <a:schemeClr val="bg1"/>
              </a:solidFill>
              <a:effectLst/>
              <a:latin typeface="+mj-lt"/>
              <a:ea typeface="Arial" panose="020B0604020202020204" pitchFamily="34" charset="0"/>
            </a:endParaRPr>
          </a:p>
          <a:p>
            <a:pPr indent="0" algn="ctr" fontAlgn="ctr">
              <a:buNone/>
            </a:pPr>
            <a:r>
              <a:rPr lang="en-IN" altLang="en-US" sz="2800" b="0" i="0" u="none" strike="noStrike" dirty="0">
                <a:solidFill>
                  <a:schemeClr val="bg1"/>
                </a:solidFill>
                <a:effectLst/>
                <a:latin typeface="+mj-lt"/>
                <a:ea typeface="Arial" panose="020B0604020202020204" pitchFamily="34" charset="0"/>
              </a:rPr>
              <a:t>For more engaging movie watching experience</a:t>
            </a:r>
            <a:endParaRPr lang="en-IN" altLang="en-US" sz="28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8" name="Rounded Rectangle 7"/>
          <p:cNvSpPr/>
          <p:nvPr/>
        </p:nvSpPr>
        <p:spPr>
          <a:xfrm>
            <a:off x="899795" y="387350"/>
            <a:ext cx="4375785" cy="3752215"/>
          </a:xfrm>
          <a:prstGeom prst="roundRect">
            <a:avLst/>
          </a:prstGeom>
          <a:solidFill>
            <a:schemeClr val="tx1">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ounded Rectangle 8"/>
          <p:cNvSpPr/>
          <p:nvPr/>
        </p:nvSpPr>
        <p:spPr>
          <a:xfrm>
            <a:off x="7016115" y="387350"/>
            <a:ext cx="4375785" cy="3752215"/>
          </a:xfrm>
          <a:prstGeom prst="roundRect">
            <a:avLst/>
          </a:prstGeom>
          <a:solidFill>
            <a:schemeClr val="tx1">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a:effectLst>
            <a:glow rad="635000">
              <a:srgbClr val="1B7FC0">
                <a:alpha val="40000"/>
              </a:srgbClr>
            </a:glow>
          </a:effectLst>
        </p:grpSpPr>
        <p:sp>
          <p:nvSpPr>
            <p:cNvPr id="14" name="矩形: 圆角 13"/>
            <p:cNvSpPr/>
            <p:nvPr/>
          </p:nvSpPr>
          <p:spPr>
            <a:xfrm>
              <a:off x="12802"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3831590" cy="3607435"/>
          </a:xfrm>
          <a:prstGeom prst="rect">
            <a:avLst/>
          </a:prstGeom>
          <a:noFill/>
        </p:spPr>
        <p:txBody>
          <a:bodyPr wrap="square">
            <a:noAutofit/>
          </a:bodyPr>
          <a:p>
            <a:pPr algn="ctr" fontAlgn="ctr"/>
            <a:r>
              <a:rPr lang="en-IN" altLang="en-US" sz="3600" b="0" i="0" u="none" strike="noStrike" dirty="0">
                <a:solidFill>
                  <a:schemeClr val="bg1"/>
                </a:solidFill>
                <a:effectLst/>
                <a:latin typeface="+mj-lt"/>
                <a:ea typeface="Arial" panose="020B0604020202020204" pitchFamily="34" charset="0"/>
              </a:rPr>
              <a:t>1</a:t>
            </a:r>
            <a:r>
              <a:rPr lang="en-IN" altLang="en-US" sz="3600" b="0" i="0" u="none" strike="noStrike" baseline="30000" dirty="0">
                <a:solidFill>
                  <a:schemeClr val="bg1"/>
                </a:solidFill>
                <a:effectLst/>
                <a:latin typeface="+mj-lt"/>
                <a:ea typeface="Arial" panose="020B0604020202020204" pitchFamily="34" charset="0"/>
              </a:rPr>
              <a:t>st </a:t>
            </a:r>
            <a:r>
              <a:rPr lang="en-IN" altLang="en-US" sz="3600" b="0" i="0" u="none" strike="noStrike" dirty="0">
                <a:solidFill>
                  <a:schemeClr val="bg1"/>
                </a:solidFill>
                <a:effectLst/>
                <a:latin typeface="+mj-lt"/>
                <a:ea typeface="Arial" panose="020B0604020202020204" pitchFamily="34" charset="0"/>
              </a:rPr>
              <a:t>Phase</a:t>
            </a:r>
            <a:endParaRPr lang="en-IN" altLang="en-US" sz="3600" b="0" i="0" u="none" strike="noStrike" dirty="0">
              <a:solidFill>
                <a:schemeClr val="bg1"/>
              </a:solidFill>
              <a:effectLst/>
              <a:latin typeface="+mj-lt"/>
              <a:ea typeface="Arial" panose="020B0604020202020204" pitchFamily="34" charset="0"/>
            </a:endParaRPr>
          </a:p>
          <a:p>
            <a:pPr algn="ctr" fontAlgn="ct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2800" b="0" i="0" u="none" strike="noStrike" dirty="0">
                <a:solidFill>
                  <a:schemeClr val="bg1"/>
                </a:solidFill>
                <a:effectLst/>
                <a:latin typeface="+mj-lt"/>
                <a:ea typeface="Arial" panose="020B0604020202020204" pitchFamily="34" charset="0"/>
              </a:rPr>
              <a:t>Build virtual cinema platform using IBM Cloud Video Streaming</a:t>
            </a: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3600" b="0" i="0" u="none" strike="noStrike" dirty="0">
                <a:solidFill>
                  <a:schemeClr val="bg1"/>
                </a:solidFill>
                <a:effectLst/>
                <a:latin typeface="+mj-lt"/>
                <a:ea typeface="Arial" panose="020B0604020202020204" pitchFamily="34" charset="0"/>
              </a:rPr>
              <a:t> </a:t>
            </a:r>
            <a:endParaRPr lang="en-IN" altLang="en-US" sz="3600" b="0" i="0" u="none" strike="noStrike" dirty="0">
              <a:solidFill>
                <a:schemeClr val="bg1"/>
              </a:solidFill>
              <a:effectLst/>
              <a:latin typeface="+mj-lt"/>
              <a:ea typeface="Arial" panose="020B0604020202020204" pitchFamily="34" charset="0"/>
            </a:endParaRPr>
          </a:p>
        </p:txBody>
      </p:sp>
      <p:sp>
        <p:nvSpPr>
          <p:cNvPr id="7" name="文本框 6"/>
          <p:cNvSpPr txBox="1"/>
          <p:nvPr/>
        </p:nvSpPr>
        <p:spPr>
          <a:xfrm>
            <a:off x="7269480" y="487045"/>
            <a:ext cx="3831590" cy="3607435"/>
          </a:xfrm>
          <a:prstGeom prst="rect">
            <a:avLst/>
          </a:prstGeom>
          <a:noFill/>
        </p:spPr>
        <p:txBody>
          <a:bodyPr wrap="square">
            <a:noAutofit/>
          </a:bodyPr>
          <a:p>
            <a:pPr algn="ctr" fontAlgn="ctr"/>
            <a:r>
              <a:rPr lang="en-IN" altLang="en-US" sz="3600" b="0" i="0" u="none" strike="noStrike" dirty="0">
                <a:solidFill>
                  <a:schemeClr val="bg1"/>
                </a:solidFill>
                <a:effectLst/>
                <a:latin typeface="+mj-lt"/>
                <a:ea typeface="Arial" panose="020B0604020202020204" pitchFamily="34" charset="0"/>
              </a:rPr>
              <a:t>2</a:t>
            </a:r>
            <a:r>
              <a:rPr lang="en-IN" altLang="en-US" sz="3600" b="0" i="0" u="none" strike="noStrike" baseline="30000" dirty="0">
                <a:solidFill>
                  <a:schemeClr val="bg1"/>
                </a:solidFill>
                <a:effectLst/>
                <a:latin typeface="+mj-lt"/>
                <a:ea typeface="Arial" panose="020B0604020202020204" pitchFamily="34" charset="0"/>
              </a:rPr>
              <a:t>st </a:t>
            </a:r>
            <a:r>
              <a:rPr lang="en-IN" altLang="en-US" sz="3600" b="0" i="0" u="none" strike="noStrike" dirty="0">
                <a:solidFill>
                  <a:schemeClr val="bg1"/>
                </a:solidFill>
                <a:effectLst/>
                <a:latin typeface="+mj-lt"/>
                <a:ea typeface="Arial" panose="020B0604020202020204" pitchFamily="34" charset="0"/>
              </a:rPr>
              <a:t>Phase </a:t>
            </a:r>
            <a:endParaRPr lang="en-IN" altLang="en-US" sz="3600" b="0" i="0" u="none" strike="noStrike" dirty="0">
              <a:solidFill>
                <a:schemeClr val="bg1"/>
              </a:solidFill>
              <a:effectLst/>
              <a:latin typeface="+mj-lt"/>
              <a:ea typeface="Arial" panose="020B0604020202020204" pitchFamily="34" charset="0"/>
            </a:endParaRPr>
          </a:p>
          <a:p>
            <a:pPr algn="ctr" fontAlgn="ct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2800" dirty="0">
                <a:solidFill>
                  <a:schemeClr val="bg1"/>
                </a:solidFill>
                <a:effectLst/>
                <a:latin typeface="+mj-lt"/>
                <a:ea typeface="Arial" panose="020B0604020202020204" pitchFamily="34" charset="0"/>
                <a:sym typeface="+mn-ea"/>
              </a:rPr>
              <a:t>Build platform by integrating video streaming services and enabling on deman playback</a:t>
            </a:r>
            <a:endParaRPr lang="en-IN" altLang="en-US" sz="2800" b="0" i="0" u="none" strike="noStrike" dirty="0">
              <a:solidFill>
                <a:schemeClr val="bg1"/>
              </a:solidFill>
              <a:effectLst/>
              <a:latin typeface="+mj-lt"/>
              <a:ea typeface="Arial" panose="020B0604020202020204" pitchFamily="34" charset="0"/>
            </a:endParaRPr>
          </a:p>
          <a:p>
            <a:pPr algn="ctr" fontAlgn="ctr"/>
            <a:endParaRPr lang="en-IN" altLang="en-US" sz="28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2580640" y="501650"/>
            <a:ext cx="6950710" cy="304355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414" y="8384"/>
              <a:ext cx="3957" cy="525"/>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Disadvantages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effectLst>
            <a:glow rad="635000">
              <a:schemeClr val="accent5">
                <a:satMod val="175000"/>
                <a:alpha val="40000"/>
              </a:schemeClr>
            </a:glow>
          </a:effectLst>
        </p:grpSpPr>
        <p:sp>
          <p:nvSpPr>
            <p:cNvPr id="8"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5594" y="4380"/>
              <a:ext cx="3407" cy="758"/>
            </a:xfrm>
            <a:prstGeom prst="rect">
              <a:avLst/>
            </a:prstGeom>
            <a:noFill/>
          </p:spPr>
          <p:txBody>
            <a:bodyPr wrap="square">
              <a:spAutoFit/>
            </a:bodyPr>
            <a:p>
              <a:pPr fontAlgn="ctr"/>
              <a:r>
                <a:rPr lang="en-IN" altLang="en-US" sz="2000" dirty="0">
                  <a:solidFill>
                    <a:srgbClr val="030452"/>
                  </a:solidFill>
                  <a:latin typeface="+mj-lt"/>
                  <a:ea typeface="Arial" panose="020B0604020202020204" pitchFamily="34" charset="0"/>
                </a:rPr>
                <a:t>Services</a:t>
              </a:r>
              <a:endParaRPr lang="en-IN" altLang="en-US" sz="2000" b="0" i="0" u="none" strike="noStrike" dirty="0">
                <a:solidFill>
                  <a:srgbClr val="030452"/>
                </a:solidFill>
                <a:effectLst/>
                <a:latin typeface="+mj-lt"/>
                <a:ea typeface="Arial" panose="020B0604020202020204" pitchFamily="34" charset="0"/>
              </a:endParaRPr>
            </a:p>
          </p:txBody>
        </p:sp>
      </p:grpSp>
      <p:grpSp>
        <p:nvGrpSpPr>
          <p:cNvPr id="2" name="Group 1"/>
          <p:cNvGrpSpPr/>
          <p:nvPr/>
        </p:nvGrpSpPr>
        <p:grpSpPr>
          <a:xfrm>
            <a:off x="3907790" y="5109210"/>
            <a:ext cx="1957070" cy="1226820"/>
            <a:chOff x="6154" y="8046"/>
            <a:chExt cx="3082" cy="1932"/>
          </a:xfrm>
        </p:grpSpPr>
        <p:sp>
          <p:nvSpPr>
            <p:cNvPr id="15" name="矩形: 圆角 11"/>
            <p:cNvSpPr/>
            <p:nvPr/>
          </p:nvSpPr>
          <p:spPr>
            <a:xfrm>
              <a:off x="6154" y="8046"/>
              <a:ext cx="3082" cy="1933"/>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6436"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Requirements</a:t>
              </a:r>
              <a:endParaRPr lang="en-IN" altLang="en-US" sz="1200" b="0" i="0" u="none" strike="noStrike" dirty="0">
                <a:solidFill>
                  <a:srgbClr val="030452"/>
                </a:solidFill>
                <a:effectLst/>
                <a:latin typeface="+mj-lt"/>
                <a:ea typeface="Arial" panose="020B0604020202020204" pitchFamily="34" charset="0"/>
              </a:endParaRPr>
            </a:p>
          </p:txBody>
        </p:sp>
      </p:gr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3232785" y="674370"/>
            <a:ext cx="6036945" cy="2817495"/>
          </a:xfrm>
          <a:prstGeom prst="rect">
            <a:avLst/>
          </a:prstGeom>
          <a:noFill/>
        </p:spPr>
        <p:txBody>
          <a:bodyPr wrap="square">
            <a:noAutofit/>
          </a:bodyPr>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User-Generated playlists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Real-time chat</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Movie Watching Experience</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Integrating video streaming</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On-Demand playback</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Immersive Cinematic Experience</a:t>
            </a:r>
            <a:endParaRPr lang="en-IN" altLang="en-US" sz="2800" b="0" i="0" u="none" strike="noStrike" dirty="0">
              <a:solidFill>
                <a:schemeClr val="bg1"/>
              </a:solidFill>
              <a:effectLst/>
              <a:latin typeface="+mj-lt"/>
              <a:ea typeface="Arial" panose="020B0604020202020204" pitchFamily="34" charset="0"/>
            </a:endParaRPr>
          </a:p>
        </p:txBody>
      </p:sp>
      <p:grpSp>
        <p:nvGrpSpPr>
          <p:cNvPr id="11" name="Group 10"/>
          <p:cNvGrpSpPr/>
          <p:nvPr/>
        </p:nvGrpSpPr>
        <p:grpSpPr>
          <a:xfrm>
            <a:off x="6903085" y="5109210"/>
            <a:ext cx="1955800" cy="1226820"/>
            <a:chOff x="10871" y="8046"/>
            <a:chExt cx="3080" cy="1932"/>
          </a:xfrm>
        </p:grpSpPr>
        <p:sp>
          <p:nvSpPr>
            <p:cNvPr id="13" name="矩形: 圆角 12"/>
            <p:cNvSpPr/>
            <p:nvPr/>
          </p:nvSpPr>
          <p:spPr>
            <a:xfrm>
              <a:off x="10871" y="8046"/>
              <a:ext cx="3081" cy="1933"/>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15"/>
            <p:cNvSpPr txBox="1"/>
            <p:nvPr/>
          </p:nvSpPr>
          <p:spPr>
            <a:xfrm>
              <a:off x="11377"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Advantages</a:t>
              </a:r>
              <a:endParaRPr lang="en-IN" altLang="en-US" sz="1200" b="0" i="0" u="none" strike="noStrike" dirty="0">
                <a:solidFill>
                  <a:srgbClr val="030452"/>
                </a:solidFill>
                <a:effectLst/>
                <a:latin typeface="+mj-lt"/>
                <a:ea typeface="Arial" panose="020B06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2458085" y="327025"/>
            <a:ext cx="7073265" cy="3814445"/>
          </a:xfrm>
          <a:prstGeom prst="roundRect">
            <a:avLst>
              <a:gd name="adj" fmla="val 17213"/>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414" y="8384"/>
              <a:ext cx="3957" cy="525"/>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Disadvantages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solidFill>
            <a:schemeClr val="bg1">
              <a:alpha val="50000"/>
            </a:schemeClr>
          </a:solidFill>
          <a:effectLst/>
        </p:grpSpPr>
        <p:sp>
          <p:nvSpPr>
            <p:cNvPr id="8" name="矩形: 圆角 10"/>
            <p:cNvSpPr/>
            <p:nvPr/>
          </p:nvSpPr>
          <p:spPr>
            <a:xfrm>
              <a:off x="4437" y="3708"/>
              <a:ext cx="5080" cy="212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5594" y="4380"/>
              <a:ext cx="3407" cy="758"/>
            </a:xfrm>
            <a:prstGeom prst="rect">
              <a:avLst/>
            </a:prstGeom>
            <a:noFill/>
          </p:spPr>
          <p:txBody>
            <a:bodyPr wrap="square">
              <a:spAutoFit/>
            </a:bodyPr>
            <a:p>
              <a:pPr fontAlgn="ctr"/>
              <a:r>
                <a:rPr lang="en-IN" altLang="en-US" sz="2000" dirty="0">
                  <a:solidFill>
                    <a:srgbClr val="030452"/>
                  </a:solidFill>
                  <a:latin typeface="+mj-lt"/>
                  <a:ea typeface="Arial" panose="020B0604020202020204" pitchFamily="34" charset="0"/>
                </a:rPr>
                <a:t>Services</a:t>
              </a:r>
              <a:endParaRPr lang="en-IN" altLang="en-US" sz="2000" b="0" i="0" u="none" strike="noStrike" dirty="0">
                <a:solidFill>
                  <a:srgbClr val="030452"/>
                </a:solidFill>
                <a:effectLst/>
                <a:latin typeface="+mj-lt"/>
                <a:ea typeface="Arial" panose="020B0604020202020204" pitchFamily="34" charset="0"/>
              </a:endParaRPr>
            </a:p>
          </p:txBody>
        </p:sp>
      </p:grpSp>
      <p:grpSp>
        <p:nvGrpSpPr>
          <p:cNvPr id="2" name="Group 1"/>
          <p:cNvGrpSpPr/>
          <p:nvPr/>
        </p:nvGrpSpPr>
        <p:grpSpPr>
          <a:xfrm>
            <a:off x="3907790" y="5109210"/>
            <a:ext cx="1957070" cy="1226820"/>
            <a:chOff x="6154" y="8046"/>
            <a:chExt cx="3082" cy="1932"/>
          </a:xfrm>
        </p:grpSpPr>
        <p:sp>
          <p:nvSpPr>
            <p:cNvPr id="15" name="矩形: 圆角 11"/>
            <p:cNvSpPr/>
            <p:nvPr/>
          </p:nvSpPr>
          <p:spPr>
            <a:xfrm>
              <a:off x="6154" y="8046"/>
              <a:ext cx="3082" cy="1933"/>
            </a:xfrm>
            <a:prstGeom prst="roundRect">
              <a:avLst>
                <a:gd name="adj" fmla="val 5929"/>
              </a:avLst>
            </a:prstGeom>
            <a:solidFill>
              <a:schemeClr val="bg1"/>
            </a:solidFill>
            <a:ln w="15875">
              <a:noFill/>
              <a:prstDash val="solid"/>
            </a:ln>
            <a:effectLst>
              <a:glow rad="635000">
                <a:schemeClr val="accent5">
                  <a:satMod val="175000"/>
                  <a:alpha val="40000"/>
                </a:schemeClr>
              </a:glow>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6436"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Requirements</a:t>
              </a:r>
              <a:endParaRPr lang="en-IN" altLang="en-US" sz="1200" b="0" i="0" u="none" strike="noStrike" dirty="0">
                <a:solidFill>
                  <a:srgbClr val="030452"/>
                </a:solidFill>
                <a:effectLst/>
                <a:latin typeface="+mj-lt"/>
                <a:ea typeface="Arial" panose="020B0604020202020204" pitchFamily="34" charset="0"/>
              </a:endParaRPr>
            </a:p>
          </p:txBody>
        </p:sp>
      </p:gr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2731135" y="501650"/>
            <a:ext cx="6486525" cy="3640455"/>
          </a:xfrm>
          <a:prstGeom prst="rect">
            <a:avLst/>
          </a:prstGeom>
          <a:noFill/>
        </p:spPr>
        <p:txBody>
          <a:bodyPr wrap="square">
            <a:noAutofit/>
          </a:bodyPr>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IBM Cloud Video Streaming Service</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Content Encoding Tools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Website / Platform</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Access Control Configuration</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Embedding code </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Marketing &amp; Advertising Tools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Analytics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Customer Support Platform</a:t>
            </a:r>
            <a:endParaRPr lang="en-IN" altLang="en-US" sz="2800" b="0" i="0" u="none" strike="noStrike" dirty="0">
              <a:solidFill>
                <a:schemeClr val="bg1"/>
              </a:solidFill>
              <a:effectLst/>
              <a:latin typeface="+mj-lt"/>
              <a:ea typeface="Arial" panose="020B0604020202020204" pitchFamily="34" charset="0"/>
            </a:endParaRPr>
          </a:p>
        </p:txBody>
      </p:sp>
      <p:grpSp>
        <p:nvGrpSpPr>
          <p:cNvPr id="11" name="Group 10"/>
          <p:cNvGrpSpPr/>
          <p:nvPr/>
        </p:nvGrpSpPr>
        <p:grpSpPr>
          <a:xfrm>
            <a:off x="6903085" y="5109210"/>
            <a:ext cx="1955800" cy="1226820"/>
            <a:chOff x="10871" y="8046"/>
            <a:chExt cx="3080" cy="1932"/>
          </a:xfrm>
        </p:grpSpPr>
        <p:sp>
          <p:nvSpPr>
            <p:cNvPr id="13" name="矩形: 圆角 12"/>
            <p:cNvSpPr/>
            <p:nvPr/>
          </p:nvSpPr>
          <p:spPr>
            <a:xfrm>
              <a:off x="10871" y="8046"/>
              <a:ext cx="3081" cy="1933"/>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15"/>
            <p:cNvSpPr txBox="1"/>
            <p:nvPr/>
          </p:nvSpPr>
          <p:spPr>
            <a:xfrm>
              <a:off x="11377"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Advantages</a:t>
              </a:r>
              <a:endParaRPr lang="en-IN" altLang="en-US" sz="1200" b="0" i="0" u="none" strike="noStrike" dirty="0">
                <a:solidFill>
                  <a:srgbClr val="030452"/>
                </a:solidFill>
                <a:effectLst/>
                <a:latin typeface="+mj-lt"/>
                <a:ea typeface="Arial" panose="020B06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tags/tag1.xml><?xml version="1.0" encoding="utf-8"?>
<p:tagLst xmlns:p="http://schemas.openxmlformats.org/presentationml/2006/main">
  <p:tag name="COMMONDATA" val="eyJoZGlkIjoiMjM5MTBlNmI2YTY3ZjIxYzUzNmRhMGQyM2YxMDkyYj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海外衬线复古01">
      <a:majorFont>
        <a:latin typeface="DM Serif Display"/>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2954</Words>
  <Application>WPS Presentation</Application>
  <PresentationFormat>宽屏</PresentationFormat>
  <Paragraphs>182</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Bodoni MT</vt:lpstr>
      <vt:lpstr>Gilroy</vt:lpstr>
      <vt:lpstr>Arial Black</vt:lpstr>
      <vt:lpstr>DM Serif Display</vt:lpstr>
      <vt:lpstr>Microsoft YaHei</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Admin</cp:lastModifiedBy>
  <cp:revision>25</cp:revision>
  <dcterms:created xsi:type="dcterms:W3CDTF">2023-03-30T01:36:00Z</dcterms:created>
  <dcterms:modified xsi:type="dcterms:W3CDTF">2023-10-26T12:51:30Z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EBB8361A5B664805B65357E4AD5E8114_11</vt:lpwstr>
  </property>
  <property fmtid="{D5CDD505-2E9C-101B-9397-08002B2CF9AE}" pid="3" name="KSOProductBuildVer">
    <vt:lpwstr>1033-12.2.0.13266</vt:lpwstr>
  </property>
</Properties>
</file>