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1044" r:id="rId4"/>
    <p:sldId id="256" r:id="rId5"/>
    <p:sldId id="269" r:id="rId6"/>
    <p:sldId id="257" r:id="rId7"/>
    <p:sldId id="258" r:id="rId8"/>
    <p:sldId id="259" r:id="rId9"/>
    <p:sldId id="260" r:id="rId10"/>
    <p:sldId id="267" r:id="rId11"/>
    <p:sldId id="262" r:id="rId12"/>
    <p:sldId id="263" r:id="rId13"/>
    <p:sldId id="261" r:id="rId14"/>
    <p:sldId id="264" r:id="rId15"/>
    <p:sldId id="265" r:id="rId16"/>
    <p:sldId id="268" r:id="rId17"/>
    <p:sldId id="104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16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336" y="408"/>
      </p:cViewPr>
      <p:guideLst>
        <p:guide orient="horz" pos="2184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8F02-8275-4610-B3BD-750D2D28CD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927A-2330-4027-9BEB-D54E1DACBA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8F02-8275-4610-B3BD-750D2D28CD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927A-2330-4027-9BEB-D54E1DACBA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8F02-8275-4610-B3BD-750D2D28CD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927A-2330-4027-9BEB-D54E1DACBA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4A96-192E-4981-870F-2A35A9D639E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15F4F-84FE-4957-A4FE-A3A51EC0383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4A96-192E-4981-870F-2A35A9D639E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15F4F-84FE-4957-A4FE-A3A51EC0383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4A96-192E-4981-870F-2A35A9D639E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15F4F-84FE-4957-A4FE-A3A51EC0383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4A96-192E-4981-870F-2A35A9D639E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15F4F-84FE-4957-A4FE-A3A51EC0383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4A96-192E-4981-870F-2A35A9D639E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15F4F-84FE-4957-A4FE-A3A51EC0383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4A96-192E-4981-870F-2A35A9D639E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15F4F-84FE-4957-A4FE-A3A51EC0383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4A96-192E-4981-870F-2A35A9D639E1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15F4F-84FE-4957-A4FE-A3A51EC0383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4A96-192E-4981-870F-2A35A9D639E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15F4F-84FE-4957-A4FE-A3A51EC0383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8F02-8275-4610-B3BD-750D2D28CD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927A-2330-4027-9BEB-D54E1DACBA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4A96-192E-4981-870F-2A35A9D639E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15F4F-84FE-4957-A4FE-A3A51EC0383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4A96-192E-4981-870F-2A35A9D639E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15F4F-84FE-4957-A4FE-A3A51EC0383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4A96-192E-4981-870F-2A35A9D639E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15F4F-84FE-4957-A4FE-A3A51EC0383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8F02-8275-4610-B3BD-750D2D28CD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927A-2330-4027-9BEB-D54E1DACBA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8F02-8275-4610-B3BD-750D2D28CD5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927A-2330-4027-9BEB-D54E1DACBA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8F02-8275-4610-B3BD-750D2D28CD5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927A-2330-4027-9BEB-D54E1DACBA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8F02-8275-4610-B3BD-750D2D28CD5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927A-2330-4027-9BEB-D54E1DACBA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8F02-8275-4610-B3BD-750D2D28CD5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927A-2330-4027-9BEB-D54E1DACBA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8F02-8275-4610-B3BD-750D2D28CD5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927A-2330-4027-9BEB-D54E1DACBA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8F02-8275-4610-B3BD-750D2D28CD5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4927A-2330-4027-9BEB-D54E1DACBAD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18F02-8275-4610-B3BD-750D2D28CD5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4927A-2330-4027-9BEB-D54E1DACBAD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24A96-192E-4981-870F-2A35A9D639E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15F4F-84FE-4957-A4FE-A3A51EC0383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instagram.com/slide_egg/" TargetMode="External"/><Relationship Id="rId8" Type="http://schemas.openxmlformats.org/officeDocument/2006/relationships/image" Target="../media/image27.png"/><Relationship Id="rId7" Type="http://schemas.openxmlformats.org/officeDocument/2006/relationships/hyperlink" Target="https://twitter.com/egg_slide" TargetMode="External"/><Relationship Id="rId6" Type="http://schemas.openxmlformats.org/officeDocument/2006/relationships/image" Target="../media/image26.png"/><Relationship Id="rId5" Type="http://schemas.openxmlformats.org/officeDocument/2006/relationships/hyperlink" Target="https://www.youtube.com/channel/UCKevbriFTbpu-nd4NBafPEg" TargetMode="External"/><Relationship Id="rId4" Type="http://schemas.openxmlformats.org/officeDocument/2006/relationships/image" Target="../media/image25.png"/><Relationship Id="rId3" Type="http://schemas.openxmlformats.org/officeDocument/2006/relationships/hyperlink" Target="https://www.instagram.com/egg_slide/" TargetMode="External"/><Relationship Id="rId2" Type="http://schemas.openxmlformats.org/officeDocument/2006/relationships/image" Target="../media/image24.png"/><Relationship Id="rId12" Type="http://schemas.openxmlformats.org/officeDocument/2006/relationships/slideLayout" Target="../slideLayouts/slideLayout18.xml"/><Relationship Id="rId11" Type="http://schemas.openxmlformats.org/officeDocument/2006/relationships/themeOverride" Target="../theme/themeOverride1.xml"/><Relationship Id="rId10" Type="http://schemas.openxmlformats.org/officeDocument/2006/relationships/image" Target="../media/image28.png"/><Relationship Id="rId1" Type="http://schemas.openxmlformats.org/officeDocument/2006/relationships/hyperlink" Target="https://www.facebook.com/SlideEgg" TargetMode="Externa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microsoft.com/office/2007/relationships/hdphoto" Target="../media/image9.wdp"/><Relationship Id="rId7" Type="http://schemas.openxmlformats.org/officeDocument/2006/relationships/image" Target="../media/image8.png"/><Relationship Id="rId6" Type="http://schemas.microsoft.com/office/2007/relationships/hdphoto" Target="../media/image7.wdp"/><Relationship Id="rId5" Type="http://schemas.openxmlformats.org/officeDocument/2006/relationships/image" Target="../media/image6.png"/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1" Type="http://schemas.openxmlformats.org/officeDocument/2006/relationships/slideLayout" Target="../slideLayouts/slideLayout7.xml"/><Relationship Id="rId20" Type="http://schemas.microsoft.com/office/2007/relationships/hdphoto" Target="../media/image21.wdp"/><Relationship Id="rId2" Type="http://schemas.microsoft.com/office/2007/relationships/hdphoto" Target="../media/image3.wdp"/><Relationship Id="rId19" Type="http://schemas.openxmlformats.org/officeDocument/2006/relationships/image" Target="../media/image20.png"/><Relationship Id="rId18" Type="http://schemas.microsoft.com/office/2007/relationships/hdphoto" Target="../media/image19.wdp"/><Relationship Id="rId17" Type="http://schemas.openxmlformats.org/officeDocument/2006/relationships/image" Target="../media/image18.png"/><Relationship Id="rId16" Type="http://schemas.microsoft.com/office/2007/relationships/hdphoto" Target="../media/image17.wdp"/><Relationship Id="rId15" Type="http://schemas.openxmlformats.org/officeDocument/2006/relationships/image" Target="../media/image16.png"/><Relationship Id="rId14" Type="http://schemas.microsoft.com/office/2007/relationships/hdphoto" Target="../media/image15.wdp"/><Relationship Id="rId13" Type="http://schemas.openxmlformats.org/officeDocument/2006/relationships/image" Target="../media/image14.png"/><Relationship Id="rId12" Type="http://schemas.microsoft.com/office/2007/relationships/hdphoto" Target="../media/image13.wdp"/><Relationship Id="rId11" Type="http://schemas.openxmlformats.org/officeDocument/2006/relationships/image" Target="../media/image12.png"/><Relationship Id="rId10" Type="http://schemas.microsoft.com/office/2007/relationships/hdphoto" Target="../media/image11.wdp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microsoft.com/office/2007/relationships/hdphoto" Target="../media/image3.wdp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513956"/>
            <a:ext cx="7066427" cy="5830088"/>
            <a:chOff x="0" y="663459"/>
            <a:chExt cx="6704013" cy="5531082"/>
          </a:xfrm>
        </p:grpSpPr>
        <p:sp>
          <p:nvSpPr>
            <p:cNvPr id="3" name="Freeform: Shape 2"/>
            <p:cNvSpPr/>
            <p:nvPr/>
          </p:nvSpPr>
          <p:spPr>
            <a:xfrm>
              <a:off x="1851978" y="663459"/>
              <a:ext cx="4852035" cy="3634740"/>
            </a:xfrm>
            <a:custGeom>
              <a:avLst/>
              <a:gdLst>
                <a:gd name="connsiteX0" fmla="*/ 4856946 w 4852035"/>
                <a:gd name="connsiteY0" fmla="*/ 1805131 h 3634740"/>
                <a:gd name="connsiteX1" fmla="*/ 2369978 w 4852035"/>
                <a:gd name="connsiteY1" fmla="*/ 877 h 3634740"/>
                <a:gd name="connsiteX2" fmla="*/ 368 w 4852035"/>
                <a:gd name="connsiteY2" fmla="*/ 1693260 h 3634740"/>
                <a:gd name="connsiteX3" fmla="*/ 1900205 w 4852035"/>
                <a:gd name="connsiteY3" fmla="*/ 3469739 h 3634740"/>
                <a:gd name="connsiteX4" fmla="*/ 1644402 w 4852035"/>
                <a:gd name="connsiteY4" fmla="*/ 3639903 h 3634740"/>
                <a:gd name="connsiteX5" fmla="*/ 2515282 w 4852035"/>
                <a:gd name="connsiteY5" fmla="*/ 3497686 h 3634740"/>
                <a:gd name="connsiteX6" fmla="*/ 4856946 w 4852035"/>
                <a:gd name="connsiteY6" fmla="*/ 1805131 h 363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52035" h="3634740">
                  <a:moveTo>
                    <a:pt x="4856946" y="1805131"/>
                  </a:moveTo>
                  <a:cubicBezTo>
                    <a:pt x="4877949" y="838925"/>
                    <a:pt x="3764467" y="31138"/>
                    <a:pt x="2369978" y="877"/>
                  </a:cubicBezTo>
                  <a:cubicBezTo>
                    <a:pt x="975489" y="-29384"/>
                    <a:pt x="21370" y="727139"/>
                    <a:pt x="368" y="1693260"/>
                  </a:cubicBezTo>
                  <a:cubicBezTo>
                    <a:pt x="-18578" y="2566455"/>
                    <a:pt x="695854" y="3312348"/>
                    <a:pt x="1900205" y="3469739"/>
                  </a:cubicBezTo>
                  <a:cubicBezTo>
                    <a:pt x="1825384" y="3540788"/>
                    <a:pt x="1738845" y="3598353"/>
                    <a:pt x="1644402" y="3639903"/>
                  </a:cubicBezTo>
                  <a:cubicBezTo>
                    <a:pt x="1644402" y="3639903"/>
                    <a:pt x="2076370" y="3672565"/>
                    <a:pt x="2515282" y="3497686"/>
                  </a:cubicBezTo>
                  <a:cubicBezTo>
                    <a:pt x="3807843" y="3448051"/>
                    <a:pt x="4837058" y="2719646"/>
                    <a:pt x="4856946" y="1805131"/>
                  </a:cubicBezTo>
                  <a:close/>
                </a:path>
              </a:pathLst>
            </a:custGeom>
            <a:solidFill>
              <a:schemeClr val="accent3"/>
            </a:solidFill>
            <a:ln w="8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/>
            <p:cNvSpPr/>
            <p:nvPr/>
          </p:nvSpPr>
          <p:spPr>
            <a:xfrm>
              <a:off x="3713178" y="980489"/>
              <a:ext cx="2957513" cy="3266123"/>
            </a:xfrm>
            <a:custGeom>
              <a:avLst/>
              <a:gdLst>
                <a:gd name="connsiteX0" fmla="*/ 1712357 w 2957512"/>
                <a:gd name="connsiteY0" fmla="*/ 0 h 3266122"/>
                <a:gd name="connsiteX1" fmla="*/ 2861072 w 2957512"/>
                <a:gd name="connsiteY1" fmla="*/ 1456039 h 3266122"/>
                <a:gd name="connsiteX2" fmla="*/ 735092 w 2957512"/>
                <a:gd name="connsiteY2" fmla="*/ 3056782 h 3266122"/>
                <a:gd name="connsiteX3" fmla="*/ 0 w 2957512"/>
                <a:gd name="connsiteY3" fmla="*/ 3271095 h 3266122"/>
                <a:gd name="connsiteX4" fmla="*/ 740493 w 2957512"/>
                <a:gd name="connsiteY4" fmla="*/ 3102988 h 3266122"/>
                <a:gd name="connsiteX5" fmla="*/ 2962056 w 2957512"/>
                <a:gd name="connsiteY5" fmla="*/ 1497187 h 3266122"/>
                <a:gd name="connsiteX6" fmla="*/ 1712357 w 2957512"/>
                <a:gd name="connsiteY6" fmla="*/ 0 h 326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7512" h="3266122">
                  <a:moveTo>
                    <a:pt x="1712357" y="0"/>
                  </a:moveTo>
                  <a:cubicBezTo>
                    <a:pt x="2412302" y="303981"/>
                    <a:pt x="2874702" y="846792"/>
                    <a:pt x="2861072" y="1456039"/>
                  </a:cubicBezTo>
                  <a:cubicBezTo>
                    <a:pt x="2842213" y="2323662"/>
                    <a:pt x="1960960" y="3009719"/>
                    <a:pt x="735092" y="3056782"/>
                  </a:cubicBezTo>
                  <a:cubicBezTo>
                    <a:pt x="426482" y="3235004"/>
                    <a:pt x="28975" y="3250778"/>
                    <a:pt x="0" y="3271095"/>
                  </a:cubicBezTo>
                  <a:cubicBezTo>
                    <a:pt x="0" y="3271095"/>
                    <a:pt x="324126" y="3268866"/>
                    <a:pt x="740493" y="3102988"/>
                  </a:cubicBezTo>
                  <a:cubicBezTo>
                    <a:pt x="1966789" y="3055925"/>
                    <a:pt x="2943625" y="2364810"/>
                    <a:pt x="2962056" y="1497187"/>
                  </a:cubicBezTo>
                  <a:cubicBezTo>
                    <a:pt x="2976201" y="859479"/>
                    <a:pt x="2468451" y="294294"/>
                    <a:pt x="1712357" y="0"/>
                  </a:cubicBezTo>
                  <a:close/>
                </a:path>
              </a:pathLst>
            </a:custGeom>
            <a:solidFill>
              <a:srgbClr val="F2F2F2"/>
            </a:solidFill>
            <a:ln w="8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0" y="3108630"/>
              <a:ext cx="3291448" cy="3085911"/>
              <a:chOff x="2667000" y="2972189"/>
              <a:chExt cx="3291448" cy="3085911"/>
            </a:xfrm>
          </p:grpSpPr>
          <p:sp>
            <p:nvSpPr>
              <p:cNvPr id="6" name="Freeform: Shape 5"/>
              <p:cNvSpPr/>
              <p:nvPr/>
            </p:nvSpPr>
            <p:spPr>
              <a:xfrm>
                <a:off x="3472561" y="4224847"/>
                <a:ext cx="377190" cy="291465"/>
              </a:xfrm>
              <a:custGeom>
                <a:avLst/>
                <a:gdLst>
                  <a:gd name="connsiteX0" fmla="*/ 362785 w 377190"/>
                  <a:gd name="connsiteY0" fmla="*/ 47773 h 291465"/>
                  <a:gd name="connsiteX1" fmla="*/ 304406 w 377190"/>
                  <a:gd name="connsiteY1" fmla="*/ 281 h 291465"/>
                  <a:gd name="connsiteX2" fmla="*/ 47917 w 377190"/>
                  <a:gd name="connsiteY2" fmla="*/ 27113 h 291465"/>
                  <a:gd name="connsiteX3" fmla="*/ 254 w 377190"/>
                  <a:gd name="connsiteY3" fmla="*/ 85234 h 291465"/>
                  <a:gd name="connsiteX4" fmla="*/ 17399 w 377190"/>
                  <a:gd name="connsiteY4" fmla="*/ 249483 h 291465"/>
                  <a:gd name="connsiteX5" fmla="*/ 75777 w 377190"/>
                  <a:gd name="connsiteY5" fmla="*/ 296975 h 291465"/>
                  <a:gd name="connsiteX6" fmla="*/ 332267 w 377190"/>
                  <a:gd name="connsiteY6" fmla="*/ 270400 h 291465"/>
                  <a:gd name="connsiteX7" fmla="*/ 379758 w 377190"/>
                  <a:gd name="connsiteY7" fmla="*/ 212022 h 291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7190" h="291465">
                    <a:moveTo>
                      <a:pt x="362785" y="47773"/>
                    </a:moveTo>
                    <a:cubicBezTo>
                      <a:pt x="359767" y="18540"/>
                      <a:pt x="333638" y="-2711"/>
                      <a:pt x="304406" y="281"/>
                    </a:cubicBezTo>
                    <a:lnTo>
                      <a:pt x="47917" y="27113"/>
                    </a:lnTo>
                    <a:cubicBezTo>
                      <a:pt x="18729" y="30045"/>
                      <a:pt x="-2585" y="56036"/>
                      <a:pt x="254" y="85234"/>
                    </a:cubicBezTo>
                    <a:lnTo>
                      <a:pt x="17399" y="249483"/>
                    </a:lnTo>
                    <a:cubicBezTo>
                      <a:pt x="20416" y="278716"/>
                      <a:pt x="46546" y="299967"/>
                      <a:pt x="75777" y="296975"/>
                    </a:cubicBezTo>
                    <a:lnTo>
                      <a:pt x="332267" y="270400"/>
                    </a:lnTo>
                    <a:cubicBezTo>
                      <a:pt x="361499" y="267383"/>
                      <a:pt x="382750" y="241254"/>
                      <a:pt x="379758" y="21202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/>
              <p:cNvSpPr/>
              <p:nvPr/>
            </p:nvSpPr>
            <p:spPr>
              <a:xfrm>
                <a:off x="3476134" y="4268910"/>
                <a:ext cx="34290" cy="240030"/>
              </a:xfrm>
              <a:custGeom>
                <a:avLst/>
                <a:gdLst>
                  <a:gd name="connsiteX0" fmla="*/ 13226 w 34290"/>
                  <a:gd name="connsiteY0" fmla="*/ 5939 h 240030"/>
                  <a:gd name="connsiteX1" fmla="*/ 5939 w 34290"/>
                  <a:gd name="connsiteY1" fmla="*/ 24 h 240030"/>
                  <a:gd name="connsiteX2" fmla="*/ 5939 w 34290"/>
                  <a:gd name="connsiteY2" fmla="*/ 24 h 240030"/>
                  <a:gd name="connsiteX3" fmla="*/ 24 w 34290"/>
                  <a:gd name="connsiteY3" fmla="*/ 7310 h 240030"/>
                  <a:gd name="connsiteX4" fmla="*/ 23941 w 34290"/>
                  <a:gd name="connsiteY4" fmla="*/ 237910 h 240030"/>
                  <a:gd name="connsiteX5" fmla="*/ 31142 w 34290"/>
                  <a:gd name="connsiteY5" fmla="*/ 243825 h 240030"/>
                  <a:gd name="connsiteX6" fmla="*/ 31142 w 34290"/>
                  <a:gd name="connsiteY6" fmla="*/ 243825 h 240030"/>
                  <a:gd name="connsiteX7" fmla="*/ 37082 w 34290"/>
                  <a:gd name="connsiteY7" fmla="*/ 236779 h 240030"/>
                  <a:gd name="connsiteX8" fmla="*/ 37057 w 34290"/>
                  <a:gd name="connsiteY8" fmla="*/ 236539 h 240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290" h="240030">
                    <a:moveTo>
                      <a:pt x="13226" y="5939"/>
                    </a:moveTo>
                    <a:cubicBezTo>
                      <a:pt x="12778" y="2329"/>
                      <a:pt x="9562" y="-277"/>
                      <a:pt x="5939" y="24"/>
                    </a:cubicBezTo>
                    <a:lnTo>
                      <a:pt x="5939" y="24"/>
                    </a:lnTo>
                    <a:cubicBezTo>
                      <a:pt x="2331" y="469"/>
                      <a:pt x="-279" y="3684"/>
                      <a:pt x="24" y="7310"/>
                    </a:cubicBezTo>
                    <a:lnTo>
                      <a:pt x="23941" y="237910"/>
                    </a:lnTo>
                    <a:cubicBezTo>
                      <a:pt x="24302" y="241528"/>
                      <a:pt x="27522" y="244177"/>
                      <a:pt x="31142" y="243825"/>
                    </a:cubicBezTo>
                    <a:lnTo>
                      <a:pt x="31142" y="243825"/>
                    </a:lnTo>
                    <a:cubicBezTo>
                      <a:pt x="34727" y="243516"/>
                      <a:pt x="37387" y="240371"/>
                      <a:pt x="37082" y="236779"/>
                    </a:cubicBezTo>
                    <a:cubicBezTo>
                      <a:pt x="37075" y="236701"/>
                      <a:pt x="37067" y="236616"/>
                      <a:pt x="37057" y="236539"/>
                    </a:cubicBezTo>
                    <a:close/>
                  </a:path>
                </a:pathLst>
              </a:custGeom>
              <a:solidFill>
                <a:srgbClr val="DE4D31"/>
              </a:solidFill>
              <a:ln w="8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/>
              <p:cNvSpPr/>
              <p:nvPr/>
            </p:nvSpPr>
            <p:spPr>
              <a:xfrm>
                <a:off x="3518230" y="3941835"/>
                <a:ext cx="994410" cy="780098"/>
              </a:xfrm>
              <a:custGeom>
                <a:avLst/>
                <a:gdLst>
                  <a:gd name="connsiteX0" fmla="*/ 801891 w 994410"/>
                  <a:gd name="connsiteY0" fmla="*/ 658 h 780097"/>
                  <a:gd name="connsiteX1" fmla="*/ 126635 w 994410"/>
                  <a:gd name="connsiteY1" fmla="*/ 70609 h 780097"/>
                  <a:gd name="connsiteX2" fmla="*/ 37910 w 994410"/>
                  <a:gd name="connsiteY2" fmla="*/ 119730 h 780097"/>
                  <a:gd name="connsiteX3" fmla="*/ 140780 w 994410"/>
                  <a:gd name="connsiteY3" fmla="*/ 109014 h 780097"/>
                  <a:gd name="connsiteX4" fmla="*/ 150295 w 994410"/>
                  <a:gd name="connsiteY4" fmla="*/ 201254 h 780097"/>
                  <a:gd name="connsiteX5" fmla="*/ 3534 w 994410"/>
                  <a:gd name="connsiteY5" fmla="*/ 216428 h 780097"/>
                  <a:gd name="connsiteX6" fmla="*/ 20 w 994410"/>
                  <a:gd name="connsiteY6" fmla="*/ 228686 h 780097"/>
                  <a:gd name="connsiteX7" fmla="*/ 44854 w 994410"/>
                  <a:gd name="connsiteY7" fmla="*/ 662026 h 780097"/>
                  <a:gd name="connsiteX8" fmla="*/ 200016 w 994410"/>
                  <a:gd name="connsiteY8" fmla="*/ 782041 h 780097"/>
                  <a:gd name="connsiteX9" fmla="*/ 875186 w 994410"/>
                  <a:gd name="connsiteY9" fmla="*/ 712175 h 780097"/>
                  <a:gd name="connsiteX10" fmla="*/ 1000507 w 994410"/>
                  <a:gd name="connsiteY10" fmla="*/ 564128 h 780097"/>
                  <a:gd name="connsiteX11" fmla="*/ 1000430 w 994410"/>
                  <a:gd name="connsiteY11" fmla="*/ 563185 h 780097"/>
                  <a:gd name="connsiteX12" fmla="*/ 955596 w 994410"/>
                  <a:gd name="connsiteY12" fmla="*/ 130102 h 780097"/>
                  <a:gd name="connsiteX13" fmla="*/ 801891 w 994410"/>
                  <a:gd name="connsiteY13" fmla="*/ 658 h 780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94410" h="780097">
                    <a:moveTo>
                      <a:pt x="801891" y="658"/>
                    </a:moveTo>
                    <a:lnTo>
                      <a:pt x="126635" y="70609"/>
                    </a:lnTo>
                    <a:cubicBezTo>
                      <a:pt x="90802" y="74295"/>
                      <a:pt x="60284" y="97441"/>
                      <a:pt x="37910" y="119730"/>
                    </a:cubicBezTo>
                    <a:lnTo>
                      <a:pt x="140780" y="109014"/>
                    </a:lnTo>
                    <a:lnTo>
                      <a:pt x="150295" y="201254"/>
                    </a:lnTo>
                    <a:lnTo>
                      <a:pt x="3534" y="216428"/>
                    </a:lnTo>
                    <a:cubicBezTo>
                      <a:pt x="3963" y="223114"/>
                      <a:pt x="-323" y="225000"/>
                      <a:pt x="20" y="228686"/>
                    </a:cubicBezTo>
                    <a:lnTo>
                      <a:pt x="44854" y="662026"/>
                    </a:lnTo>
                    <a:cubicBezTo>
                      <a:pt x="52655" y="737635"/>
                      <a:pt x="124406" y="789927"/>
                      <a:pt x="200016" y="782041"/>
                    </a:cubicBezTo>
                    <a:lnTo>
                      <a:pt x="875186" y="712175"/>
                    </a:lnTo>
                    <a:cubicBezTo>
                      <a:pt x="950676" y="705900"/>
                      <a:pt x="1006791" y="639617"/>
                      <a:pt x="1000507" y="564128"/>
                    </a:cubicBezTo>
                    <a:cubicBezTo>
                      <a:pt x="1000482" y="563811"/>
                      <a:pt x="1000456" y="563502"/>
                      <a:pt x="1000430" y="563185"/>
                    </a:cubicBezTo>
                    <a:lnTo>
                      <a:pt x="955596" y="130102"/>
                    </a:lnTo>
                    <a:cubicBezTo>
                      <a:pt x="947709" y="54150"/>
                      <a:pt x="877415" y="-7058"/>
                      <a:pt x="801891" y="658"/>
                    </a:cubicBezTo>
                    <a:close/>
                  </a:path>
                </a:pathLst>
              </a:custGeom>
              <a:solidFill>
                <a:srgbClr val="E6E6E6"/>
              </a:solidFill>
              <a:ln w="8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/>
              <p:cNvSpPr/>
              <p:nvPr/>
            </p:nvSpPr>
            <p:spPr>
              <a:xfrm>
                <a:off x="3522107" y="4050849"/>
                <a:ext cx="145733" cy="102870"/>
              </a:xfrm>
              <a:custGeom>
                <a:avLst/>
                <a:gdLst>
                  <a:gd name="connsiteX0" fmla="*/ 137160 w 145732"/>
                  <a:gd name="connsiteY0" fmla="*/ 0 h 102870"/>
                  <a:gd name="connsiteX1" fmla="*/ 34290 w 145732"/>
                  <a:gd name="connsiteY1" fmla="*/ 10716 h 102870"/>
                  <a:gd name="connsiteX2" fmla="*/ 0 w 145732"/>
                  <a:gd name="connsiteY2" fmla="*/ 107413 h 102870"/>
                  <a:gd name="connsiteX3" fmla="*/ 146761 w 145732"/>
                  <a:gd name="connsiteY3" fmla="*/ 92240 h 102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5732" h="102870">
                    <a:moveTo>
                      <a:pt x="137160" y="0"/>
                    </a:moveTo>
                    <a:lnTo>
                      <a:pt x="34290" y="10716"/>
                    </a:lnTo>
                    <a:cubicBezTo>
                      <a:pt x="12284" y="38165"/>
                      <a:pt x="202" y="72240"/>
                      <a:pt x="0" y="107413"/>
                    </a:cubicBezTo>
                    <a:lnTo>
                      <a:pt x="146761" y="92240"/>
                    </a:lnTo>
                    <a:close/>
                  </a:path>
                </a:pathLst>
              </a:custGeom>
              <a:solidFill>
                <a:srgbClr val="FFFFFF"/>
              </a:solidFill>
              <a:ln w="8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/>
              <p:cNvSpPr/>
              <p:nvPr/>
            </p:nvSpPr>
            <p:spPr>
              <a:xfrm>
                <a:off x="3828883" y="4637421"/>
                <a:ext cx="488633" cy="942975"/>
              </a:xfrm>
              <a:custGeom>
                <a:avLst/>
                <a:gdLst>
                  <a:gd name="connsiteX0" fmla="*/ 429687 w 488632"/>
                  <a:gd name="connsiteY0" fmla="*/ 798316 h 942975"/>
                  <a:gd name="connsiteX1" fmla="*/ 433031 w 488632"/>
                  <a:gd name="connsiteY1" fmla="*/ 796944 h 942975"/>
                  <a:gd name="connsiteX2" fmla="*/ 362993 w 488632"/>
                  <a:gd name="connsiteY2" fmla="*/ 120317 h 942975"/>
                  <a:gd name="connsiteX3" fmla="*/ 199516 w 488632"/>
                  <a:gd name="connsiteY3" fmla="*/ 902 h 942975"/>
                  <a:gd name="connsiteX4" fmla="*/ 140108 w 488632"/>
                  <a:gd name="connsiteY4" fmla="*/ 7074 h 942975"/>
                  <a:gd name="connsiteX5" fmla="*/ 634 w 488632"/>
                  <a:gd name="connsiteY5" fmla="*/ 157779 h 942975"/>
                  <a:gd name="connsiteX6" fmla="*/ 70671 w 488632"/>
                  <a:gd name="connsiteY6" fmla="*/ 834149 h 942975"/>
                  <a:gd name="connsiteX7" fmla="*/ 237578 w 488632"/>
                  <a:gd name="connsiteY7" fmla="*/ 949192 h 942975"/>
                  <a:gd name="connsiteX8" fmla="*/ 293299 w 488632"/>
                  <a:gd name="connsiteY8" fmla="*/ 943448 h 942975"/>
                  <a:gd name="connsiteX9" fmla="*/ 296985 w 488632"/>
                  <a:gd name="connsiteY9" fmla="*/ 943448 h 942975"/>
                  <a:gd name="connsiteX10" fmla="*/ 434145 w 488632"/>
                  <a:gd name="connsiteY10" fmla="*/ 929218 h 942975"/>
                  <a:gd name="connsiteX11" fmla="*/ 493038 w 488632"/>
                  <a:gd name="connsiteY11" fmla="*/ 863467 h 942975"/>
                  <a:gd name="connsiteX12" fmla="*/ 492267 w 488632"/>
                  <a:gd name="connsiteY12" fmla="*/ 856609 h 942975"/>
                  <a:gd name="connsiteX13" fmla="*/ 429687 w 488632"/>
                  <a:gd name="connsiteY13" fmla="*/ 798316 h 9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88632" h="942975">
                    <a:moveTo>
                      <a:pt x="429687" y="798316"/>
                    </a:moveTo>
                    <a:cubicBezTo>
                      <a:pt x="429687" y="798316"/>
                      <a:pt x="433031" y="797287"/>
                      <a:pt x="433031" y="796944"/>
                    </a:cubicBezTo>
                    <a:lnTo>
                      <a:pt x="362993" y="120317"/>
                    </a:lnTo>
                    <a:cubicBezTo>
                      <a:pt x="355192" y="44707"/>
                      <a:pt x="281555" y="-7585"/>
                      <a:pt x="199516" y="902"/>
                    </a:cubicBezTo>
                    <a:lnTo>
                      <a:pt x="140108" y="7074"/>
                    </a:lnTo>
                    <a:cubicBezTo>
                      <a:pt x="58069" y="15646"/>
                      <a:pt x="-7167" y="82169"/>
                      <a:pt x="634" y="157779"/>
                    </a:cubicBezTo>
                    <a:lnTo>
                      <a:pt x="70671" y="834149"/>
                    </a:lnTo>
                    <a:cubicBezTo>
                      <a:pt x="78472" y="909759"/>
                      <a:pt x="155539" y="957679"/>
                      <a:pt x="237578" y="949192"/>
                    </a:cubicBezTo>
                    <a:lnTo>
                      <a:pt x="293299" y="943448"/>
                    </a:lnTo>
                    <a:lnTo>
                      <a:pt x="296985" y="943448"/>
                    </a:lnTo>
                    <a:lnTo>
                      <a:pt x="434145" y="929218"/>
                    </a:lnTo>
                    <a:cubicBezTo>
                      <a:pt x="473150" y="925189"/>
                      <a:pt x="496724" y="899386"/>
                      <a:pt x="493038" y="863467"/>
                    </a:cubicBezTo>
                    <a:lnTo>
                      <a:pt x="492267" y="856609"/>
                    </a:lnTo>
                    <a:cubicBezTo>
                      <a:pt x="489301" y="824076"/>
                      <a:pt x="462349" y="798968"/>
                      <a:pt x="429687" y="79831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" name="Freeform: Shape 10"/>
              <p:cNvSpPr/>
              <p:nvPr/>
            </p:nvSpPr>
            <p:spPr>
              <a:xfrm>
                <a:off x="5461243" y="3907106"/>
                <a:ext cx="497205" cy="497205"/>
              </a:xfrm>
              <a:custGeom>
                <a:avLst/>
                <a:gdLst>
                  <a:gd name="connsiteX0" fmla="*/ 501541 w 497205"/>
                  <a:gd name="connsiteY0" fmla="*/ 225524 h 497205"/>
                  <a:gd name="connsiteX1" fmla="*/ 277379 w 497205"/>
                  <a:gd name="connsiteY1" fmla="*/ 501542 h 497205"/>
                  <a:gd name="connsiteX2" fmla="*/ 1361 w 497205"/>
                  <a:gd name="connsiteY2" fmla="*/ 277380 h 497205"/>
                  <a:gd name="connsiteX3" fmla="*/ 225523 w 497205"/>
                  <a:gd name="connsiteY3" fmla="*/ 1362 h 497205"/>
                  <a:gd name="connsiteX4" fmla="*/ 225592 w 497205"/>
                  <a:gd name="connsiteY4" fmla="*/ 1354 h 497205"/>
                  <a:gd name="connsiteX5" fmla="*/ 501541 w 497205"/>
                  <a:gd name="connsiteY5" fmla="*/ 225524 h 497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7205" h="497205">
                    <a:moveTo>
                      <a:pt x="501541" y="225524"/>
                    </a:moveTo>
                    <a:cubicBezTo>
                      <a:pt x="515857" y="363645"/>
                      <a:pt x="415499" y="487226"/>
                      <a:pt x="277379" y="501542"/>
                    </a:cubicBezTo>
                    <a:cubicBezTo>
                      <a:pt x="139258" y="515858"/>
                      <a:pt x="15677" y="415500"/>
                      <a:pt x="1361" y="277380"/>
                    </a:cubicBezTo>
                    <a:cubicBezTo>
                      <a:pt x="-12964" y="139259"/>
                      <a:pt x="87403" y="15678"/>
                      <a:pt x="225523" y="1362"/>
                    </a:cubicBezTo>
                    <a:cubicBezTo>
                      <a:pt x="225549" y="1362"/>
                      <a:pt x="225566" y="1354"/>
                      <a:pt x="225592" y="1354"/>
                    </a:cubicBezTo>
                    <a:cubicBezTo>
                      <a:pt x="363686" y="-12928"/>
                      <a:pt x="487225" y="87430"/>
                      <a:pt x="501541" y="22552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/>
              <p:cNvSpPr/>
              <p:nvPr/>
            </p:nvSpPr>
            <p:spPr>
              <a:xfrm>
                <a:off x="5495429" y="2972189"/>
                <a:ext cx="411480" cy="2348865"/>
              </a:xfrm>
              <a:custGeom>
                <a:avLst/>
                <a:gdLst>
                  <a:gd name="connsiteX0" fmla="*/ 415834 w 411480"/>
                  <a:gd name="connsiteY0" fmla="*/ 2249149 h 2348865"/>
                  <a:gd name="connsiteX1" fmla="*/ 331823 w 411480"/>
                  <a:gd name="connsiteY1" fmla="*/ 2352534 h 2348865"/>
                  <a:gd name="connsiteX2" fmla="*/ 328137 w 411480"/>
                  <a:gd name="connsiteY2" fmla="*/ 2352962 h 2348865"/>
                  <a:gd name="connsiteX3" fmla="*/ 224753 w 411480"/>
                  <a:gd name="connsiteY3" fmla="*/ 2268952 h 2348865"/>
                  <a:gd name="connsiteX4" fmla="*/ 496 w 411480"/>
                  <a:gd name="connsiteY4" fmla="*/ 104309 h 2348865"/>
                  <a:gd name="connsiteX5" fmla="*/ 84507 w 411480"/>
                  <a:gd name="connsiteY5" fmla="*/ 925 h 2348865"/>
                  <a:gd name="connsiteX6" fmla="*/ 88193 w 411480"/>
                  <a:gd name="connsiteY6" fmla="*/ 496 h 2348865"/>
                  <a:gd name="connsiteX7" fmla="*/ 191577 w 411480"/>
                  <a:gd name="connsiteY7" fmla="*/ 84507 h 2348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1480" h="2348865">
                    <a:moveTo>
                      <a:pt x="415834" y="2249149"/>
                    </a:moveTo>
                    <a:cubicBezTo>
                      <a:pt x="421123" y="2300884"/>
                      <a:pt x="383542" y="2347133"/>
                      <a:pt x="331823" y="2352534"/>
                    </a:cubicBezTo>
                    <a:lnTo>
                      <a:pt x="328137" y="2352962"/>
                    </a:lnTo>
                    <a:cubicBezTo>
                      <a:pt x="276411" y="2358251"/>
                      <a:pt x="230154" y="2320669"/>
                      <a:pt x="224753" y="2268952"/>
                    </a:cubicBezTo>
                    <a:lnTo>
                      <a:pt x="496" y="104309"/>
                    </a:lnTo>
                    <a:cubicBezTo>
                      <a:pt x="-4793" y="52583"/>
                      <a:pt x="32789" y="6326"/>
                      <a:pt x="84507" y="925"/>
                    </a:cubicBezTo>
                    <a:lnTo>
                      <a:pt x="88193" y="496"/>
                    </a:lnTo>
                    <a:cubicBezTo>
                      <a:pt x="139920" y="-4793"/>
                      <a:pt x="186177" y="32789"/>
                      <a:pt x="191577" y="845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/>
              <p:cNvSpPr/>
              <p:nvPr/>
            </p:nvSpPr>
            <p:spPr>
              <a:xfrm>
                <a:off x="3660675" y="3822600"/>
                <a:ext cx="685800" cy="1028700"/>
              </a:xfrm>
              <a:custGeom>
                <a:avLst/>
                <a:gdLst>
                  <a:gd name="connsiteX0" fmla="*/ 688249 w 685800"/>
                  <a:gd name="connsiteY0" fmla="*/ 844183 h 1028700"/>
                  <a:gd name="connsiteX1" fmla="*/ 566340 w 685800"/>
                  <a:gd name="connsiteY1" fmla="*/ 995059 h 1028700"/>
                  <a:gd name="connsiteX2" fmla="*/ 565491 w 685800"/>
                  <a:gd name="connsiteY2" fmla="*/ 995145 h 1028700"/>
                  <a:gd name="connsiteX3" fmla="*/ 226620 w 685800"/>
                  <a:gd name="connsiteY3" fmla="*/ 1030207 h 1028700"/>
                  <a:gd name="connsiteX4" fmla="*/ 75573 w 685800"/>
                  <a:gd name="connsiteY4" fmla="*/ 907448 h 1028700"/>
                  <a:gd name="connsiteX5" fmla="*/ 735 w 685800"/>
                  <a:gd name="connsiteY5" fmla="*/ 186587 h 1028700"/>
                  <a:gd name="connsiteX6" fmla="*/ 123493 w 685800"/>
                  <a:gd name="connsiteY6" fmla="*/ 35539 h 1028700"/>
                  <a:gd name="connsiteX7" fmla="*/ 462621 w 685800"/>
                  <a:gd name="connsiteY7" fmla="*/ 735 h 1028700"/>
                  <a:gd name="connsiteX8" fmla="*/ 613669 w 685800"/>
                  <a:gd name="connsiteY8" fmla="*/ 123493 h 102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85800" h="1028700">
                    <a:moveTo>
                      <a:pt x="688249" y="844183"/>
                    </a:moveTo>
                    <a:cubicBezTo>
                      <a:pt x="696247" y="919510"/>
                      <a:pt x="641666" y="987061"/>
                      <a:pt x="566340" y="995059"/>
                    </a:cubicBezTo>
                    <a:cubicBezTo>
                      <a:pt x="566057" y="995085"/>
                      <a:pt x="565774" y="995119"/>
                      <a:pt x="565491" y="995145"/>
                    </a:cubicBezTo>
                    <a:lnTo>
                      <a:pt x="226620" y="1030207"/>
                    </a:lnTo>
                    <a:cubicBezTo>
                      <a:pt x="151019" y="1037990"/>
                      <a:pt x="83408" y="983049"/>
                      <a:pt x="75573" y="907448"/>
                    </a:cubicBezTo>
                    <a:lnTo>
                      <a:pt x="735" y="186587"/>
                    </a:lnTo>
                    <a:cubicBezTo>
                      <a:pt x="-7049" y="110986"/>
                      <a:pt x="47892" y="43374"/>
                      <a:pt x="123493" y="35539"/>
                    </a:cubicBezTo>
                    <a:lnTo>
                      <a:pt x="462621" y="735"/>
                    </a:lnTo>
                    <a:cubicBezTo>
                      <a:pt x="538222" y="-7049"/>
                      <a:pt x="605833" y="47892"/>
                      <a:pt x="613669" y="12349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/>
              <p:cNvSpPr/>
              <p:nvPr/>
            </p:nvSpPr>
            <p:spPr>
              <a:xfrm>
                <a:off x="4288917" y="3083528"/>
                <a:ext cx="1431608" cy="2160270"/>
              </a:xfrm>
              <a:custGeom>
                <a:avLst/>
                <a:gdLst>
                  <a:gd name="connsiteX0" fmla="*/ 1207951 w 1431607"/>
                  <a:gd name="connsiteY0" fmla="*/ 0 h 2160270"/>
                  <a:gd name="connsiteX1" fmla="*/ 0 w 1431607"/>
                  <a:gd name="connsiteY1" fmla="*/ 874395 h 2160270"/>
                  <a:gd name="connsiteX2" fmla="*/ 72781 w 1431607"/>
                  <a:gd name="connsiteY2" fmla="*/ 1577340 h 2160270"/>
                  <a:gd name="connsiteX3" fmla="*/ 1431608 w 1431607"/>
                  <a:gd name="connsiteY3" fmla="*/ 2160956 h 216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1607" h="2160270">
                    <a:moveTo>
                      <a:pt x="1207951" y="0"/>
                    </a:moveTo>
                    <a:cubicBezTo>
                      <a:pt x="1207951" y="0"/>
                      <a:pt x="1067362" y="764153"/>
                      <a:pt x="0" y="874395"/>
                    </a:cubicBezTo>
                    <a:lnTo>
                      <a:pt x="72781" y="1577340"/>
                    </a:lnTo>
                    <a:cubicBezTo>
                      <a:pt x="72781" y="1577340"/>
                      <a:pt x="1376829" y="1631347"/>
                      <a:pt x="1431608" y="2160956"/>
                    </a:cubicBezTo>
                    <a:close/>
                  </a:path>
                </a:pathLst>
              </a:custGeom>
              <a:solidFill>
                <a:srgbClr val="E6E6E6"/>
              </a:solidFill>
              <a:ln w="8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/>
              <p:cNvSpPr/>
              <p:nvPr/>
            </p:nvSpPr>
            <p:spPr>
              <a:xfrm>
                <a:off x="4292089" y="3114046"/>
                <a:ext cx="1217295" cy="960120"/>
              </a:xfrm>
              <a:custGeom>
                <a:avLst/>
                <a:gdLst>
                  <a:gd name="connsiteX0" fmla="*/ 0 w 1217295"/>
                  <a:gd name="connsiteY0" fmla="*/ 874309 h 960120"/>
                  <a:gd name="connsiteX1" fmla="*/ 9344 w 1217295"/>
                  <a:gd name="connsiteY1" fmla="*/ 965006 h 960120"/>
                  <a:gd name="connsiteX2" fmla="*/ 1217295 w 1217295"/>
                  <a:gd name="connsiteY2" fmla="*/ 90611 h 960120"/>
                  <a:gd name="connsiteX3" fmla="*/ 1207951 w 1217295"/>
                  <a:gd name="connsiteY3" fmla="*/ 0 h 960120"/>
                  <a:gd name="connsiteX4" fmla="*/ 0 w 1217295"/>
                  <a:gd name="connsiteY4" fmla="*/ 874309 h 960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7295" h="960120">
                    <a:moveTo>
                      <a:pt x="0" y="874309"/>
                    </a:moveTo>
                    <a:lnTo>
                      <a:pt x="9344" y="965006"/>
                    </a:lnTo>
                    <a:cubicBezTo>
                      <a:pt x="1076620" y="854507"/>
                      <a:pt x="1217295" y="90611"/>
                      <a:pt x="1217295" y="90611"/>
                    </a:cubicBezTo>
                    <a:lnTo>
                      <a:pt x="1207951" y="0"/>
                    </a:lnTo>
                    <a:cubicBezTo>
                      <a:pt x="1207951" y="0"/>
                      <a:pt x="1067276" y="763810"/>
                      <a:pt x="0" y="874309"/>
                    </a:cubicBezTo>
                    <a:close/>
                  </a:path>
                </a:pathLst>
              </a:custGeom>
              <a:solidFill>
                <a:srgbClr val="FFFFFF"/>
              </a:solidFill>
              <a:ln w="8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/>
              <p:cNvSpPr/>
              <p:nvPr/>
            </p:nvSpPr>
            <p:spPr>
              <a:xfrm>
                <a:off x="3934190" y="4854019"/>
                <a:ext cx="368618" cy="240030"/>
              </a:xfrm>
              <a:custGeom>
                <a:avLst/>
                <a:gdLst>
                  <a:gd name="connsiteX0" fmla="*/ 13627 w 368617"/>
                  <a:gd name="connsiteY0" fmla="*/ 195183 h 240030"/>
                  <a:gd name="connsiteX1" fmla="*/ 12684 w 368617"/>
                  <a:gd name="connsiteY1" fmla="*/ 132861 h 240030"/>
                  <a:gd name="connsiteX2" fmla="*/ 307150 w 368617"/>
                  <a:gd name="connsiteY2" fmla="*/ 2730 h 240030"/>
                  <a:gd name="connsiteX3" fmla="*/ 369215 w 368617"/>
                  <a:gd name="connsiteY3" fmla="*/ 38049 h 240030"/>
                  <a:gd name="connsiteX4" fmla="*/ 369215 w 368617"/>
                  <a:gd name="connsiteY4" fmla="*/ 38049 h 240030"/>
                  <a:gd name="connsiteX5" fmla="*/ 353527 w 368617"/>
                  <a:gd name="connsiteY5" fmla="*/ 107744 h 240030"/>
                  <a:gd name="connsiteX6" fmla="*/ 59062 w 368617"/>
                  <a:gd name="connsiteY6" fmla="*/ 238046 h 240030"/>
                  <a:gd name="connsiteX7" fmla="*/ 13627 w 368617"/>
                  <a:gd name="connsiteY7" fmla="*/ 195183 h 240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8617" h="240030">
                    <a:moveTo>
                      <a:pt x="13627" y="195183"/>
                    </a:moveTo>
                    <a:cubicBezTo>
                      <a:pt x="854" y="166208"/>
                      <a:pt x="-8833" y="142377"/>
                      <a:pt x="12684" y="132861"/>
                    </a:cubicBezTo>
                    <a:lnTo>
                      <a:pt x="307150" y="2730"/>
                    </a:lnTo>
                    <a:cubicBezTo>
                      <a:pt x="328667" y="-6699"/>
                      <a:pt x="356441" y="9074"/>
                      <a:pt x="369215" y="38049"/>
                    </a:cubicBezTo>
                    <a:lnTo>
                      <a:pt x="369215" y="38049"/>
                    </a:lnTo>
                    <a:cubicBezTo>
                      <a:pt x="382073" y="67024"/>
                      <a:pt x="375044" y="98057"/>
                      <a:pt x="353527" y="107744"/>
                    </a:cubicBezTo>
                    <a:lnTo>
                      <a:pt x="59062" y="238046"/>
                    </a:lnTo>
                    <a:cubicBezTo>
                      <a:pt x="37544" y="247561"/>
                      <a:pt x="26486" y="224330"/>
                      <a:pt x="13627" y="195183"/>
                    </a:cubicBezTo>
                    <a:close/>
                  </a:path>
                </a:pathLst>
              </a:custGeom>
              <a:solidFill>
                <a:srgbClr val="FFCCA6"/>
              </a:solidFill>
              <a:ln w="8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/>
              <p:cNvSpPr/>
              <p:nvPr/>
            </p:nvSpPr>
            <p:spPr>
              <a:xfrm>
                <a:off x="3945930" y="4853764"/>
                <a:ext cx="325755" cy="128588"/>
              </a:xfrm>
              <a:custGeom>
                <a:avLst/>
                <a:gdLst>
                  <a:gd name="connsiteX0" fmla="*/ 944 w 325755"/>
                  <a:gd name="connsiteY0" fmla="*/ 133202 h 128587"/>
                  <a:gd name="connsiteX1" fmla="*/ 295409 w 325755"/>
                  <a:gd name="connsiteY1" fmla="*/ 3071 h 128587"/>
                  <a:gd name="connsiteX2" fmla="*/ 332957 w 325755"/>
                  <a:gd name="connsiteY2" fmla="*/ 8386 h 128587"/>
                  <a:gd name="connsiteX3" fmla="*/ 944 w 325755"/>
                  <a:gd name="connsiteY3" fmla="*/ 133202 h 128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" h="128587">
                    <a:moveTo>
                      <a:pt x="944" y="133202"/>
                    </a:moveTo>
                    <a:lnTo>
                      <a:pt x="295409" y="3071"/>
                    </a:lnTo>
                    <a:cubicBezTo>
                      <a:pt x="307916" y="-2467"/>
                      <a:pt x="322481" y="-409"/>
                      <a:pt x="332957" y="8386"/>
                    </a:cubicBezTo>
                    <a:cubicBezTo>
                      <a:pt x="332957" y="8386"/>
                      <a:pt x="-20573" y="142717"/>
                      <a:pt x="944" y="133202"/>
                    </a:cubicBezTo>
                    <a:close/>
                  </a:path>
                </a:pathLst>
              </a:custGeom>
              <a:solidFill>
                <a:srgbClr val="DDB192"/>
              </a:solidFill>
              <a:ln w="8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/>
              <p:cNvSpPr/>
              <p:nvPr/>
            </p:nvSpPr>
            <p:spPr>
              <a:xfrm>
                <a:off x="3942760" y="4991066"/>
                <a:ext cx="77153" cy="85725"/>
              </a:xfrm>
              <a:custGeom>
                <a:avLst/>
                <a:gdLst>
                  <a:gd name="connsiteX0" fmla="*/ 32404 w 77152"/>
                  <a:gd name="connsiteY0" fmla="*/ 89854 h 85725"/>
                  <a:gd name="connsiteX1" fmla="*/ 38919 w 77152"/>
                  <a:gd name="connsiteY1" fmla="*/ 87626 h 85725"/>
                  <a:gd name="connsiteX2" fmla="*/ 79981 w 77152"/>
                  <a:gd name="connsiteY2" fmla="*/ 25132 h 85725"/>
                  <a:gd name="connsiteX3" fmla="*/ 6601 w 77152"/>
                  <a:gd name="connsiteY3" fmla="*/ 13130 h 85725"/>
                  <a:gd name="connsiteX4" fmla="*/ 0 w 77152"/>
                  <a:gd name="connsiteY4" fmla="*/ 1673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152" h="85725">
                    <a:moveTo>
                      <a:pt x="32404" y="89854"/>
                    </a:moveTo>
                    <a:cubicBezTo>
                      <a:pt x="34667" y="89417"/>
                      <a:pt x="36862" y="88671"/>
                      <a:pt x="38919" y="87626"/>
                    </a:cubicBezTo>
                    <a:cubicBezTo>
                      <a:pt x="71237" y="73395"/>
                      <a:pt x="96441" y="61908"/>
                      <a:pt x="79981" y="25132"/>
                    </a:cubicBezTo>
                    <a:cubicBezTo>
                      <a:pt x="63522" y="-11644"/>
                      <a:pt x="38919" y="-1100"/>
                      <a:pt x="6601" y="13130"/>
                    </a:cubicBezTo>
                    <a:cubicBezTo>
                      <a:pt x="4278" y="14091"/>
                      <a:pt x="2066" y="15299"/>
                      <a:pt x="0" y="16731"/>
                    </a:cubicBezTo>
                    <a:close/>
                  </a:path>
                </a:pathLst>
              </a:custGeom>
              <a:solidFill>
                <a:srgbClr val="F3EBD4"/>
              </a:solidFill>
              <a:ln w="8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/>
              <p:cNvSpPr/>
              <p:nvPr/>
            </p:nvSpPr>
            <p:spPr>
              <a:xfrm>
                <a:off x="3974968" y="4963234"/>
                <a:ext cx="368618" cy="240030"/>
              </a:xfrm>
              <a:custGeom>
                <a:avLst/>
                <a:gdLst>
                  <a:gd name="connsiteX0" fmla="*/ 13654 w 368617"/>
                  <a:gd name="connsiteY0" fmla="*/ 195182 h 240030"/>
                  <a:gd name="connsiteX1" fmla="*/ 12711 w 368617"/>
                  <a:gd name="connsiteY1" fmla="*/ 132860 h 240030"/>
                  <a:gd name="connsiteX2" fmla="*/ 307177 w 368617"/>
                  <a:gd name="connsiteY2" fmla="*/ 2730 h 240030"/>
                  <a:gd name="connsiteX3" fmla="*/ 369241 w 368617"/>
                  <a:gd name="connsiteY3" fmla="*/ 38134 h 240030"/>
                  <a:gd name="connsiteX4" fmla="*/ 369241 w 368617"/>
                  <a:gd name="connsiteY4" fmla="*/ 38134 h 240030"/>
                  <a:gd name="connsiteX5" fmla="*/ 353554 w 368617"/>
                  <a:gd name="connsiteY5" fmla="*/ 107743 h 240030"/>
                  <a:gd name="connsiteX6" fmla="*/ 59088 w 368617"/>
                  <a:gd name="connsiteY6" fmla="*/ 237873 h 240030"/>
                  <a:gd name="connsiteX7" fmla="*/ 13654 w 368617"/>
                  <a:gd name="connsiteY7" fmla="*/ 195011 h 240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8617" h="240030">
                    <a:moveTo>
                      <a:pt x="13654" y="195182"/>
                    </a:moveTo>
                    <a:cubicBezTo>
                      <a:pt x="795" y="166207"/>
                      <a:pt x="-8806" y="142376"/>
                      <a:pt x="12711" y="132860"/>
                    </a:cubicBezTo>
                    <a:lnTo>
                      <a:pt x="307177" y="2730"/>
                    </a:lnTo>
                    <a:cubicBezTo>
                      <a:pt x="328608" y="-6700"/>
                      <a:pt x="356383" y="9074"/>
                      <a:pt x="369241" y="38134"/>
                    </a:cubicBezTo>
                    <a:lnTo>
                      <a:pt x="369241" y="38134"/>
                    </a:lnTo>
                    <a:cubicBezTo>
                      <a:pt x="382014" y="67109"/>
                      <a:pt x="374985" y="98142"/>
                      <a:pt x="353554" y="107743"/>
                    </a:cubicBezTo>
                    <a:lnTo>
                      <a:pt x="59088" y="237873"/>
                    </a:lnTo>
                    <a:cubicBezTo>
                      <a:pt x="37571" y="247389"/>
                      <a:pt x="26427" y="224158"/>
                      <a:pt x="13654" y="195011"/>
                    </a:cubicBezTo>
                    <a:close/>
                  </a:path>
                </a:pathLst>
              </a:custGeom>
              <a:solidFill>
                <a:srgbClr val="FFCCA6"/>
              </a:solidFill>
              <a:ln w="8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/>
              <p:cNvSpPr/>
              <p:nvPr/>
            </p:nvSpPr>
            <p:spPr>
              <a:xfrm>
                <a:off x="3986736" y="4962907"/>
                <a:ext cx="325755" cy="128588"/>
              </a:xfrm>
              <a:custGeom>
                <a:avLst/>
                <a:gdLst>
                  <a:gd name="connsiteX0" fmla="*/ 944 w 325755"/>
                  <a:gd name="connsiteY0" fmla="*/ 133187 h 128587"/>
                  <a:gd name="connsiteX1" fmla="*/ 295409 w 325755"/>
                  <a:gd name="connsiteY1" fmla="*/ 3057 h 128587"/>
                  <a:gd name="connsiteX2" fmla="*/ 332957 w 325755"/>
                  <a:gd name="connsiteY2" fmla="*/ 8372 h 128587"/>
                  <a:gd name="connsiteX3" fmla="*/ 944 w 325755"/>
                  <a:gd name="connsiteY3" fmla="*/ 133187 h 128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" h="128587">
                    <a:moveTo>
                      <a:pt x="944" y="133187"/>
                    </a:moveTo>
                    <a:lnTo>
                      <a:pt x="295409" y="3057"/>
                    </a:lnTo>
                    <a:cubicBezTo>
                      <a:pt x="307917" y="-2464"/>
                      <a:pt x="322473" y="-398"/>
                      <a:pt x="332957" y="8372"/>
                    </a:cubicBezTo>
                    <a:cubicBezTo>
                      <a:pt x="332957" y="8372"/>
                      <a:pt x="-20573" y="142703"/>
                      <a:pt x="944" y="133187"/>
                    </a:cubicBezTo>
                    <a:close/>
                  </a:path>
                </a:pathLst>
              </a:custGeom>
              <a:solidFill>
                <a:srgbClr val="DDB192"/>
              </a:solidFill>
              <a:ln w="8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/>
              <p:cNvSpPr/>
              <p:nvPr/>
            </p:nvSpPr>
            <p:spPr>
              <a:xfrm>
                <a:off x="3983565" y="5100206"/>
                <a:ext cx="77153" cy="85725"/>
              </a:xfrm>
              <a:custGeom>
                <a:avLst/>
                <a:gdLst>
                  <a:gd name="connsiteX0" fmla="*/ 32318 w 77152"/>
                  <a:gd name="connsiteY0" fmla="*/ 89929 h 85725"/>
                  <a:gd name="connsiteX1" fmla="*/ 38919 w 77152"/>
                  <a:gd name="connsiteY1" fmla="*/ 87614 h 85725"/>
                  <a:gd name="connsiteX2" fmla="*/ 79981 w 77152"/>
                  <a:gd name="connsiteY2" fmla="*/ 25121 h 85725"/>
                  <a:gd name="connsiteX3" fmla="*/ 6601 w 77152"/>
                  <a:gd name="connsiteY3" fmla="*/ 13205 h 85725"/>
                  <a:gd name="connsiteX4" fmla="*/ 0 w 77152"/>
                  <a:gd name="connsiteY4" fmla="*/ 16720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152" h="85725">
                    <a:moveTo>
                      <a:pt x="32318" y="89929"/>
                    </a:moveTo>
                    <a:cubicBezTo>
                      <a:pt x="34599" y="89397"/>
                      <a:pt x="36810" y="88617"/>
                      <a:pt x="38919" y="87614"/>
                    </a:cubicBezTo>
                    <a:cubicBezTo>
                      <a:pt x="71237" y="73384"/>
                      <a:pt x="96355" y="61897"/>
                      <a:pt x="79981" y="25121"/>
                    </a:cubicBezTo>
                    <a:cubicBezTo>
                      <a:pt x="63608" y="-11655"/>
                      <a:pt x="38919" y="-1111"/>
                      <a:pt x="6601" y="13205"/>
                    </a:cubicBezTo>
                    <a:cubicBezTo>
                      <a:pt x="4260" y="14088"/>
                      <a:pt x="2040" y="15271"/>
                      <a:pt x="0" y="16720"/>
                    </a:cubicBezTo>
                    <a:close/>
                  </a:path>
                </a:pathLst>
              </a:custGeom>
              <a:solidFill>
                <a:srgbClr val="F3EBD4"/>
              </a:solidFill>
              <a:ln w="8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/>
              <p:cNvSpPr/>
              <p:nvPr/>
            </p:nvSpPr>
            <p:spPr>
              <a:xfrm>
                <a:off x="4009321" y="5074900"/>
                <a:ext cx="368618" cy="240030"/>
              </a:xfrm>
              <a:custGeom>
                <a:avLst/>
                <a:gdLst>
                  <a:gd name="connsiteX0" fmla="*/ 13591 w 368617"/>
                  <a:gd name="connsiteY0" fmla="*/ 195216 h 240030"/>
                  <a:gd name="connsiteX1" fmla="*/ 12648 w 368617"/>
                  <a:gd name="connsiteY1" fmla="*/ 132894 h 240030"/>
                  <a:gd name="connsiteX2" fmla="*/ 307114 w 368617"/>
                  <a:gd name="connsiteY2" fmla="*/ 2763 h 240030"/>
                  <a:gd name="connsiteX3" fmla="*/ 369178 w 368617"/>
                  <a:gd name="connsiteY3" fmla="*/ 38082 h 240030"/>
                  <a:gd name="connsiteX4" fmla="*/ 369178 w 368617"/>
                  <a:gd name="connsiteY4" fmla="*/ 38082 h 240030"/>
                  <a:gd name="connsiteX5" fmla="*/ 353491 w 368617"/>
                  <a:gd name="connsiteY5" fmla="*/ 107776 h 240030"/>
                  <a:gd name="connsiteX6" fmla="*/ 59025 w 368617"/>
                  <a:gd name="connsiteY6" fmla="*/ 237907 h 240030"/>
                  <a:gd name="connsiteX7" fmla="*/ 13591 w 368617"/>
                  <a:gd name="connsiteY7" fmla="*/ 195044 h 240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8617" h="240030">
                    <a:moveTo>
                      <a:pt x="13591" y="195216"/>
                    </a:moveTo>
                    <a:cubicBezTo>
                      <a:pt x="818" y="166241"/>
                      <a:pt x="-8783" y="142409"/>
                      <a:pt x="12648" y="132894"/>
                    </a:cubicBezTo>
                    <a:lnTo>
                      <a:pt x="307114" y="2763"/>
                    </a:lnTo>
                    <a:cubicBezTo>
                      <a:pt x="328631" y="-6752"/>
                      <a:pt x="356405" y="9107"/>
                      <a:pt x="369178" y="38082"/>
                    </a:cubicBezTo>
                    <a:lnTo>
                      <a:pt x="369178" y="38082"/>
                    </a:lnTo>
                    <a:cubicBezTo>
                      <a:pt x="382037" y="67057"/>
                      <a:pt x="375008" y="98089"/>
                      <a:pt x="353491" y="107776"/>
                    </a:cubicBezTo>
                    <a:lnTo>
                      <a:pt x="59025" y="237907"/>
                    </a:lnTo>
                    <a:cubicBezTo>
                      <a:pt x="37594" y="247336"/>
                      <a:pt x="26450" y="224191"/>
                      <a:pt x="13591" y="195044"/>
                    </a:cubicBezTo>
                    <a:close/>
                  </a:path>
                </a:pathLst>
              </a:custGeom>
              <a:solidFill>
                <a:srgbClr val="FFCCA6"/>
              </a:solidFill>
              <a:ln w="8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/>
              <p:cNvSpPr/>
              <p:nvPr/>
            </p:nvSpPr>
            <p:spPr>
              <a:xfrm>
                <a:off x="4021033" y="5074564"/>
                <a:ext cx="325755" cy="128588"/>
              </a:xfrm>
              <a:custGeom>
                <a:avLst/>
                <a:gdLst>
                  <a:gd name="connsiteX0" fmla="*/ 937 w 325755"/>
                  <a:gd name="connsiteY0" fmla="*/ 133230 h 128587"/>
                  <a:gd name="connsiteX1" fmla="*/ 295402 w 325755"/>
                  <a:gd name="connsiteY1" fmla="*/ 3099 h 128587"/>
                  <a:gd name="connsiteX2" fmla="*/ 332950 w 325755"/>
                  <a:gd name="connsiteY2" fmla="*/ 8414 h 128587"/>
                  <a:gd name="connsiteX3" fmla="*/ 937 w 325755"/>
                  <a:gd name="connsiteY3" fmla="*/ 133230 h 128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5755" h="128587">
                    <a:moveTo>
                      <a:pt x="937" y="133230"/>
                    </a:moveTo>
                    <a:lnTo>
                      <a:pt x="295402" y="3099"/>
                    </a:lnTo>
                    <a:cubicBezTo>
                      <a:pt x="307901" y="-2482"/>
                      <a:pt x="322491" y="-416"/>
                      <a:pt x="332950" y="8414"/>
                    </a:cubicBezTo>
                    <a:cubicBezTo>
                      <a:pt x="332950" y="8414"/>
                      <a:pt x="-20495" y="142745"/>
                      <a:pt x="937" y="133230"/>
                    </a:cubicBezTo>
                    <a:close/>
                  </a:path>
                </a:pathLst>
              </a:custGeom>
              <a:solidFill>
                <a:srgbClr val="DDB192"/>
              </a:solidFill>
              <a:ln w="8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/>
              <p:cNvSpPr/>
              <p:nvPr/>
            </p:nvSpPr>
            <p:spPr>
              <a:xfrm>
                <a:off x="4017855" y="5211894"/>
                <a:ext cx="77153" cy="85725"/>
              </a:xfrm>
              <a:custGeom>
                <a:avLst/>
                <a:gdLst>
                  <a:gd name="connsiteX0" fmla="*/ 32404 w 77152"/>
                  <a:gd name="connsiteY0" fmla="*/ 89940 h 85725"/>
                  <a:gd name="connsiteX1" fmla="*/ 38919 w 77152"/>
                  <a:gd name="connsiteY1" fmla="*/ 87626 h 85725"/>
                  <a:gd name="connsiteX2" fmla="*/ 79981 w 77152"/>
                  <a:gd name="connsiteY2" fmla="*/ 25132 h 85725"/>
                  <a:gd name="connsiteX3" fmla="*/ 6601 w 77152"/>
                  <a:gd name="connsiteY3" fmla="*/ 13131 h 85725"/>
                  <a:gd name="connsiteX4" fmla="*/ 0 w 77152"/>
                  <a:gd name="connsiteY4" fmla="*/ 1673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152" h="85725">
                    <a:moveTo>
                      <a:pt x="32404" y="89940"/>
                    </a:moveTo>
                    <a:cubicBezTo>
                      <a:pt x="34659" y="89409"/>
                      <a:pt x="36836" y="88637"/>
                      <a:pt x="38919" y="87626"/>
                    </a:cubicBezTo>
                    <a:cubicBezTo>
                      <a:pt x="71237" y="73395"/>
                      <a:pt x="96441" y="61908"/>
                      <a:pt x="79981" y="25132"/>
                    </a:cubicBezTo>
                    <a:cubicBezTo>
                      <a:pt x="63522" y="-11644"/>
                      <a:pt x="38919" y="-1100"/>
                      <a:pt x="6601" y="13131"/>
                    </a:cubicBezTo>
                    <a:cubicBezTo>
                      <a:pt x="4278" y="14091"/>
                      <a:pt x="2066" y="15300"/>
                      <a:pt x="0" y="16731"/>
                    </a:cubicBezTo>
                    <a:close/>
                  </a:path>
                </a:pathLst>
              </a:custGeom>
              <a:solidFill>
                <a:srgbClr val="F3EBD4"/>
              </a:solidFill>
              <a:ln w="8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/>
              <p:cNvSpPr/>
              <p:nvPr/>
            </p:nvSpPr>
            <p:spPr>
              <a:xfrm>
                <a:off x="4091110" y="5196279"/>
                <a:ext cx="308610" cy="205740"/>
              </a:xfrm>
              <a:custGeom>
                <a:avLst/>
                <a:gdLst>
                  <a:gd name="connsiteX0" fmla="*/ 13670 w 308610"/>
                  <a:gd name="connsiteY0" fmla="*/ 163677 h 205740"/>
                  <a:gd name="connsiteX1" fmla="*/ 12642 w 308610"/>
                  <a:gd name="connsiteY1" fmla="*/ 101355 h 205740"/>
                  <a:gd name="connsiteX2" fmla="*/ 245471 w 308610"/>
                  <a:gd name="connsiteY2" fmla="*/ 2771 h 205740"/>
                  <a:gd name="connsiteX3" fmla="*/ 307535 w 308610"/>
                  <a:gd name="connsiteY3" fmla="*/ 38090 h 205740"/>
                  <a:gd name="connsiteX4" fmla="*/ 307535 w 308610"/>
                  <a:gd name="connsiteY4" fmla="*/ 38090 h 205740"/>
                  <a:gd name="connsiteX5" fmla="*/ 291848 w 308610"/>
                  <a:gd name="connsiteY5" fmla="*/ 107698 h 205740"/>
                  <a:gd name="connsiteX6" fmla="*/ 58933 w 308610"/>
                  <a:gd name="connsiteY6" fmla="*/ 206282 h 205740"/>
                  <a:gd name="connsiteX7" fmla="*/ 13584 w 308610"/>
                  <a:gd name="connsiteY7" fmla="*/ 163420 h 205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610" h="205740">
                    <a:moveTo>
                      <a:pt x="13670" y="163677"/>
                    </a:moveTo>
                    <a:cubicBezTo>
                      <a:pt x="811" y="134702"/>
                      <a:pt x="-8790" y="110871"/>
                      <a:pt x="12642" y="101355"/>
                    </a:cubicBezTo>
                    <a:lnTo>
                      <a:pt x="245471" y="2771"/>
                    </a:lnTo>
                    <a:cubicBezTo>
                      <a:pt x="266902" y="-6744"/>
                      <a:pt x="294762" y="9029"/>
                      <a:pt x="307535" y="38090"/>
                    </a:cubicBezTo>
                    <a:lnTo>
                      <a:pt x="307535" y="38090"/>
                    </a:lnTo>
                    <a:cubicBezTo>
                      <a:pt x="320394" y="67065"/>
                      <a:pt x="313365" y="98097"/>
                      <a:pt x="291848" y="107698"/>
                    </a:cubicBezTo>
                    <a:lnTo>
                      <a:pt x="58933" y="206282"/>
                    </a:lnTo>
                    <a:cubicBezTo>
                      <a:pt x="37502" y="215798"/>
                      <a:pt x="26357" y="192652"/>
                      <a:pt x="13584" y="163420"/>
                    </a:cubicBezTo>
                    <a:close/>
                  </a:path>
                </a:pathLst>
              </a:custGeom>
              <a:solidFill>
                <a:srgbClr val="FFCCA6"/>
              </a:solidFill>
              <a:ln w="8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/>
              <p:cNvSpPr/>
              <p:nvPr/>
            </p:nvSpPr>
            <p:spPr>
              <a:xfrm>
                <a:off x="4102626" y="5196121"/>
                <a:ext cx="265748" cy="94298"/>
              </a:xfrm>
              <a:custGeom>
                <a:avLst/>
                <a:gdLst>
                  <a:gd name="connsiteX0" fmla="*/ 1125 w 265747"/>
                  <a:gd name="connsiteY0" fmla="*/ 101684 h 94297"/>
                  <a:gd name="connsiteX1" fmla="*/ 233954 w 265747"/>
                  <a:gd name="connsiteY1" fmla="*/ 3100 h 94297"/>
                  <a:gd name="connsiteX2" fmla="*/ 271502 w 265747"/>
                  <a:gd name="connsiteY2" fmla="*/ 8329 h 94297"/>
                  <a:gd name="connsiteX3" fmla="*/ 1125 w 265747"/>
                  <a:gd name="connsiteY3" fmla="*/ 101684 h 94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5747" h="94297">
                    <a:moveTo>
                      <a:pt x="1125" y="101684"/>
                    </a:moveTo>
                    <a:lnTo>
                      <a:pt x="233954" y="3100"/>
                    </a:lnTo>
                    <a:cubicBezTo>
                      <a:pt x="246444" y="-2463"/>
                      <a:pt x="261009" y="-431"/>
                      <a:pt x="271502" y="8329"/>
                    </a:cubicBezTo>
                    <a:cubicBezTo>
                      <a:pt x="271502" y="8329"/>
                      <a:pt x="-20306" y="111028"/>
                      <a:pt x="1125" y="101684"/>
                    </a:cubicBezTo>
                    <a:close/>
                  </a:path>
                </a:pathLst>
              </a:custGeom>
              <a:solidFill>
                <a:srgbClr val="DDB192"/>
              </a:solidFill>
              <a:ln w="8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/>
              <p:cNvSpPr/>
              <p:nvPr/>
            </p:nvSpPr>
            <p:spPr>
              <a:xfrm>
                <a:off x="4099722" y="5301734"/>
                <a:ext cx="77153" cy="85725"/>
              </a:xfrm>
              <a:custGeom>
                <a:avLst/>
                <a:gdLst>
                  <a:gd name="connsiteX0" fmla="*/ 32318 w 77152"/>
                  <a:gd name="connsiteY0" fmla="*/ 89854 h 85725"/>
                  <a:gd name="connsiteX1" fmla="*/ 38833 w 77152"/>
                  <a:gd name="connsiteY1" fmla="*/ 87626 h 85725"/>
                  <a:gd name="connsiteX2" fmla="*/ 79981 w 77152"/>
                  <a:gd name="connsiteY2" fmla="*/ 25132 h 85725"/>
                  <a:gd name="connsiteX3" fmla="*/ 6601 w 77152"/>
                  <a:gd name="connsiteY3" fmla="*/ 13130 h 85725"/>
                  <a:gd name="connsiteX4" fmla="*/ 0 w 77152"/>
                  <a:gd name="connsiteY4" fmla="*/ 1673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152" h="85725">
                    <a:moveTo>
                      <a:pt x="32318" y="89854"/>
                    </a:moveTo>
                    <a:cubicBezTo>
                      <a:pt x="34581" y="89417"/>
                      <a:pt x="36776" y="88671"/>
                      <a:pt x="38833" y="87626"/>
                    </a:cubicBezTo>
                    <a:cubicBezTo>
                      <a:pt x="71152" y="73310"/>
                      <a:pt x="96355" y="61908"/>
                      <a:pt x="79981" y="25132"/>
                    </a:cubicBezTo>
                    <a:cubicBezTo>
                      <a:pt x="63608" y="-11644"/>
                      <a:pt x="38833" y="-1100"/>
                      <a:pt x="6601" y="13130"/>
                    </a:cubicBezTo>
                    <a:cubicBezTo>
                      <a:pt x="4260" y="14048"/>
                      <a:pt x="2040" y="15256"/>
                      <a:pt x="0" y="16731"/>
                    </a:cubicBezTo>
                    <a:close/>
                  </a:path>
                </a:pathLst>
              </a:custGeom>
              <a:solidFill>
                <a:srgbClr val="F3EBD4"/>
              </a:solidFill>
              <a:ln w="8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/>
              <p:cNvSpPr/>
              <p:nvPr/>
            </p:nvSpPr>
            <p:spPr>
              <a:xfrm>
                <a:off x="2667000" y="5115125"/>
                <a:ext cx="900113" cy="942975"/>
              </a:xfrm>
              <a:custGeom>
                <a:avLst/>
                <a:gdLst>
                  <a:gd name="connsiteX0" fmla="*/ 900970 w 900112"/>
                  <a:gd name="connsiteY0" fmla="*/ 488375 h 942975"/>
                  <a:gd name="connsiteX1" fmla="*/ 0 w 900112"/>
                  <a:gd name="connsiteY1" fmla="*/ 949233 h 942975"/>
                  <a:gd name="connsiteX2" fmla="*/ 0 w 900112"/>
                  <a:gd name="connsiteY2" fmla="*/ 16373 h 942975"/>
                  <a:gd name="connsiteX3" fmla="*/ 810273 w 900112"/>
                  <a:gd name="connsiteY3" fmla="*/ 0 h 942975"/>
                  <a:gd name="connsiteX4" fmla="*/ 900970 w 900112"/>
                  <a:gd name="connsiteY4" fmla="*/ 488375 h 9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0112" h="942975">
                    <a:moveTo>
                      <a:pt x="900970" y="488375"/>
                    </a:moveTo>
                    <a:lnTo>
                      <a:pt x="0" y="949233"/>
                    </a:lnTo>
                    <a:lnTo>
                      <a:pt x="0" y="16373"/>
                    </a:lnTo>
                    <a:lnTo>
                      <a:pt x="810273" y="0"/>
                    </a:lnTo>
                    <a:lnTo>
                      <a:pt x="900970" y="488375"/>
                    </a:lnTo>
                    <a:close/>
                  </a:path>
                </a:pathLst>
              </a:custGeom>
              <a:solidFill>
                <a:srgbClr val="000000"/>
              </a:solidFill>
              <a:ln w="8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/>
              <p:cNvSpPr/>
              <p:nvPr/>
            </p:nvSpPr>
            <p:spPr>
              <a:xfrm>
                <a:off x="3481645" y="5131327"/>
                <a:ext cx="162878" cy="445770"/>
              </a:xfrm>
              <a:custGeom>
                <a:avLst/>
                <a:gdLst>
                  <a:gd name="connsiteX0" fmla="*/ 0 w 162877"/>
                  <a:gd name="connsiteY0" fmla="*/ 7544 h 445770"/>
                  <a:gd name="connsiteX1" fmla="*/ 60865 w 162877"/>
                  <a:gd name="connsiteY1" fmla="*/ 0 h 445770"/>
                  <a:gd name="connsiteX2" fmla="*/ 165106 w 162877"/>
                  <a:gd name="connsiteY2" fmla="*/ 424339 h 445770"/>
                  <a:gd name="connsiteX3" fmla="*/ 82553 w 162877"/>
                  <a:gd name="connsiteY3" fmla="*/ 452114 h 445770"/>
                  <a:gd name="connsiteX4" fmla="*/ 0 w 162877"/>
                  <a:gd name="connsiteY4" fmla="*/ 7544 h 445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877" h="445770">
                    <a:moveTo>
                      <a:pt x="0" y="7544"/>
                    </a:moveTo>
                    <a:lnTo>
                      <a:pt x="60865" y="0"/>
                    </a:lnTo>
                    <a:lnTo>
                      <a:pt x="165106" y="424339"/>
                    </a:lnTo>
                    <a:lnTo>
                      <a:pt x="82553" y="452114"/>
                    </a:lnTo>
                    <a:lnTo>
                      <a:pt x="0" y="7544"/>
                    </a:lnTo>
                    <a:close/>
                  </a:path>
                </a:pathLst>
              </a:custGeom>
              <a:solidFill>
                <a:srgbClr val="FFFFFF"/>
              </a:solidFill>
              <a:ln w="8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/>
              <p:cNvSpPr/>
              <p:nvPr/>
            </p:nvSpPr>
            <p:spPr>
              <a:xfrm>
                <a:off x="3544995" y="5112039"/>
                <a:ext cx="240030" cy="411480"/>
              </a:xfrm>
              <a:custGeom>
                <a:avLst/>
                <a:gdLst>
                  <a:gd name="connsiteX0" fmla="*/ 0 w 240030"/>
                  <a:gd name="connsiteY0" fmla="*/ 33776 h 411480"/>
                  <a:gd name="connsiteX1" fmla="*/ 92069 w 240030"/>
                  <a:gd name="connsiteY1" fmla="*/ 0 h 411480"/>
                  <a:gd name="connsiteX2" fmla="*/ 247317 w 240030"/>
                  <a:gd name="connsiteY2" fmla="*/ 128588 h 411480"/>
                  <a:gd name="connsiteX3" fmla="*/ 248003 w 240030"/>
                  <a:gd name="connsiteY3" fmla="*/ 371361 h 411480"/>
                  <a:gd name="connsiteX4" fmla="*/ 94898 w 240030"/>
                  <a:gd name="connsiteY4" fmla="*/ 415852 h 411480"/>
                  <a:gd name="connsiteX5" fmla="*/ 0 w 240030"/>
                  <a:gd name="connsiteY5" fmla="*/ 33776 h 411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0030" h="411480">
                    <a:moveTo>
                      <a:pt x="0" y="33776"/>
                    </a:moveTo>
                    <a:lnTo>
                      <a:pt x="92069" y="0"/>
                    </a:lnTo>
                    <a:lnTo>
                      <a:pt x="247317" y="128588"/>
                    </a:lnTo>
                    <a:lnTo>
                      <a:pt x="248003" y="371361"/>
                    </a:lnTo>
                    <a:lnTo>
                      <a:pt x="94898" y="415852"/>
                    </a:lnTo>
                    <a:lnTo>
                      <a:pt x="0" y="33776"/>
                    </a:lnTo>
                    <a:close/>
                  </a:path>
                </a:pathLst>
              </a:custGeom>
              <a:solidFill>
                <a:srgbClr val="FFCEA4"/>
              </a:solidFill>
              <a:ln w="8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/>
              <p:cNvSpPr/>
              <p:nvPr/>
            </p:nvSpPr>
            <p:spPr>
              <a:xfrm>
                <a:off x="3592087" y="5053660"/>
                <a:ext cx="274320" cy="445770"/>
              </a:xfrm>
              <a:custGeom>
                <a:avLst/>
                <a:gdLst>
                  <a:gd name="connsiteX0" fmla="*/ 33490 w 274320"/>
                  <a:gd name="connsiteY0" fmla="*/ 60436 h 445770"/>
                  <a:gd name="connsiteX1" fmla="*/ 19259 w 274320"/>
                  <a:gd name="connsiteY1" fmla="*/ 295751 h 445770"/>
                  <a:gd name="connsiteX2" fmla="*/ 279692 w 274320"/>
                  <a:gd name="connsiteY2" fmla="*/ 448513 h 445770"/>
                  <a:gd name="connsiteX3" fmla="*/ 202025 w 274320"/>
                  <a:gd name="connsiteY3" fmla="*/ 0 h 445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4320" h="445770">
                    <a:moveTo>
                      <a:pt x="33490" y="60436"/>
                    </a:moveTo>
                    <a:cubicBezTo>
                      <a:pt x="7772" y="136988"/>
                      <a:pt x="-19317" y="231458"/>
                      <a:pt x="19259" y="295751"/>
                    </a:cubicBezTo>
                    <a:cubicBezTo>
                      <a:pt x="109099" y="445856"/>
                      <a:pt x="279692" y="448513"/>
                      <a:pt x="279692" y="448513"/>
                    </a:cubicBezTo>
                    <a:cubicBezTo>
                      <a:pt x="230657" y="259918"/>
                      <a:pt x="209483" y="70894"/>
                      <a:pt x="202025" y="0"/>
                    </a:cubicBezTo>
                    <a:close/>
                  </a:path>
                </a:pathLst>
              </a:custGeom>
              <a:solidFill>
                <a:srgbClr val="F7BE97"/>
              </a:solidFill>
              <a:ln w="8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/>
              <p:cNvSpPr/>
              <p:nvPr/>
            </p:nvSpPr>
            <p:spPr>
              <a:xfrm>
                <a:off x="3614773" y="4740593"/>
                <a:ext cx="471488" cy="771525"/>
              </a:xfrm>
              <a:custGeom>
                <a:avLst/>
                <a:gdLst>
                  <a:gd name="connsiteX0" fmla="*/ 290696 w 471487"/>
                  <a:gd name="connsiteY0" fmla="*/ 772039 h 771525"/>
                  <a:gd name="connsiteX1" fmla="*/ 23062 w 471487"/>
                  <a:gd name="connsiteY1" fmla="*/ 599561 h 771525"/>
                  <a:gd name="connsiteX2" fmla="*/ 154564 w 471487"/>
                  <a:gd name="connsiteY2" fmla="*/ 93783 h 771525"/>
                  <a:gd name="connsiteX3" fmla="*/ 458117 w 471487"/>
                  <a:gd name="connsiteY3" fmla="*/ 0 h 771525"/>
                  <a:gd name="connsiteX4" fmla="*/ 424512 w 471487"/>
                  <a:gd name="connsiteY4" fmla="*/ 136474 h 771525"/>
                  <a:gd name="connsiteX5" fmla="*/ 233431 w 471487"/>
                  <a:gd name="connsiteY5" fmla="*/ 233601 h 771525"/>
                  <a:gd name="connsiteX6" fmla="*/ 290696 w 471487"/>
                  <a:gd name="connsiteY6" fmla="*/ 772039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1487" h="771525">
                    <a:moveTo>
                      <a:pt x="290696" y="772039"/>
                    </a:moveTo>
                    <a:cubicBezTo>
                      <a:pt x="176424" y="768559"/>
                      <a:pt x="73443" y="702191"/>
                      <a:pt x="23062" y="599561"/>
                    </a:cubicBezTo>
                    <a:cubicBezTo>
                      <a:pt x="-65320" y="423224"/>
                      <a:pt x="126875" y="100898"/>
                      <a:pt x="154564" y="93783"/>
                    </a:cubicBezTo>
                    <a:cubicBezTo>
                      <a:pt x="182254" y="86668"/>
                      <a:pt x="458117" y="0"/>
                      <a:pt x="458117" y="0"/>
                    </a:cubicBezTo>
                    <a:cubicBezTo>
                      <a:pt x="458117" y="0"/>
                      <a:pt x="513409" y="91554"/>
                      <a:pt x="424512" y="136474"/>
                    </a:cubicBezTo>
                    <a:cubicBezTo>
                      <a:pt x="335616" y="181394"/>
                      <a:pt x="233431" y="233601"/>
                      <a:pt x="233431" y="233601"/>
                    </a:cubicBezTo>
                    <a:cubicBezTo>
                      <a:pt x="233431" y="233601"/>
                      <a:pt x="254263" y="441484"/>
                      <a:pt x="290696" y="772039"/>
                    </a:cubicBezTo>
                    <a:close/>
                  </a:path>
                </a:pathLst>
              </a:custGeom>
              <a:solidFill>
                <a:srgbClr val="FFCCA8"/>
              </a:solidFill>
              <a:ln w="8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/>
              <p:cNvSpPr/>
              <p:nvPr/>
            </p:nvSpPr>
            <p:spPr>
              <a:xfrm>
                <a:off x="3976449" y="4743936"/>
                <a:ext cx="85725" cy="42863"/>
              </a:xfrm>
              <a:custGeom>
                <a:avLst/>
                <a:gdLst>
                  <a:gd name="connsiteX0" fmla="*/ 0 w 85725"/>
                  <a:gd name="connsiteY0" fmla="*/ 26403 h 42862"/>
                  <a:gd name="connsiteX1" fmla="*/ 27861 w 85725"/>
                  <a:gd name="connsiteY1" fmla="*/ 43548 h 42862"/>
                  <a:gd name="connsiteX2" fmla="*/ 92583 w 85725"/>
                  <a:gd name="connsiteY2" fmla="*/ 27946 h 42862"/>
                  <a:gd name="connsiteX3" fmla="*/ 83325 w 85725"/>
                  <a:gd name="connsiteY3" fmla="*/ 0 h 42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42862">
                    <a:moveTo>
                      <a:pt x="0" y="26403"/>
                    </a:moveTo>
                    <a:cubicBezTo>
                      <a:pt x="4492" y="37633"/>
                      <a:pt x="15808" y="44603"/>
                      <a:pt x="27861" y="43548"/>
                    </a:cubicBezTo>
                    <a:lnTo>
                      <a:pt x="92583" y="27946"/>
                    </a:lnTo>
                    <a:cubicBezTo>
                      <a:pt x="92583" y="27946"/>
                      <a:pt x="93526" y="7887"/>
                      <a:pt x="83325" y="0"/>
                    </a:cubicBezTo>
                    <a:close/>
                  </a:path>
                </a:pathLst>
              </a:custGeom>
              <a:solidFill>
                <a:srgbClr val="FFDCC5"/>
              </a:solidFill>
              <a:ln w="8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/>
              <p:cNvSpPr/>
              <p:nvPr/>
            </p:nvSpPr>
            <p:spPr>
              <a:xfrm>
                <a:off x="2667000" y="5149501"/>
                <a:ext cx="822960" cy="240030"/>
              </a:xfrm>
              <a:custGeom>
                <a:avLst/>
                <a:gdLst>
                  <a:gd name="connsiteX0" fmla="*/ 0 w 822960"/>
                  <a:gd name="connsiteY0" fmla="*/ 242173 h 240030"/>
                  <a:gd name="connsiteX1" fmla="*/ 827589 w 822960"/>
                  <a:gd name="connsiteY1" fmla="*/ 58807 h 240030"/>
                  <a:gd name="connsiteX2" fmla="*/ 816616 w 822960"/>
                  <a:gd name="connsiteY2" fmla="*/ 0 h 240030"/>
                  <a:gd name="connsiteX3" fmla="*/ 0 w 822960"/>
                  <a:gd name="connsiteY3" fmla="*/ 58807 h 240030"/>
                  <a:gd name="connsiteX4" fmla="*/ 0 w 822960"/>
                  <a:gd name="connsiteY4" fmla="*/ 242173 h 240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2960" h="240030">
                    <a:moveTo>
                      <a:pt x="0" y="242173"/>
                    </a:moveTo>
                    <a:lnTo>
                      <a:pt x="827589" y="58807"/>
                    </a:lnTo>
                    <a:lnTo>
                      <a:pt x="816616" y="0"/>
                    </a:lnTo>
                    <a:lnTo>
                      <a:pt x="0" y="58807"/>
                    </a:lnTo>
                    <a:lnTo>
                      <a:pt x="0" y="242173"/>
                    </a:lnTo>
                    <a:close/>
                  </a:path>
                </a:pathLst>
              </a:custGeom>
              <a:solidFill>
                <a:srgbClr val="333333"/>
              </a:solidFill>
              <a:ln w="8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/>
              <p:cNvSpPr/>
              <p:nvPr/>
            </p:nvSpPr>
            <p:spPr>
              <a:xfrm>
                <a:off x="3483616" y="5141357"/>
                <a:ext cx="68580" cy="51435"/>
              </a:xfrm>
              <a:custGeom>
                <a:avLst/>
                <a:gdLst>
                  <a:gd name="connsiteX0" fmla="*/ 0 w 68580"/>
                  <a:gd name="connsiteY0" fmla="*/ 8144 h 51435"/>
                  <a:gd name="connsiteX1" fmla="*/ 61379 w 68580"/>
                  <a:gd name="connsiteY1" fmla="*/ 0 h 51435"/>
                  <a:gd name="connsiteX2" fmla="*/ 70123 w 68580"/>
                  <a:gd name="connsiteY2" fmla="*/ 39519 h 51435"/>
                  <a:gd name="connsiteX3" fmla="*/ 8744 w 68580"/>
                  <a:gd name="connsiteY3" fmla="*/ 54949 h 51435"/>
                  <a:gd name="connsiteX4" fmla="*/ 0 w 68580"/>
                  <a:gd name="connsiteY4" fmla="*/ 8144 h 51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80" h="51435">
                    <a:moveTo>
                      <a:pt x="0" y="8144"/>
                    </a:moveTo>
                    <a:lnTo>
                      <a:pt x="61379" y="0"/>
                    </a:lnTo>
                    <a:lnTo>
                      <a:pt x="70123" y="39519"/>
                    </a:lnTo>
                    <a:lnTo>
                      <a:pt x="8744" y="54949"/>
                    </a:lnTo>
                    <a:lnTo>
                      <a:pt x="0" y="8144"/>
                    </a:lnTo>
                    <a:close/>
                  </a:path>
                </a:pathLst>
              </a:custGeom>
              <a:solidFill>
                <a:srgbClr val="F2F2F2"/>
              </a:solidFill>
              <a:ln w="85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8" name="Freeform: Shape 37"/>
            <p:cNvSpPr/>
            <p:nvPr/>
          </p:nvSpPr>
          <p:spPr>
            <a:xfrm>
              <a:off x="812844" y="4256042"/>
              <a:ext cx="2477453" cy="1465898"/>
            </a:xfrm>
            <a:custGeom>
              <a:avLst/>
              <a:gdLst>
                <a:gd name="connsiteX0" fmla="*/ 0 w 2477452"/>
                <a:gd name="connsiteY0" fmla="*/ 256146 h 1465897"/>
                <a:gd name="connsiteX1" fmla="*/ 9601 w 2477452"/>
                <a:gd name="connsiteY1" fmla="*/ 349244 h 1465897"/>
                <a:gd name="connsiteX2" fmla="*/ 71066 w 2477452"/>
                <a:gd name="connsiteY2" fmla="*/ 395278 h 1465897"/>
                <a:gd name="connsiteX3" fmla="*/ 74238 w 2477452"/>
                <a:gd name="connsiteY3" fmla="*/ 395278 h 1465897"/>
                <a:gd name="connsiteX4" fmla="*/ 82810 w 2477452"/>
                <a:gd name="connsiteY4" fmla="*/ 477060 h 1465897"/>
                <a:gd name="connsiteX5" fmla="*/ 238058 w 2477452"/>
                <a:gd name="connsiteY5" fmla="*/ 598104 h 1465897"/>
                <a:gd name="connsiteX6" fmla="*/ 255203 w 2477452"/>
                <a:gd name="connsiteY6" fmla="*/ 596303 h 1465897"/>
                <a:gd name="connsiteX7" fmla="*/ 255203 w 2477452"/>
                <a:gd name="connsiteY7" fmla="*/ 599732 h 1465897"/>
                <a:gd name="connsiteX8" fmla="*/ 353959 w 2477452"/>
                <a:gd name="connsiteY8" fmla="*/ 717433 h 1465897"/>
                <a:gd name="connsiteX9" fmla="*/ 419710 w 2477452"/>
                <a:gd name="connsiteY9" fmla="*/ 1352569 h 1465897"/>
                <a:gd name="connsiteX10" fmla="*/ 586616 w 2477452"/>
                <a:gd name="connsiteY10" fmla="*/ 1467612 h 1465897"/>
                <a:gd name="connsiteX11" fmla="*/ 642337 w 2477452"/>
                <a:gd name="connsiteY11" fmla="*/ 1461869 h 1465897"/>
                <a:gd name="connsiteX12" fmla="*/ 646024 w 2477452"/>
                <a:gd name="connsiteY12" fmla="*/ 1461869 h 1465897"/>
                <a:gd name="connsiteX13" fmla="*/ 783184 w 2477452"/>
                <a:gd name="connsiteY13" fmla="*/ 1447638 h 1465897"/>
                <a:gd name="connsiteX14" fmla="*/ 842077 w 2477452"/>
                <a:gd name="connsiteY14" fmla="*/ 1381887 h 1465897"/>
                <a:gd name="connsiteX15" fmla="*/ 841305 w 2477452"/>
                <a:gd name="connsiteY15" fmla="*/ 1375029 h 1465897"/>
                <a:gd name="connsiteX16" fmla="*/ 778554 w 2477452"/>
                <a:gd name="connsiteY16" fmla="*/ 1316822 h 1465897"/>
                <a:gd name="connsiteX17" fmla="*/ 781898 w 2477452"/>
                <a:gd name="connsiteY17" fmla="*/ 1315450 h 1465897"/>
                <a:gd name="connsiteX18" fmla="*/ 717004 w 2477452"/>
                <a:gd name="connsiteY18" fmla="*/ 688715 h 1465897"/>
                <a:gd name="connsiteX19" fmla="*/ 752065 w 2477452"/>
                <a:gd name="connsiteY19" fmla="*/ 685028 h 1465897"/>
                <a:gd name="connsiteX20" fmla="*/ 880653 w 2477452"/>
                <a:gd name="connsiteY20" fmla="*/ 535267 h 1465897"/>
                <a:gd name="connsiteX21" fmla="*/ 880653 w 2477452"/>
                <a:gd name="connsiteY21" fmla="*/ 533981 h 1465897"/>
                <a:gd name="connsiteX22" fmla="*/ 880653 w 2477452"/>
                <a:gd name="connsiteY22" fmla="*/ 533981 h 1465897"/>
                <a:gd name="connsiteX23" fmla="*/ 880653 w 2477452"/>
                <a:gd name="connsiteY23" fmla="*/ 534495 h 1465897"/>
                <a:gd name="connsiteX24" fmla="*/ 2239566 w 2477452"/>
                <a:gd name="connsiteY24" fmla="*/ 1118025 h 1465897"/>
                <a:gd name="connsiteX25" fmla="*/ 2239994 w 2477452"/>
                <a:gd name="connsiteY25" fmla="*/ 1122569 h 1465897"/>
                <a:gd name="connsiteX26" fmla="*/ 2339838 w 2477452"/>
                <a:gd name="connsiteY26" fmla="*/ 1207651 h 1465897"/>
                <a:gd name="connsiteX27" fmla="*/ 2424912 w 2477452"/>
                <a:gd name="connsiteY27" fmla="*/ 1107807 h 1465897"/>
                <a:gd name="connsiteX28" fmla="*/ 2424475 w 2477452"/>
                <a:gd name="connsiteY28" fmla="*/ 1103538 h 1465897"/>
                <a:gd name="connsiteX29" fmla="*/ 2337292 w 2477452"/>
                <a:gd name="connsiteY29" fmla="*/ 260261 h 1465897"/>
                <a:gd name="connsiteX30" fmla="*/ 2481824 w 2477452"/>
                <a:gd name="connsiteY30" fmla="*/ 5658 h 1465897"/>
                <a:gd name="connsiteX31" fmla="*/ 2481053 w 2477452"/>
                <a:gd name="connsiteY31" fmla="*/ 0 h 1465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77452" h="1465897">
                  <a:moveTo>
                    <a:pt x="0" y="256146"/>
                  </a:moveTo>
                  <a:lnTo>
                    <a:pt x="9601" y="349244"/>
                  </a:lnTo>
                  <a:cubicBezTo>
                    <a:pt x="12602" y="378476"/>
                    <a:pt x="41834" y="398279"/>
                    <a:pt x="71066" y="395278"/>
                  </a:cubicBezTo>
                  <a:lnTo>
                    <a:pt x="74238" y="395278"/>
                  </a:lnTo>
                  <a:lnTo>
                    <a:pt x="82810" y="477060"/>
                  </a:lnTo>
                  <a:cubicBezTo>
                    <a:pt x="90611" y="552669"/>
                    <a:pt x="162449" y="605647"/>
                    <a:pt x="238058" y="598104"/>
                  </a:cubicBezTo>
                  <a:lnTo>
                    <a:pt x="255203" y="596303"/>
                  </a:lnTo>
                  <a:lnTo>
                    <a:pt x="255203" y="599732"/>
                  </a:lnTo>
                  <a:cubicBezTo>
                    <a:pt x="261118" y="656825"/>
                    <a:pt x="305695" y="701659"/>
                    <a:pt x="353959" y="717433"/>
                  </a:cubicBezTo>
                  <a:lnTo>
                    <a:pt x="419710" y="1352569"/>
                  </a:lnTo>
                  <a:cubicBezTo>
                    <a:pt x="427511" y="1428178"/>
                    <a:pt x="504577" y="1476099"/>
                    <a:pt x="586616" y="1467612"/>
                  </a:cubicBezTo>
                  <a:lnTo>
                    <a:pt x="642337" y="1461869"/>
                  </a:lnTo>
                  <a:lnTo>
                    <a:pt x="646024" y="1461869"/>
                  </a:lnTo>
                  <a:lnTo>
                    <a:pt x="783184" y="1447638"/>
                  </a:lnTo>
                  <a:cubicBezTo>
                    <a:pt x="822188" y="1443609"/>
                    <a:pt x="845763" y="1417806"/>
                    <a:pt x="842077" y="1381887"/>
                  </a:cubicBezTo>
                  <a:lnTo>
                    <a:pt x="841305" y="1375029"/>
                  </a:lnTo>
                  <a:cubicBezTo>
                    <a:pt x="838296" y="1342462"/>
                    <a:pt x="811259" y="1317379"/>
                    <a:pt x="778554" y="1316822"/>
                  </a:cubicBezTo>
                  <a:cubicBezTo>
                    <a:pt x="778554" y="1316822"/>
                    <a:pt x="781898" y="1315793"/>
                    <a:pt x="781898" y="1315450"/>
                  </a:cubicBezTo>
                  <a:lnTo>
                    <a:pt x="717004" y="688715"/>
                  </a:lnTo>
                  <a:lnTo>
                    <a:pt x="752065" y="685028"/>
                  </a:lnTo>
                  <a:cubicBezTo>
                    <a:pt x="827675" y="677228"/>
                    <a:pt x="889225" y="610876"/>
                    <a:pt x="880653" y="535267"/>
                  </a:cubicBezTo>
                  <a:lnTo>
                    <a:pt x="880653" y="533981"/>
                  </a:lnTo>
                  <a:lnTo>
                    <a:pt x="880653" y="533981"/>
                  </a:lnTo>
                  <a:lnTo>
                    <a:pt x="880653" y="534495"/>
                  </a:lnTo>
                  <a:cubicBezTo>
                    <a:pt x="880653" y="534495"/>
                    <a:pt x="2184787" y="588673"/>
                    <a:pt x="2239566" y="1118025"/>
                  </a:cubicBezTo>
                  <a:lnTo>
                    <a:pt x="2239994" y="1122569"/>
                  </a:lnTo>
                  <a:cubicBezTo>
                    <a:pt x="2244066" y="1173635"/>
                    <a:pt x="2288772" y="1211723"/>
                    <a:pt x="2339838" y="1207651"/>
                  </a:cubicBezTo>
                  <a:cubicBezTo>
                    <a:pt x="2390896" y="1203570"/>
                    <a:pt x="2428992" y="1158873"/>
                    <a:pt x="2424912" y="1107807"/>
                  </a:cubicBezTo>
                  <a:cubicBezTo>
                    <a:pt x="2424800" y="1106384"/>
                    <a:pt x="2424655" y="1104961"/>
                    <a:pt x="2424475" y="1103538"/>
                  </a:cubicBezTo>
                  <a:lnTo>
                    <a:pt x="2337292" y="260261"/>
                  </a:lnTo>
                  <a:cubicBezTo>
                    <a:pt x="2435027" y="215110"/>
                    <a:pt x="2493149" y="112720"/>
                    <a:pt x="2481824" y="5658"/>
                  </a:cubicBezTo>
                  <a:cubicBezTo>
                    <a:pt x="2481824" y="3943"/>
                    <a:pt x="2481053" y="0"/>
                    <a:pt x="2481053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8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2943633" y="1479429"/>
              <a:ext cx="2477453" cy="17079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2" descr="Digital marketing - Free marketing icons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6950" y="1747974"/>
              <a:ext cx="1170819" cy="1170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TextBox 40"/>
          <p:cNvSpPr txBox="1"/>
          <p:nvPr/>
        </p:nvSpPr>
        <p:spPr>
          <a:xfrm>
            <a:off x="7125743" y="2573638"/>
            <a:ext cx="4834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Georgia" panose="02040502050405020303" pitchFamily="18" charset="0"/>
              </a:rPr>
              <a:t>Digital Marketing</a:t>
            </a:r>
            <a:endParaRPr lang="en-US" sz="3600" b="1" dirty="0">
              <a:latin typeface="Georgia" panose="02040502050405020303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25743" y="3571604"/>
            <a:ext cx="4834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02124"/>
                </a:solidFill>
                <a:latin typeface="Georgia Pro Light" panose="02040302050405020303" pitchFamily="18" charset="0"/>
              </a:rPr>
              <a:t>T</a:t>
            </a:r>
            <a:r>
              <a:rPr lang="en-US" i="0" dirty="0">
                <a:solidFill>
                  <a:srgbClr val="202124"/>
                </a:solidFill>
                <a:effectLst/>
                <a:latin typeface="Georgia Pro Light" panose="02040302050405020303" pitchFamily="18" charset="0"/>
              </a:rPr>
              <a:t>he promotion of brands to connect with potential customers using the internet and other forms of digital communication. </a:t>
            </a:r>
            <a:endParaRPr lang="en-US" dirty="0">
              <a:latin typeface="Georgia Pro Light" panose="02040302050405020303" pitchFamily="18" charset="0"/>
            </a:endParaRPr>
          </a:p>
        </p:txBody>
      </p:sp>
      <p:grpSp>
        <p:nvGrpSpPr>
          <p:cNvPr id="43" name="Group 1"/>
          <p:cNvGrpSpPr/>
          <p:nvPr/>
        </p:nvGrpSpPr>
        <p:grpSpPr>
          <a:xfrm>
            <a:off x="8401960" y="3365665"/>
            <a:ext cx="2282236" cy="60243"/>
            <a:chOff x="10866255" y="8448874"/>
            <a:chExt cx="2738812" cy="73150"/>
          </a:xfrm>
        </p:grpSpPr>
        <p:sp>
          <p:nvSpPr>
            <p:cNvPr id="44" name="Rectangle 11"/>
            <p:cNvSpPr/>
            <p:nvPr/>
          </p:nvSpPr>
          <p:spPr>
            <a:xfrm flipV="1">
              <a:off x="10866255" y="8448874"/>
              <a:ext cx="407521" cy="731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45" name="Rectangle 12"/>
            <p:cNvSpPr/>
            <p:nvPr/>
          </p:nvSpPr>
          <p:spPr>
            <a:xfrm flipV="1">
              <a:off x="11330497" y="8448874"/>
              <a:ext cx="407521" cy="731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46" name="Rectangle 13"/>
            <p:cNvSpPr/>
            <p:nvPr/>
          </p:nvSpPr>
          <p:spPr>
            <a:xfrm flipV="1">
              <a:off x="11809200" y="8448874"/>
              <a:ext cx="407521" cy="73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47" name="Rectangle 14"/>
            <p:cNvSpPr/>
            <p:nvPr/>
          </p:nvSpPr>
          <p:spPr>
            <a:xfrm flipV="1">
              <a:off x="12273541" y="8448874"/>
              <a:ext cx="407521" cy="731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48" name="Rectangle 15"/>
            <p:cNvSpPr/>
            <p:nvPr/>
          </p:nvSpPr>
          <p:spPr>
            <a:xfrm flipV="1">
              <a:off x="12737783" y="8448874"/>
              <a:ext cx="407521" cy="7315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49" name="Rectangle 16"/>
            <p:cNvSpPr/>
            <p:nvPr/>
          </p:nvSpPr>
          <p:spPr>
            <a:xfrm flipV="1">
              <a:off x="13197546" y="8448874"/>
              <a:ext cx="407521" cy="731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899" tIns="60950" rIns="121899" bIns="60950" rtlCol="0" anchor="ctr"/>
            <a:lstStyle/>
            <a:p>
              <a:pPr algn="ctr"/>
              <a:endParaRPr lang="en-US" sz="900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1886" y="1175657"/>
            <a:ext cx="11459688" cy="13300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ctr"/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1"/>
                </a:solidFill>
                <a:latin typeface="Georgia" panose="02040502050405020303" pitchFamily="18" charset="0"/>
              </a:rPr>
              <a:t>What Is SMM? </a:t>
            </a:r>
            <a:endParaRPr 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spcBef>
                <a:spcPts val="1200"/>
              </a:spcBef>
            </a:pPr>
            <a:r>
              <a:rPr lang="en-US" sz="1600" dirty="0">
                <a:solidFill>
                  <a:schemeClr val="tx1"/>
                </a:solidFill>
                <a:latin typeface="Georgia Pro Light" panose="02040302050405020303" pitchFamily="18" charset="0"/>
              </a:rPr>
              <a:t>Social media marketing (SMM) is a form of Internet marketing that utilizes social networking websites as a marketing tool. The goal of SMM is to produce content that users will share with their social network to help a company increase brand exposure and broaden customer reach.</a:t>
            </a:r>
            <a:endParaRPr lang="en-US" sz="1600" dirty="0">
              <a:solidFill>
                <a:schemeClr val="tx1"/>
              </a:solidFill>
              <a:latin typeface="Georgia Pro Light" panose="020403020504050203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1886" y="2763981"/>
            <a:ext cx="11459688" cy="35822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>
              <a:spcBef>
                <a:spcPts val="1200"/>
              </a:spcBef>
            </a:pPr>
            <a:endParaRPr lang="en-US" b="1" i="0" dirty="0">
              <a:solidFill>
                <a:srgbClr val="3B3835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034" y="2976077"/>
            <a:ext cx="6719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Advantage Of SMM </a:t>
            </a:r>
            <a:endParaRPr lang="en-US" b="1" dirty="0">
              <a:latin typeface="Georgia" panose="02040502050405020303" pitchFamily="18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836280" y="3699395"/>
            <a:ext cx="10570901" cy="2251881"/>
            <a:chOff x="836280" y="3699395"/>
            <a:chExt cx="10570901" cy="2251881"/>
          </a:xfrm>
        </p:grpSpPr>
        <p:grpSp>
          <p:nvGrpSpPr>
            <p:cNvPr id="21" name="Group 20"/>
            <p:cNvGrpSpPr/>
            <p:nvPr/>
          </p:nvGrpSpPr>
          <p:grpSpPr>
            <a:xfrm>
              <a:off x="836280" y="3699395"/>
              <a:ext cx="4653887" cy="2251881"/>
              <a:chOff x="641444" y="3740339"/>
              <a:chExt cx="4653887" cy="225188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641444" y="3740339"/>
                <a:ext cx="4653887" cy="914400"/>
                <a:chOff x="641444" y="3538183"/>
                <a:chExt cx="4653887" cy="91440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641444" y="3538183"/>
                  <a:ext cx="4653887" cy="9144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4" name="Rectangle 3"/>
                <p:cNvSpPr/>
                <p:nvPr/>
              </p:nvSpPr>
              <p:spPr>
                <a:xfrm>
                  <a:off x="696034" y="3587462"/>
                  <a:ext cx="846162" cy="82948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Georgia Pro" panose="02040802050405020203" pitchFamily="18" charset="0"/>
                    </a:rPr>
                    <a:t>01</a:t>
                  </a:r>
                  <a:endParaRPr lang="en-US" sz="2000" dirty="0">
                    <a:solidFill>
                      <a:schemeClr val="tx1"/>
                    </a:solidFill>
                    <a:latin typeface="Georgia Pro" panose="02040802050405020203" pitchFamily="18" charset="0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641444" y="5077820"/>
                <a:ext cx="4653887" cy="914400"/>
                <a:chOff x="641444" y="3538183"/>
                <a:chExt cx="4653887" cy="9144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641444" y="3538183"/>
                  <a:ext cx="4653887" cy="9144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696034" y="3587462"/>
                  <a:ext cx="846162" cy="82948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Georgia Pro" panose="02040802050405020203" pitchFamily="18" charset="0"/>
                    </a:rPr>
                    <a:t>02</a:t>
                  </a:r>
                  <a:endParaRPr lang="en-US" sz="2000" dirty="0">
                    <a:solidFill>
                      <a:schemeClr val="tx1"/>
                    </a:solidFill>
                    <a:latin typeface="Georgia Pro" panose="02040802050405020203" pitchFamily="18" charset="0"/>
                  </a:endParaRPr>
                </a:p>
              </p:txBody>
            </p:sp>
          </p:grpSp>
        </p:grpSp>
        <p:grpSp>
          <p:nvGrpSpPr>
            <p:cNvPr id="23" name="Group 22"/>
            <p:cNvGrpSpPr/>
            <p:nvPr/>
          </p:nvGrpSpPr>
          <p:grpSpPr>
            <a:xfrm>
              <a:off x="6753294" y="3699395"/>
              <a:ext cx="4653887" cy="914400"/>
              <a:chOff x="641444" y="3538183"/>
              <a:chExt cx="4653887" cy="9144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41444" y="3538183"/>
                <a:ext cx="4653887" cy="914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96034" y="3587462"/>
                <a:ext cx="846162" cy="8294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Georgia Pro" panose="02040802050405020203" pitchFamily="18" charset="0"/>
                  </a:rPr>
                  <a:t>03</a:t>
                </a:r>
                <a:endParaRPr lang="en-US" sz="2000" dirty="0">
                  <a:solidFill>
                    <a:schemeClr val="tx1"/>
                  </a:solidFill>
                  <a:latin typeface="Georgia Pro" panose="02040802050405020203" pitchFamily="18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753294" y="5036876"/>
              <a:ext cx="4653887" cy="914400"/>
              <a:chOff x="641444" y="3538183"/>
              <a:chExt cx="4653887" cy="9144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641444" y="3538183"/>
                <a:ext cx="4653887" cy="91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96034" y="3587462"/>
                <a:ext cx="846162" cy="8294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Georgia Pro" panose="02040802050405020203" pitchFamily="18" charset="0"/>
                  </a:rPr>
                  <a:t>04</a:t>
                </a:r>
                <a:endParaRPr lang="en-US" sz="2000" dirty="0">
                  <a:solidFill>
                    <a:schemeClr val="tx1"/>
                  </a:solidFill>
                  <a:latin typeface="Georgia Pro" panose="02040802050405020203" pitchFamily="18" charset="0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1918220" y="3971929"/>
              <a:ext cx="318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Georgia" panose="02040502050405020303" pitchFamily="18" charset="0"/>
                </a:rPr>
                <a:t>Increased Brand Awareness</a:t>
              </a:r>
              <a:endParaRPr lang="en-US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18220" y="5316233"/>
              <a:ext cx="318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Georgia" panose="02040502050405020303" pitchFamily="18" charset="0"/>
                </a:rPr>
                <a:t>More Inbound Traffic </a:t>
              </a:r>
              <a:endParaRPr lang="en-US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708636" y="3971929"/>
              <a:ext cx="3698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Georgia" panose="02040502050405020303" pitchFamily="18" charset="0"/>
                </a:rPr>
                <a:t>Improved Search Engine Rankings</a:t>
              </a:r>
              <a:endParaRPr lang="en-US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708636" y="5172755"/>
              <a:ext cx="34415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Georgia" panose="02040502050405020303" pitchFamily="18" charset="0"/>
                </a:rPr>
                <a:t>Higher Conversion Rates</a:t>
              </a:r>
              <a:endParaRPr lang="en-US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Georgia" panose="02040502050405020303" pitchFamily="18" charset="0"/>
                </a:rPr>
                <a:t>Better Customer Satisfaction </a:t>
              </a:r>
              <a:endParaRPr lang="en-US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0" y="233746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Georgia" panose="02040502050405020303" pitchFamily="18" charset="0"/>
              </a:rPr>
              <a:t>Digital Marketing PPT</a:t>
            </a:r>
            <a:endParaRPr lang="en-US" sz="2600" b="1" dirty="0">
              <a:latin typeface="Georgia" panose="020405020504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725416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Social Media Marketing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roup 2048"/>
          <p:cNvGrpSpPr/>
          <p:nvPr/>
        </p:nvGrpSpPr>
        <p:grpSpPr>
          <a:xfrm>
            <a:off x="614713" y="1654630"/>
            <a:ext cx="10962574" cy="4535972"/>
            <a:chOff x="873456" y="1486083"/>
            <a:chExt cx="10331356" cy="4274795"/>
          </a:xfrm>
        </p:grpSpPr>
        <p:grpSp>
          <p:nvGrpSpPr>
            <p:cNvPr id="63" name="Group 62"/>
            <p:cNvGrpSpPr/>
            <p:nvPr/>
          </p:nvGrpSpPr>
          <p:grpSpPr>
            <a:xfrm>
              <a:off x="3179928" y="1486083"/>
              <a:ext cx="8024884" cy="4274795"/>
              <a:chOff x="3179928" y="1037229"/>
              <a:chExt cx="8024884" cy="5172503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4189863" y="1037229"/>
                <a:ext cx="7014949" cy="5172503"/>
                <a:chOff x="4189863" y="1037229"/>
                <a:chExt cx="7014949" cy="5172503"/>
              </a:xfrm>
            </p:grpSpPr>
            <p:sp>
              <p:nvSpPr>
                <p:cNvPr id="45" name="Rectangle: Rounded Corners 44"/>
                <p:cNvSpPr/>
                <p:nvPr/>
              </p:nvSpPr>
              <p:spPr>
                <a:xfrm>
                  <a:off x="4189863" y="1037229"/>
                  <a:ext cx="7014949" cy="777923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Georgia Pro" panose="02040802050405020203" pitchFamily="18" charset="0"/>
                    </a:rPr>
                    <a:t>SEO (Search Engine optimization)</a:t>
                  </a:r>
                  <a:endParaRPr lang="en-US" dirty="0">
                    <a:latin typeface="Georgia Pro" panose="02040802050405020203" pitchFamily="18" charset="0"/>
                  </a:endParaRPr>
                </a:p>
              </p:txBody>
            </p:sp>
            <p:sp>
              <p:nvSpPr>
                <p:cNvPr id="46" name="Rectangle: Rounded Corners 45"/>
                <p:cNvSpPr/>
                <p:nvPr/>
              </p:nvSpPr>
              <p:spPr>
                <a:xfrm>
                  <a:off x="4189863" y="2502089"/>
                  <a:ext cx="7014949" cy="777923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Georgia Pro" panose="02040802050405020203" pitchFamily="18" charset="0"/>
                    </a:rPr>
                    <a:t>SMO ( Social Media Optimization)</a:t>
                  </a:r>
                  <a:endParaRPr lang="en-US" dirty="0">
                    <a:latin typeface="Georgia Pro" panose="02040802050405020203" pitchFamily="18" charset="0"/>
                  </a:endParaRPr>
                </a:p>
              </p:txBody>
            </p:sp>
            <p:sp>
              <p:nvSpPr>
                <p:cNvPr id="47" name="Rectangle: Rounded Corners 46"/>
                <p:cNvSpPr/>
                <p:nvPr/>
              </p:nvSpPr>
              <p:spPr>
                <a:xfrm>
                  <a:off x="4189863" y="3966949"/>
                  <a:ext cx="7014949" cy="777923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Georgia Pro" panose="02040802050405020203" pitchFamily="18" charset="0"/>
                    </a:rPr>
                    <a:t>SEM (Search Engine Marketing)</a:t>
                  </a:r>
                  <a:endParaRPr lang="en-US" dirty="0">
                    <a:latin typeface="Georgia Pro" panose="02040802050405020203" pitchFamily="18" charset="0"/>
                  </a:endParaRPr>
                </a:p>
              </p:txBody>
            </p:sp>
            <p:sp>
              <p:nvSpPr>
                <p:cNvPr id="48" name="Rectangle: Rounded Corners 47"/>
                <p:cNvSpPr/>
                <p:nvPr/>
              </p:nvSpPr>
              <p:spPr>
                <a:xfrm>
                  <a:off x="4189863" y="5431809"/>
                  <a:ext cx="7014949" cy="777923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Georgia Pro" panose="02040802050405020203" pitchFamily="18" charset="0"/>
                    </a:rPr>
                    <a:t>SMM (Social Media Marketing)</a:t>
                  </a:r>
                  <a:endParaRPr lang="en-US" dirty="0">
                    <a:latin typeface="Georgia Pro" panose="02040802050405020203" pitchFamily="18" charset="0"/>
                  </a:endParaRPr>
                </a:p>
              </p:txBody>
            </p:sp>
          </p:grpSp>
          <p:cxnSp>
            <p:nvCxnSpPr>
              <p:cNvPr id="52" name="Connector: Elbow 51"/>
              <p:cNvCxnSpPr>
                <a:stCxn id="44" idx="6"/>
                <a:endCxn id="45" idx="1"/>
              </p:cNvCxnSpPr>
              <p:nvPr/>
            </p:nvCxnSpPr>
            <p:spPr>
              <a:xfrm flipV="1">
                <a:off x="3179928" y="1426191"/>
                <a:ext cx="1009935" cy="2197289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or: Elbow 55"/>
              <p:cNvCxnSpPr>
                <a:stCxn id="44" idx="6"/>
                <a:endCxn id="48" idx="1"/>
              </p:cNvCxnSpPr>
              <p:nvPr/>
            </p:nvCxnSpPr>
            <p:spPr>
              <a:xfrm>
                <a:off x="3179928" y="3623480"/>
                <a:ext cx="1009935" cy="2197291"/>
              </a:xfrm>
              <a:prstGeom prst="bentConnector3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or: Elbow 57"/>
              <p:cNvCxnSpPr>
                <a:stCxn id="44" idx="6"/>
                <a:endCxn id="46" idx="1"/>
              </p:cNvCxnSpPr>
              <p:nvPr/>
            </p:nvCxnSpPr>
            <p:spPr>
              <a:xfrm flipV="1">
                <a:off x="3179928" y="2891051"/>
                <a:ext cx="1009935" cy="732429"/>
              </a:xfrm>
              <a:prstGeom prst="bentConnector3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/>
              <p:cNvCxnSpPr>
                <a:stCxn id="44" idx="6"/>
                <a:endCxn id="47" idx="1"/>
              </p:cNvCxnSpPr>
              <p:nvPr/>
            </p:nvCxnSpPr>
            <p:spPr>
              <a:xfrm>
                <a:off x="3179928" y="3623480"/>
                <a:ext cx="1009935" cy="732431"/>
              </a:xfrm>
              <a:prstGeom prst="bentConnector3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8" name="Group 2047"/>
            <p:cNvGrpSpPr/>
            <p:nvPr/>
          </p:nvGrpSpPr>
          <p:grpSpPr>
            <a:xfrm>
              <a:off x="873456" y="2470244"/>
              <a:ext cx="2306472" cy="2306472"/>
              <a:chOff x="873456" y="2470244"/>
              <a:chExt cx="2306472" cy="2306472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873456" y="2470244"/>
                <a:ext cx="2306472" cy="230647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50" name="Picture 2" descr="Digital marketing - Free marketing icons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brightnessContrast brigh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4263" y="2891051"/>
                <a:ext cx="1464858" cy="14648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1" name="TextBox 60"/>
          <p:cNvSpPr txBox="1"/>
          <p:nvPr/>
        </p:nvSpPr>
        <p:spPr>
          <a:xfrm>
            <a:off x="0" y="233746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Georgia" panose="02040502050405020303" pitchFamily="18" charset="0"/>
              </a:rPr>
              <a:t>Digital Marketing PPT</a:t>
            </a:r>
            <a:endParaRPr lang="en-US" sz="2600" b="1" dirty="0">
              <a:latin typeface="Georgia" panose="02040502050405020303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0" y="725416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Digital marketing Areas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491319" y="1187355"/>
            <a:ext cx="11177517" cy="5322627"/>
          </a:xfrm>
          <a:prstGeom prst="roundRect">
            <a:avLst>
              <a:gd name="adj" fmla="val 53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 Pro" panose="02040802050405020203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18867" y="1446663"/>
            <a:ext cx="2825086" cy="4838131"/>
            <a:chOff x="764275" y="1446663"/>
            <a:chExt cx="2825086" cy="4838131"/>
          </a:xfrm>
          <a:solidFill>
            <a:schemeClr val="accent3"/>
          </a:solidFill>
        </p:grpSpPr>
        <p:sp>
          <p:nvSpPr>
            <p:cNvPr id="3" name="Rectangle: Rounded Corners 2"/>
            <p:cNvSpPr/>
            <p:nvPr/>
          </p:nvSpPr>
          <p:spPr>
            <a:xfrm>
              <a:off x="764275" y="1446663"/>
              <a:ext cx="2825086" cy="873457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eorgia Pro" panose="02040802050405020203" pitchFamily="18" charset="0"/>
                </a:rPr>
                <a:t>Internet</a:t>
              </a:r>
              <a:endParaRPr lang="en-US" dirty="0">
                <a:latin typeface="Georgia Pro" panose="02040802050405020203" pitchFamily="18" charset="0"/>
              </a:endParaRPr>
            </a:p>
          </p:txBody>
        </p:sp>
        <p:sp>
          <p:nvSpPr>
            <p:cNvPr id="4" name="Rectangle: Rounded Corners 3"/>
            <p:cNvSpPr/>
            <p:nvPr/>
          </p:nvSpPr>
          <p:spPr>
            <a:xfrm>
              <a:off x="764275" y="2437831"/>
              <a:ext cx="2825086" cy="873457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eorgia Pro" panose="02040802050405020203" pitchFamily="18" charset="0"/>
                </a:rPr>
                <a:t>TV</a:t>
              </a:r>
              <a:endParaRPr lang="en-US" dirty="0">
                <a:latin typeface="Georgia Pro" panose="02040802050405020203" pitchFamily="18" charset="0"/>
              </a:endParaRPr>
            </a:p>
          </p:txBody>
        </p:sp>
        <p:sp>
          <p:nvSpPr>
            <p:cNvPr id="5" name="Rectangle: Rounded Corners 4"/>
            <p:cNvSpPr/>
            <p:nvPr/>
          </p:nvSpPr>
          <p:spPr>
            <a:xfrm>
              <a:off x="764275" y="3429000"/>
              <a:ext cx="2825086" cy="873457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eorgia Pro" panose="02040802050405020203" pitchFamily="18" charset="0"/>
                </a:rPr>
                <a:t>Radio</a:t>
              </a:r>
              <a:endParaRPr lang="en-US" dirty="0">
                <a:latin typeface="Georgia Pro" panose="02040802050405020203" pitchFamily="18" charset="0"/>
              </a:endParaRPr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764275" y="4420168"/>
              <a:ext cx="2825086" cy="873457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eorgia Pro" panose="02040802050405020203" pitchFamily="18" charset="0"/>
                </a:rPr>
                <a:t>Mobile</a:t>
              </a:r>
              <a:endParaRPr lang="en-US" dirty="0">
                <a:latin typeface="Georgia Pro" panose="02040802050405020203" pitchFamily="18" charset="0"/>
              </a:endParaRPr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764275" y="5411337"/>
              <a:ext cx="2825086" cy="873457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eorgia Pro" panose="02040802050405020203" pitchFamily="18" charset="0"/>
                </a:rPr>
                <a:t>Out Of Home</a:t>
              </a:r>
              <a:endParaRPr lang="en-US" dirty="0">
                <a:latin typeface="Georgia Pro" panose="02040802050405020203" pitchFamily="18" charset="0"/>
              </a:endParaRPr>
            </a:p>
          </p:txBody>
        </p:sp>
      </p:grpSp>
      <p:sp>
        <p:nvSpPr>
          <p:cNvPr id="8" name="Rectangle: Rounded Corners 7"/>
          <p:cNvSpPr/>
          <p:nvPr/>
        </p:nvSpPr>
        <p:spPr>
          <a:xfrm>
            <a:off x="4012440" y="1446663"/>
            <a:ext cx="7278805" cy="221093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 Pro" panose="02040802050405020203" pitchFamily="18" charset="0"/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4012440" y="4073856"/>
            <a:ext cx="7278805" cy="221093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 Pro" panose="02040802050405020203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270858" y="2470243"/>
            <a:ext cx="6761969" cy="873457"/>
            <a:chOff x="4181334" y="2620371"/>
            <a:chExt cx="10462145" cy="873457"/>
          </a:xfrm>
          <a:solidFill>
            <a:schemeClr val="bg1"/>
          </a:solidFill>
        </p:grpSpPr>
        <p:sp>
          <p:nvSpPr>
            <p:cNvPr id="11" name="Rectangle: Rounded Corners 10"/>
            <p:cNvSpPr/>
            <p:nvPr/>
          </p:nvSpPr>
          <p:spPr>
            <a:xfrm>
              <a:off x="4181334" y="2620371"/>
              <a:ext cx="1591670" cy="873457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eorgia" panose="02040502050405020303" pitchFamily="18" charset="0"/>
                </a:rPr>
                <a:t>website</a:t>
              </a:r>
              <a:endParaRPr lang="en-US" sz="1400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5955429" y="2620371"/>
              <a:ext cx="1591670" cy="873457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eorgia" panose="02040502050405020303" pitchFamily="18" charset="0"/>
                </a:rPr>
                <a:t>Mobile app</a:t>
              </a:r>
              <a:endParaRPr lang="en-US" sz="1400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7729524" y="2620371"/>
              <a:ext cx="1591670" cy="873457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eorgia" panose="02040502050405020303" pitchFamily="18" charset="0"/>
                </a:rPr>
                <a:t>Search Engine</a:t>
              </a:r>
              <a:endParaRPr lang="en-US" sz="1400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9503619" y="2620371"/>
              <a:ext cx="1591670" cy="873457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eorgia" panose="02040502050405020303" pitchFamily="18" charset="0"/>
                </a:rPr>
                <a:t>Social Media</a:t>
              </a:r>
              <a:endParaRPr lang="en-US" sz="1400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11277714" y="2620371"/>
              <a:ext cx="1591670" cy="873457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eorgia" panose="02040502050405020303" pitchFamily="18" charset="0"/>
                </a:rPr>
                <a:t>Email</a:t>
              </a:r>
              <a:endParaRPr lang="en-US" sz="1400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13051809" y="2620371"/>
              <a:ext cx="1591670" cy="873457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eorgia" panose="02040502050405020303" pitchFamily="18" charset="0"/>
                </a:rPr>
                <a:t>Referral</a:t>
              </a:r>
              <a:endParaRPr lang="en-US" sz="1400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270858" y="5097436"/>
            <a:ext cx="6761969" cy="873457"/>
            <a:chOff x="4181334" y="2620371"/>
            <a:chExt cx="6913955" cy="873457"/>
          </a:xfrm>
          <a:solidFill>
            <a:schemeClr val="bg1"/>
          </a:solidFill>
        </p:grpSpPr>
        <p:sp>
          <p:nvSpPr>
            <p:cNvPr id="19" name="Rectangle: Rounded Corners 18"/>
            <p:cNvSpPr/>
            <p:nvPr/>
          </p:nvSpPr>
          <p:spPr>
            <a:xfrm>
              <a:off x="4181334" y="2620371"/>
              <a:ext cx="1591670" cy="873457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eorgia" panose="02040502050405020303" pitchFamily="18" charset="0"/>
                </a:rPr>
                <a:t>TV</a:t>
              </a:r>
              <a:endParaRPr lang="en-US" sz="1400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0" name="Rectangle: Rounded Corners 19"/>
            <p:cNvSpPr/>
            <p:nvPr/>
          </p:nvSpPr>
          <p:spPr>
            <a:xfrm>
              <a:off x="5955429" y="2620371"/>
              <a:ext cx="1591670" cy="873457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eorgia" panose="02040502050405020303" pitchFamily="18" charset="0"/>
                </a:rPr>
                <a:t>radio</a:t>
              </a:r>
              <a:endParaRPr lang="en-US" sz="1400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7729524" y="2620371"/>
              <a:ext cx="1591670" cy="873457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eorgia" panose="02040502050405020303" pitchFamily="18" charset="0"/>
                </a:rPr>
                <a:t>Mobile</a:t>
              </a:r>
              <a:endParaRPr lang="en-US" sz="1400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2" name="Rectangle: Rounded Corners 21"/>
            <p:cNvSpPr/>
            <p:nvPr/>
          </p:nvSpPr>
          <p:spPr>
            <a:xfrm>
              <a:off x="9503619" y="2620371"/>
              <a:ext cx="1591670" cy="873457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Georgia" panose="02040502050405020303" pitchFamily="18" charset="0"/>
                </a:rPr>
                <a:t>Out Of Home</a:t>
              </a:r>
              <a:endParaRPr lang="en-US" sz="1400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270858" y="1746915"/>
            <a:ext cx="6565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Georgia Pro" panose="02040802050405020203" pitchFamily="18" charset="0"/>
              </a:rPr>
              <a:t>Online / Internet digital Marketing</a:t>
            </a:r>
            <a:endParaRPr lang="en-US" sz="2000" dirty="0">
              <a:solidFill>
                <a:schemeClr val="bg1"/>
              </a:solidFill>
              <a:latin typeface="Georgia Pro" panose="02040802050405020203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70858" y="4414630"/>
            <a:ext cx="6565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Georgia Pro" panose="02040802050405020203" pitchFamily="18" charset="0"/>
              </a:rPr>
              <a:t>Offline digital Marketing</a:t>
            </a:r>
            <a:endParaRPr lang="en-US" sz="2000" dirty="0">
              <a:solidFill>
                <a:schemeClr val="bg1"/>
              </a:solidFill>
              <a:latin typeface="Georgia Pro" panose="02040802050405020203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0" y="233746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Georgia" panose="02040502050405020303" pitchFamily="18" charset="0"/>
              </a:rPr>
              <a:t>Digital Marketing PPT</a:t>
            </a:r>
            <a:endParaRPr lang="en-US" sz="2600" b="1" dirty="0">
              <a:latin typeface="Georgia" panose="02040502050405020303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0" y="725416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Promoting Brand Awareness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168283" y="1089373"/>
            <a:ext cx="1855434" cy="18554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Georgia Pro" panose="02040802050405020203" pitchFamily="18" charset="0"/>
              </a:rPr>
              <a:t>Digital Marketing</a:t>
            </a:r>
            <a:endParaRPr lang="en-US" dirty="0">
              <a:solidFill>
                <a:schemeClr val="bg1"/>
              </a:solidFill>
              <a:latin typeface="Georgia Pro" panose="02040802050405020203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99464" y="3492501"/>
            <a:ext cx="1552982" cy="15529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Georgia" panose="02040502050405020303" pitchFamily="18" charset="0"/>
              </a:rPr>
              <a:t>SEM</a:t>
            </a:r>
            <a:endParaRPr lang="en-US" sz="14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859486" y="3492501"/>
            <a:ext cx="1552982" cy="15529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Georgia" panose="02040502050405020303" pitchFamily="18" charset="0"/>
              </a:rPr>
              <a:t>Web Design</a:t>
            </a:r>
            <a:endParaRPr lang="en-US" sz="14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319508" y="3492501"/>
            <a:ext cx="1552982" cy="15529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Georgia" panose="02040502050405020303" pitchFamily="18" charset="0"/>
              </a:rPr>
              <a:t>Video Production</a:t>
            </a:r>
            <a:endParaRPr lang="en-US" sz="14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7779530" y="3492501"/>
            <a:ext cx="1552982" cy="155298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Georgia" panose="02040502050405020303" pitchFamily="18" charset="0"/>
              </a:rPr>
              <a:t>Branding</a:t>
            </a:r>
            <a:endParaRPr lang="en-US" sz="14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239555" y="3492501"/>
            <a:ext cx="1552982" cy="15529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Georgia" panose="02040502050405020303" pitchFamily="18" charset="0"/>
              </a:rPr>
              <a:t>Content Marketing</a:t>
            </a:r>
            <a:endParaRPr lang="en-US" sz="14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629475" y="4970951"/>
            <a:ext cx="1552982" cy="155298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Georgia" panose="02040502050405020303" pitchFamily="18" charset="0"/>
              </a:rPr>
              <a:t>App Development</a:t>
            </a:r>
            <a:endParaRPr lang="en-US" sz="14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089497" y="4970951"/>
            <a:ext cx="1552982" cy="15529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Georgia" panose="02040502050405020303" pitchFamily="18" charset="0"/>
              </a:rPr>
              <a:t>SEO</a:t>
            </a:r>
            <a:endParaRPr lang="en-US" sz="14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549519" y="4970951"/>
            <a:ext cx="1552982" cy="15529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Georgia" panose="02040502050405020303" pitchFamily="18" charset="0"/>
              </a:rPr>
              <a:t>Email  marketing</a:t>
            </a:r>
            <a:endParaRPr lang="en-US" sz="14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9009541" y="4970951"/>
            <a:ext cx="1552982" cy="15529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Georgia" panose="02040502050405020303" pitchFamily="18" charset="0"/>
              </a:rPr>
              <a:t>Social Media</a:t>
            </a:r>
            <a:endParaRPr lang="en-US" sz="14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cxnSp>
        <p:nvCxnSpPr>
          <p:cNvPr id="15" name="Connector: Elbow 14"/>
          <p:cNvCxnSpPr>
            <a:stCxn id="2" idx="4"/>
            <a:endCxn id="3" idx="0"/>
          </p:cNvCxnSpPr>
          <p:nvPr/>
        </p:nvCxnSpPr>
        <p:spPr>
          <a:xfrm rot="5400000">
            <a:off x="3362131" y="758632"/>
            <a:ext cx="547694" cy="4920045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/>
          <p:cNvCxnSpPr>
            <a:stCxn id="2" idx="4"/>
            <a:endCxn id="7" idx="0"/>
          </p:cNvCxnSpPr>
          <p:nvPr/>
        </p:nvCxnSpPr>
        <p:spPr>
          <a:xfrm rot="16200000" flipH="1">
            <a:off x="8282176" y="758631"/>
            <a:ext cx="547694" cy="4920046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/>
          <p:cNvCxnSpPr>
            <a:stCxn id="2" idx="4"/>
            <a:endCxn id="4" idx="0"/>
          </p:cNvCxnSpPr>
          <p:nvPr/>
        </p:nvCxnSpPr>
        <p:spPr>
          <a:xfrm rot="5400000">
            <a:off x="4592142" y="1988643"/>
            <a:ext cx="547694" cy="2460023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2" idx="4"/>
            <a:endCxn id="6" idx="0"/>
          </p:cNvCxnSpPr>
          <p:nvPr/>
        </p:nvCxnSpPr>
        <p:spPr>
          <a:xfrm rot="16200000" flipH="1">
            <a:off x="7052163" y="1988643"/>
            <a:ext cx="547694" cy="2460021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" idx="4"/>
            <a:endCxn id="5" idx="0"/>
          </p:cNvCxnSpPr>
          <p:nvPr/>
        </p:nvCxnSpPr>
        <p:spPr>
          <a:xfrm flipH="1">
            <a:off x="6095999" y="2944807"/>
            <a:ext cx="1" cy="54769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/>
          <p:cNvCxnSpPr>
            <a:stCxn id="2" idx="4"/>
            <a:endCxn id="8" idx="0"/>
          </p:cNvCxnSpPr>
          <p:nvPr/>
        </p:nvCxnSpPr>
        <p:spPr>
          <a:xfrm rot="5400000">
            <a:off x="3237911" y="2112862"/>
            <a:ext cx="2026144" cy="3690034"/>
          </a:xfrm>
          <a:prstGeom prst="bentConnector3">
            <a:avLst>
              <a:gd name="adj1" fmla="val 1364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stCxn id="2" idx="4"/>
            <a:endCxn id="9" idx="0"/>
          </p:cNvCxnSpPr>
          <p:nvPr/>
        </p:nvCxnSpPr>
        <p:spPr>
          <a:xfrm rot="5400000">
            <a:off x="4467922" y="3342873"/>
            <a:ext cx="2026144" cy="1230012"/>
          </a:xfrm>
          <a:prstGeom prst="bentConnector3">
            <a:avLst>
              <a:gd name="adj1" fmla="val 1364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/>
          <p:cNvCxnSpPr>
            <a:stCxn id="2" idx="4"/>
            <a:endCxn id="10" idx="0"/>
          </p:cNvCxnSpPr>
          <p:nvPr/>
        </p:nvCxnSpPr>
        <p:spPr>
          <a:xfrm rot="16200000" flipH="1">
            <a:off x="5697933" y="3342874"/>
            <a:ext cx="2026144" cy="1230010"/>
          </a:xfrm>
          <a:prstGeom prst="bentConnector3">
            <a:avLst>
              <a:gd name="adj1" fmla="val 1364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/>
          <p:cNvCxnSpPr>
            <a:stCxn id="2" idx="4"/>
            <a:endCxn id="11" idx="0"/>
          </p:cNvCxnSpPr>
          <p:nvPr/>
        </p:nvCxnSpPr>
        <p:spPr>
          <a:xfrm rot="16200000" flipH="1">
            <a:off x="6927944" y="2112863"/>
            <a:ext cx="2026144" cy="3690032"/>
          </a:xfrm>
          <a:prstGeom prst="bentConnector3">
            <a:avLst>
              <a:gd name="adj1" fmla="val 1364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0" y="233746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Georgia" panose="02040502050405020303" pitchFamily="18" charset="0"/>
              </a:rPr>
              <a:t>Digital Marketing PPT</a:t>
            </a:r>
            <a:endParaRPr lang="en-US" sz="2600" b="1" dirty="0">
              <a:latin typeface="Georgia" panose="02040502050405020303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725416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DM Consist Of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96003" y="2974396"/>
            <a:ext cx="4978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Georgia" panose="02040502050405020303" pitchFamily="18" charset="0"/>
              </a:rPr>
              <a:t>Digital Marketing PPT</a:t>
            </a:r>
            <a:endParaRPr lang="en-US" sz="2600" b="1" dirty="0">
              <a:latin typeface="Georgia" panose="02040502050405020303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6003" y="3621250"/>
            <a:ext cx="497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Benefits Of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Georgia" panose="02040502050405020303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313429" y="676193"/>
            <a:ext cx="6482568" cy="5505615"/>
            <a:chOff x="5080000" y="676193"/>
            <a:chExt cx="6482568" cy="5505615"/>
          </a:xfrm>
        </p:grpSpPr>
        <p:grpSp>
          <p:nvGrpSpPr>
            <p:cNvPr id="10" name="Group 9"/>
            <p:cNvGrpSpPr/>
            <p:nvPr/>
          </p:nvGrpSpPr>
          <p:grpSpPr>
            <a:xfrm>
              <a:off x="5080000" y="676193"/>
              <a:ext cx="6482568" cy="5505615"/>
              <a:chOff x="3386282" y="1460311"/>
              <a:chExt cx="5419437" cy="4602703"/>
            </a:xfrm>
          </p:grpSpPr>
          <p:sp>
            <p:nvSpPr>
              <p:cNvPr id="4" name="Hexagon 3"/>
              <p:cNvSpPr/>
              <p:nvPr/>
            </p:nvSpPr>
            <p:spPr>
              <a:xfrm>
                <a:off x="4285397" y="1460311"/>
                <a:ext cx="1798229" cy="1514902"/>
              </a:xfrm>
              <a:prstGeom prst="hexagon">
                <a:avLst>
                  <a:gd name="adj" fmla="val 27703"/>
                  <a:gd name="vf" fmla="val 11547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Georgia" panose="02040502050405020303" pitchFamily="18" charset="0"/>
                  </a:rPr>
                  <a:t>Increase Lead Generation</a:t>
                </a:r>
                <a:endParaRPr lang="en-US" dirty="0">
                  <a:latin typeface="Georgia" panose="02040502050405020303" pitchFamily="18" charset="0"/>
                </a:endParaRPr>
              </a:p>
            </p:txBody>
          </p:sp>
          <p:sp>
            <p:nvSpPr>
              <p:cNvPr id="5" name="Hexagon 4"/>
              <p:cNvSpPr/>
              <p:nvPr/>
            </p:nvSpPr>
            <p:spPr>
              <a:xfrm>
                <a:off x="6108376" y="1460311"/>
                <a:ext cx="1798229" cy="1514902"/>
              </a:xfrm>
              <a:prstGeom prst="hexagon">
                <a:avLst>
                  <a:gd name="adj" fmla="val 27703"/>
                  <a:gd name="vf" fmla="val 11547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Georgia" panose="02040502050405020303" pitchFamily="18" charset="0"/>
                  </a:rPr>
                  <a:t>Increase Sales Revenue</a:t>
                </a:r>
                <a:endParaRPr lang="en-US" dirty="0">
                  <a:latin typeface="Georgia" panose="02040502050405020303" pitchFamily="18" charset="0"/>
                </a:endParaRPr>
              </a:p>
            </p:txBody>
          </p:sp>
          <p:sp>
            <p:nvSpPr>
              <p:cNvPr id="6" name="Hexagon 5"/>
              <p:cNvSpPr/>
              <p:nvPr/>
            </p:nvSpPr>
            <p:spPr>
              <a:xfrm>
                <a:off x="7007490" y="3004212"/>
                <a:ext cx="1798229" cy="1514902"/>
              </a:xfrm>
              <a:prstGeom prst="hexagon">
                <a:avLst>
                  <a:gd name="adj" fmla="val 27703"/>
                  <a:gd name="vf" fmla="val 11547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Georgia" panose="02040502050405020303" pitchFamily="18" charset="0"/>
                  </a:rPr>
                  <a:t>Improve brand awareness</a:t>
                </a:r>
                <a:endParaRPr lang="en-US" dirty="0">
                  <a:latin typeface="Georgia" panose="02040502050405020303" pitchFamily="18" charset="0"/>
                </a:endParaRPr>
              </a:p>
            </p:txBody>
          </p:sp>
          <p:sp>
            <p:nvSpPr>
              <p:cNvPr id="7" name="Hexagon 6"/>
              <p:cNvSpPr/>
              <p:nvPr/>
            </p:nvSpPr>
            <p:spPr>
              <a:xfrm>
                <a:off x="3386282" y="3004212"/>
                <a:ext cx="1798229" cy="1514902"/>
              </a:xfrm>
              <a:prstGeom prst="hexagon">
                <a:avLst>
                  <a:gd name="adj" fmla="val 27703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Georgia" panose="02040502050405020303" pitchFamily="18" charset="0"/>
                  </a:rPr>
                  <a:t>Improve Data Quality</a:t>
                </a:r>
                <a:endParaRPr lang="en-US" dirty="0">
                  <a:latin typeface="Georgia" panose="02040502050405020303" pitchFamily="18" charset="0"/>
                </a:endParaRPr>
              </a:p>
            </p:txBody>
          </p:sp>
          <p:sp>
            <p:nvSpPr>
              <p:cNvPr id="8" name="Hexagon 7"/>
              <p:cNvSpPr/>
              <p:nvPr/>
            </p:nvSpPr>
            <p:spPr>
              <a:xfrm>
                <a:off x="4285397" y="4548112"/>
                <a:ext cx="1798229" cy="1514902"/>
              </a:xfrm>
              <a:prstGeom prst="hexagon">
                <a:avLst>
                  <a:gd name="adj" fmla="val 27703"/>
                  <a:gd name="vf" fmla="val 11547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Georgia" panose="02040502050405020303" pitchFamily="18" charset="0"/>
                  </a:rPr>
                  <a:t>Increase website traffic</a:t>
                </a:r>
                <a:endParaRPr lang="en-US" dirty="0">
                  <a:latin typeface="Georgia" panose="02040502050405020303" pitchFamily="18" charset="0"/>
                </a:endParaRPr>
              </a:p>
            </p:txBody>
          </p:sp>
          <p:sp>
            <p:nvSpPr>
              <p:cNvPr id="9" name="Hexagon 8"/>
              <p:cNvSpPr/>
              <p:nvPr/>
            </p:nvSpPr>
            <p:spPr>
              <a:xfrm>
                <a:off x="6108376" y="4548112"/>
                <a:ext cx="1798229" cy="1514902"/>
              </a:xfrm>
              <a:prstGeom prst="hexagon">
                <a:avLst>
                  <a:gd name="adj" fmla="val 27703"/>
                  <a:gd name="vf" fmla="val 11547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Georgia" panose="02040502050405020303" pitchFamily="18" charset="0"/>
                  </a:rPr>
                  <a:t>Improve User experience</a:t>
                </a:r>
                <a:endParaRPr lang="en-US" dirty="0">
                  <a:latin typeface="Georgia" panose="02040502050405020303" pitchFamily="18" charset="0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6985587" y="3264435"/>
              <a:ext cx="25547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Georgia" panose="02040502050405020303" pitchFamily="18" charset="0"/>
                </a:rPr>
                <a:t>DM Benefits</a:t>
              </a:r>
              <a:endParaRPr lang="en-US" sz="2000" b="1" dirty="0">
                <a:latin typeface="Georgia" panose="02040502050405020303" pitchFamily="18" charset="0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659925" y="781000"/>
            <a:ext cx="8872151" cy="3126147"/>
            <a:chOff x="1659925" y="1214603"/>
            <a:chExt cx="8872151" cy="3126147"/>
          </a:xfrm>
        </p:grpSpPr>
        <p:sp>
          <p:nvSpPr>
            <p:cNvPr id="3" name="TextBox 2"/>
            <p:cNvSpPr txBox="1"/>
            <p:nvPr/>
          </p:nvSpPr>
          <p:spPr>
            <a:xfrm>
              <a:off x="1659925" y="1214603"/>
              <a:ext cx="8872151" cy="21532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Thank You!</a:t>
              </a:r>
              <a:endPara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889500" y="3604961"/>
              <a:ext cx="4767228" cy="735789"/>
              <a:chOff x="3889500" y="3338261"/>
              <a:chExt cx="4767228" cy="735789"/>
            </a:xfrm>
          </p:grpSpPr>
          <p:pic>
            <p:nvPicPr>
              <p:cNvPr id="1028" name="Picture 4" descr="Facebook icon circle Logo PNG Vector (EPS) Free Download">
                <a:hlinkClick r:id="rId1"/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9500" y="3338261"/>
                <a:ext cx="730592" cy="730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Instagram Logo Icon Png #96303 - Free Icons Library">
                <a:hlinkClick r:id="rId3"/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40970" y="3338261"/>
                <a:ext cx="730592" cy="721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Youtube PNG images free download">
                <a:hlinkClick r:id="rId5"/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18313" y="3352865"/>
                <a:ext cx="1019843" cy="721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Download Twitter Logo Png Transparent Background - Logo Twitter Png PNG  Image with No Background - PNGkey.com">
                <a:hlinkClick r:id="rId7"/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87856" y="3352866"/>
                <a:ext cx="715989" cy="7159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 descr="LinkedIn Logo – Free PNG format download (2022)">
                <a:hlinkClick r:id="rId9"/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3296" y="3344440"/>
                <a:ext cx="1293432" cy="727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19960" y="1359307"/>
            <a:ext cx="9952080" cy="4952188"/>
            <a:chOff x="1090932" y="952906"/>
            <a:chExt cx="9952080" cy="4952188"/>
          </a:xfrm>
        </p:grpSpPr>
        <p:grpSp>
          <p:nvGrpSpPr>
            <p:cNvPr id="62" name="Group 61"/>
            <p:cNvGrpSpPr/>
            <p:nvPr/>
          </p:nvGrpSpPr>
          <p:grpSpPr>
            <a:xfrm>
              <a:off x="1090932" y="952906"/>
              <a:ext cx="9952080" cy="4952188"/>
              <a:chOff x="1090932" y="694805"/>
              <a:chExt cx="9952080" cy="4952188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4730187" y="694805"/>
                <a:ext cx="26735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i="0" dirty="0">
                    <a:solidFill>
                      <a:srgbClr val="000000"/>
                    </a:solidFill>
                    <a:effectLst/>
                    <a:latin typeface="Georgia" panose="02040502050405020303" pitchFamily="18" charset="0"/>
                  </a:rPr>
                  <a:t>Content Marketing</a:t>
                </a:r>
                <a:endParaRPr lang="en-US" i="0" dirty="0">
                  <a:solidFill>
                    <a:srgbClr val="1D1C1D"/>
                  </a:solidFill>
                  <a:effectLst/>
                  <a:latin typeface="Georgia" panose="02040502050405020303" pitchFamily="18" charset="0"/>
                </a:endParaRPr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1090932" y="1211008"/>
                <a:ext cx="9952080" cy="4435985"/>
                <a:chOff x="1090932" y="1211008"/>
                <a:chExt cx="9952080" cy="4435985"/>
              </a:xfrm>
            </p:grpSpPr>
            <p:sp>
              <p:nvSpPr>
                <p:cNvPr id="53" name="TextBox 52"/>
                <p:cNvSpPr txBox="1"/>
                <p:nvPr/>
              </p:nvSpPr>
              <p:spPr>
                <a:xfrm>
                  <a:off x="7300306" y="5158301"/>
                  <a:ext cx="26735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sz="1800" i="0" dirty="0">
                      <a:solidFill>
                        <a:srgbClr val="000000"/>
                      </a:solidFill>
                      <a:effectLst/>
                      <a:latin typeface="Georgia" panose="02040502050405020303" pitchFamily="18" charset="0"/>
                    </a:rPr>
                    <a:t>Social Media Marketing</a:t>
                  </a:r>
                  <a:endParaRPr lang="en-US" i="0" dirty="0">
                    <a:solidFill>
                      <a:srgbClr val="1D1C1D"/>
                    </a:solidFill>
                    <a:effectLst/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2160067" y="5158301"/>
                  <a:ext cx="26735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800" i="0" dirty="0">
                      <a:solidFill>
                        <a:srgbClr val="000000"/>
                      </a:solidFill>
                      <a:effectLst/>
                      <a:latin typeface="Georgia" panose="02040502050405020303" pitchFamily="18" charset="0"/>
                    </a:rPr>
                    <a:t>Email Marketing</a:t>
                  </a:r>
                  <a:endParaRPr lang="en-US" i="0" dirty="0">
                    <a:solidFill>
                      <a:srgbClr val="1D1C1D"/>
                    </a:solidFill>
                    <a:effectLst/>
                    <a:latin typeface="Georgia" panose="02040502050405020303" pitchFamily="18" charset="0"/>
                  </a:endParaRPr>
                </a:p>
              </p:txBody>
            </p:sp>
            <p:grpSp>
              <p:nvGrpSpPr>
                <p:cNvPr id="60" name="Group 59"/>
                <p:cNvGrpSpPr/>
                <p:nvPr/>
              </p:nvGrpSpPr>
              <p:grpSpPr>
                <a:xfrm>
                  <a:off x="1090932" y="1211008"/>
                  <a:ext cx="9952080" cy="4435985"/>
                  <a:chOff x="1099240" y="1211008"/>
                  <a:chExt cx="9952080" cy="4435985"/>
                </a:xfrm>
              </p:grpSpPr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8200186" y="4209521"/>
                    <a:ext cx="267357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r>
                      <a:rPr lang="en-US" sz="1800" i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rPr>
                      <a:t>Affiliate Marketing</a:t>
                    </a:r>
                    <a:endParaRPr lang="en-US" i="0" dirty="0">
                      <a:solidFill>
                        <a:srgbClr val="1D1C1D"/>
                      </a:solidFill>
                      <a:effectLst/>
                      <a:latin typeface="Georgia" panose="02040502050405020303" pitchFamily="18" charset="0"/>
                    </a:endParaRPr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1276804" y="4209521"/>
                    <a:ext cx="267357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800" i="0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rPr>
                      <a:t>Online Public Relations</a:t>
                    </a:r>
                    <a:endParaRPr lang="en-US" i="0" dirty="0">
                      <a:solidFill>
                        <a:srgbClr val="1D1C1D"/>
                      </a:solidFill>
                      <a:effectLst/>
                      <a:latin typeface="Georgia" panose="02040502050405020303" pitchFamily="18" charset="0"/>
                    </a:endParaRPr>
                  </a:p>
                </p:txBody>
              </p:sp>
              <p:grpSp>
                <p:nvGrpSpPr>
                  <p:cNvPr id="59" name="Group 58"/>
                  <p:cNvGrpSpPr/>
                  <p:nvPr/>
                </p:nvGrpSpPr>
                <p:grpSpPr>
                  <a:xfrm>
                    <a:off x="1099240" y="1211008"/>
                    <a:ext cx="9952080" cy="4435985"/>
                    <a:chOff x="1137363" y="1211008"/>
                    <a:chExt cx="9952080" cy="4435985"/>
                  </a:xfrm>
                </p:grpSpPr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7816044" y="1811430"/>
                      <a:ext cx="267357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:r>
                        <a:rPr lang="en-US" sz="1800" i="0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SEO</a:t>
                      </a:r>
                      <a:endParaRPr lang="en-US" i="0" dirty="0">
                        <a:solidFill>
                          <a:srgbClr val="1D1C1D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p:txBody>
                </p: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1137363" y="1211008"/>
                      <a:ext cx="9952080" cy="4435985"/>
                      <a:chOff x="1093741" y="1211008"/>
                      <a:chExt cx="9952080" cy="4435985"/>
                    </a:xfrm>
                  </p:grpSpPr>
                  <p:grpSp>
                    <p:nvGrpSpPr>
                      <p:cNvPr id="48" name="Group 47"/>
                      <p:cNvGrpSpPr/>
                      <p:nvPr/>
                    </p:nvGrpSpPr>
                    <p:grpSpPr>
                      <a:xfrm>
                        <a:off x="3837071" y="1211008"/>
                        <a:ext cx="4465420" cy="4435985"/>
                        <a:chOff x="3172186" y="725856"/>
                        <a:chExt cx="5844152" cy="5805629"/>
                      </a:xfrm>
                    </p:grpSpPr>
                    <p:grpSp>
                      <p:nvGrpSpPr>
                        <p:cNvPr id="42" name="Group 41"/>
                        <p:cNvGrpSpPr/>
                        <p:nvPr/>
                      </p:nvGrpSpPr>
                      <p:grpSpPr>
                        <a:xfrm>
                          <a:off x="5360219" y="725856"/>
                          <a:ext cx="1481447" cy="1481447"/>
                          <a:chOff x="5360219" y="725856"/>
                          <a:chExt cx="1481447" cy="1481447"/>
                        </a:xfrm>
                      </p:grpSpPr>
                      <p:sp>
                        <p:nvSpPr>
                          <p:cNvPr id="15" name="Oval 14"/>
                          <p:cNvSpPr/>
                          <p:nvPr/>
                        </p:nvSpPr>
                        <p:spPr>
                          <a:xfrm>
                            <a:off x="5453737" y="819374"/>
                            <a:ext cx="1294410" cy="1294410"/>
                          </a:xfrm>
                          <a:prstGeom prst="ellipse">
                            <a:avLst/>
                          </a:prstGeom>
                          <a:solidFill>
                            <a:schemeClr val="accent1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" name="Oval 15"/>
                          <p:cNvSpPr/>
                          <p:nvPr/>
                        </p:nvSpPr>
                        <p:spPr>
                          <a:xfrm>
                            <a:off x="5360219" y="725856"/>
                            <a:ext cx="1481447" cy="1481447"/>
                          </a:xfrm>
                          <a:prstGeom prst="ellipse">
                            <a:avLst/>
                          </a:prstGeom>
                          <a:noFill/>
                          <a:ln w="19050">
                            <a:solidFill>
                              <a:schemeClr val="bg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19" name="Oval 18"/>
                        <p:cNvSpPr/>
                        <p:nvPr/>
                      </p:nvSpPr>
                      <p:spPr>
                        <a:xfrm>
                          <a:off x="6863936" y="1341886"/>
                          <a:ext cx="1294410" cy="1294410"/>
                        </a:xfrm>
                        <a:prstGeom prst="ellipse">
                          <a:avLst/>
                        </a:prstGeom>
                        <a:solidFill>
                          <a:schemeClr val="accent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" name="Oval 19"/>
                        <p:cNvSpPr/>
                        <p:nvPr/>
                      </p:nvSpPr>
                      <p:spPr>
                        <a:xfrm>
                          <a:off x="6770418" y="1248368"/>
                          <a:ext cx="1481447" cy="1481447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2" name="Oval 21"/>
                        <p:cNvSpPr/>
                        <p:nvPr/>
                      </p:nvSpPr>
                      <p:spPr>
                        <a:xfrm>
                          <a:off x="7628409" y="2669007"/>
                          <a:ext cx="1294410" cy="1294410"/>
                        </a:xfrm>
                        <a:prstGeom prst="ellipse">
                          <a:avLst/>
                        </a:prstGeom>
                        <a:solidFill>
                          <a:schemeClr val="accent3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" name="Oval 22"/>
                        <p:cNvSpPr/>
                        <p:nvPr/>
                      </p:nvSpPr>
                      <p:spPr>
                        <a:xfrm>
                          <a:off x="7534891" y="2575489"/>
                          <a:ext cx="1481447" cy="1481447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" name="Oval 24"/>
                        <p:cNvSpPr/>
                        <p:nvPr/>
                      </p:nvSpPr>
                      <p:spPr>
                        <a:xfrm>
                          <a:off x="7379027" y="4171290"/>
                          <a:ext cx="1294410" cy="1294410"/>
                        </a:xfrm>
                        <a:prstGeom prst="ellipse">
                          <a:avLst/>
                        </a:prstGeom>
                        <a:solidFill>
                          <a:schemeClr val="accent4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" name="Oval 25"/>
                        <p:cNvSpPr/>
                        <p:nvPr/>
                      </p:nvSpPr>
                      <p:spPr>
                        <a:xfrm>
                          <a:off x="7285509" y="4077772"/>
                          <a:ext cx="1481447" cy="1481447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grpSp>
                      <p:nvGrpSpPr>
                        <p:cNvPr id="46" name="Group 45"/>
                        <p:cNvGrpSpPr/>
                        <p:nvPr/>
                      </p:nvGrpSpPr>
                      <p:grpSpPr>
                        <a:xfrm>
                          <a:off x="6127664" y="5050038"/>
                          <a:ext cx="1481447" cy="1481447"/>
                          <a:chOff x="6127664" y="5050038"/>
                          <a:chExt cx="1481447" cy="1481447"/>
                        </a:xfrm>
                      </p:grpSpPr>
                      <p:sp>
                        <p:nvSpPr>
                          <p:cNvPr id="28" name="Oval 27"/>
                          <p:cNvSpPr/>
                          <p:nvPr/>
                        </p:nvSpPr>
                        <p:spPr>
                          <a:xfrm>
                            <a:off x="6221182" y="5143556"/>
                            <a:ext cx="1294410" cy="1294410"/>
                          </a:xfrm>
                          <a:prstGeom prst="ellipse">
                            <a:avLst/>
                          </a:prstGeom>
                          <a:solidFill>
                            <a:schemeClr val="accent6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9" name="Oval 28"/>
                          <p:cNvSpPr/>
                          <p:nvPr/>
                        </p:nvSpPr>
                        <p:spPr>
                          <a:xfrm>
                            <a:off x="6127664" y="5050038"/>
                            <a:ext cx="1481447" cy="1481447"/>
                          </a:xfrm>
                          <a:prstGeom prst="ellipse">
                            <a:avLst/>
                          </a:prstGeom>
                          <a:noFill/>
                          <a:ln w="19050">
                            <a:solidFill>
                              <a:schemeClr val="bg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47" name="Group 46"/>
                        <p:cNvGrpSpPr/>
                        <p:nvPr/>
                      </p:nvGrpSpPr>
                      <p:grpSpPr>
                        <a:xfrm>
                          <a:off x="4592775" y="5050038"/>
                          <a:ext cx="1481447" cy="1481447"/>
                          <a:chOff x="4592775" y="5050038"/>
                          <a:chExt cx="1481447" cy="1481447"/>
                        </a:xfrm>
                      </p:grpSpPr>
                      <p:sp>
                        <p:nvSpPr>
                          <p:cNvPr id="31" name="Oval 30"/>
                          <p:cNvSpPr/>
                          <p:nvPr/>
                        </p:nvSpPr>
                        <p:spPr>
                          <a:xfrm>
                            <a:off x="4686293" y="5143556"/>
                            <a:ext cx="1294410" cy="1294410"/>
                          </a:xfrm>
                          <a:prstGeom prst="ellipse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2" name="Oval 31"/>
                          <p:cNvSpPr/>
                          <p:nvPr/>
                        </p:nvSpPr>
                        <p:spPr>
                          <a:xfrm>
                            <a:off x="4592775" y="5050038"/>
                            <a:ext cx="1481447" cy="1481447"/>
                          </a:xfrm>
                          <a:prstGeom prst="ellipse">
                            <a:avLst/>
                          </a:prstGeom>
                          <a:noFill/>
                          <a:ln w="19050">
                            <a:solidFill>
                              <a:schemeClr val="bg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34" name="Oval 33"/>
                        <p:cNvSpPr/>
                        <p:nvPr/>
                      </p:nvSpPr>
                      <p:spPr>
                        <a:xfrm>
                          <a:off x="3536611" y="4171290"/>
                          <a:ext cx="1294410" cy="1294410"/>
                        </a:xfrm>
                        <a:prstGeom prst="ellipse">
                          <a:avLst/>
                        </a:prstGeom>
                        <a:solidFill>
                          <a:schemeClr val="accent3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5" name="Oval 34"/>
                        <p:cNvSpPr/>
                        <p:nvPr/>
                      </p:nvSpPr>
                      <p:spPr>
                        <a:xfrm>
                          <a:off x="3443093" y="4077772"/>
                          <a:ext cx="1481447" cy="1481447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7" name="Oval 36"/>
                        <p:cNvSpPr/>
                        <p:nvPr/>
                      </p:nvSpPr>
                      <p:spPr>
                        <a:xfrm>
                          <a:off x="3265704" y="2669007"/>
                          <a:ext cx="1294410" cy="129441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8" name="Oval 37"/>
                        <p:cNvSpPr/>
                        <p:nvPr/>
                      </p:nvSpPr>
                      <p:spPr>
                        <a:xfrm>
                          <a:off x="3172186" y="2575489"/>
                          <a:ext cx="1481447" cy="1481447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0" name="Oval 39"/>
                        <p:cNvSpPr/>
                        <p:nvPr/>
                      </p:nvSpPr>
                      <p:spPr>
                        <a:xfrm>
                          <a:off x="4040579" y="1341886"/>
                          <a:ext cx="1294410" cy="1294410"/>
                        </a:xfrm>
                        <a:prstGeom prst="ellipse">
                          <a:avLst/>
                        </a:prstGeom>
                        <a:solidFill>
                          <a:schemeClr val="accent4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1" name="Oval 40"/>
                        <p:cNvSpPr/>
                        <p:nvPr/>
                      </p:nvSpPr>
                      <p:spPr>
                        <a:xfrm>
                          <a:off x="3947061" y="1248368"/>
                          <a:ext cx="1481447" cy="1481447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bg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grpSp>
                      <p:nvGrpSpPr>
                        <p:cNvPr id="43" name="Group 42"/>
                        <p:cNvGrpSpPr/>
                        <p:nvPr/>
                      </p:nvGrpSpPr>
                      <p:grpSpPr>
                        <a:xfrm>
                          <a:off x="4869121" y="2401814"/>
                          <a:ext cx="2453714" cy="2453714"/>
                          <a:chOff x="5360219" y="725856"/>
                          <a:chExt cx="1481447" cy="1481447"/>
                        </a:xfrm>
                      </p:grpSpPr>
                      <p:sp>
                        <p:nvSpPr>
                          <p:cNvPr id="44" name="Oval 43"/>
                          <p:cNvSpPr/>
                          <p:nvPr/>
                        </p:nvSpPr>
                        <p:spPr>
                          <a:xfrm>
                            <a:off x="5453737" y="819374"/>
                            <a:ext cx="1294410" cy="1294410"/>
                          </a:xfrm>
                          <a:prstGeom prst="ellipse">
                            <a:avLst/>
                          </a:prstGeom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5" name="Oval 44"/>
                          <p:cNvSpPr/>
                          <p:nvPr/>
                        </p:nvSpPr>
                        <p:spPr>
                          <a:xfrm>
                            <a:off x="5360219" y="725856"/>
                            <a:ext cx="1481447" cy="1481447"/>
                          </a:xfrm>
                          <a:prstGeom prst="ellipse">
                            <a:avLst/>
                          </a:prstGeom>
                          <a:noFill/>
                          <a:ln w="19050">
                            <a:solidFill>
                              <a:schemeClr val="bg1">
                                <a:lumMod val="7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8372250" y="2991076"/>
                        <a:ext cx="267357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l"/>
                        <a:r>
                          <a:rPr lang="en-US" sz="1800" i="0" dirty="0">
                            <a:solidFill>
                              <a:srgbClr val="000000"/>
                            </a:solidFill>
                            <a:effectLst/>
                            <a:latin typeface="Georgia" panose="02040502050405020303" pitchFamily="18" charset="0"/>
                          </a:rPr>
                          <a:t>Pay Per Click</a:t>
                        </a:r>
                        <a:endParaRPr lang="en-US" i="0" dirty="0">
                          <a:solidFill>
                            <a:srgbClr val="1D1C1D"/>
                          </a:solidFill>
                          <a:effectLst/>
                          <a:latin typeface="Georgia" panose="02040502050405020303" pitchFamily="18" charset="0"/>
                        </a:endParaRPr>
                      </a:p>
                    </p:txBody>
                  </p:sp>
                  <p:sp>
                    <p:nvSpPr>
                      <p:cNvPr id="56" name="TextBox 55"/>
                      <p:cNvSpPr txBox="1"/>
                      <p:nvPr/>
                    </p:nvSpPr>
                    <p:spPr>
                      <a:xfrm>
                        <a:off x="1093741" y="2991076"/>
                        <a:ext cx="267357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r"/>
                        <a:r>
                          <a:rPr lang="en-US" sz="1800" i="0" dirty="0">
                            <a:solidFill>
                              <a:srgbClr val="000000"/>
                            </a:solidFill>
                            <a:effectLst/>
                            <a:latin typeface="Georgia" panose="02040502050405020303" pitchFamily="18" charset="0"/>
                          </a:rPr>
                          <a:t>Viral marketing</a:t>
                        </a:r>
                        <a:endParaRPr lang="en-US" i="0" dirty="0">
                          <a:solidFill>
                            <a:srgbClr val="1D1C1D"/>
                          </a:solidFill>
                          <a:effectLst/>
                          <a:latin typeface="Georgia" panose="02040502050405020303" pitchFamily="18" charset="0"/>
                        </a:endParaRPr>
                      </a:p>
                    </p:txBody>
                  </p:sp>
                </p:grpSp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1737191" y="1811430"/>
                      <a:ext cx="267357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sz="1800" i="0" dirty="0">
                          <a:solidFill>
                            <a:srgbClr val="000000"/>
                          </a:solidFill>
                          <a:effectLst/>
                          <a:latin typeface="Georgia" panose="02040502050405020303" pitchFamily="18" charset="0"/>
                        </a:rPr>
                        <a:t>Influencer Marketing</a:t>
                      </a:r>
                      <a:endParaRPr lang="en-US" i="0" dirty="0">
                        <a:solidFill>
                          <a:srgbClr val="1D1C1D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p:txBody>
                </p:sp>
              </p:grpSp>
            </p:grpSp>
          </p:grpSp>
        </p:grpSp>
        <p:pic>
          <p:nvPicPr>
            <p:cNvPr id="6146" name="Picture 2" descr="Digital marketing - Free marketing icons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5529" y="3216475"/>
              <a:ext cx="988361" cy="9883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0" y="233746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Georgia" panose="02040502050405020303" pitchFamily="18" charset="0"/>
              </a:rPr>
              <a:t>Digital Marketing PPT</a:t>
            </a:r>
            <a:endParaRPr lang="en-US" sz="2600" b="1" dirty="0">
              <a:latin typeface="Georgia" panose="020405020504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25416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Various Channel Used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6148" name="Picture 4" descr="Content marketing Icon - Free PNG &amp; SVG 1327210 - Noun Project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379" y="2166345"/>
            <a:ext cx="507316" cy="50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Seo - Free seo and web icons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515" y="2584177"/>
            <a:ext cx="466638" cy="46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Pay per click - Free marketing icons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393" y="3538900"/>
            <a:ext cx="624045" cy="62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Affiliate marketing - Free user icons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802" y="4688158"/>
            <a:ext cx="624045" cy="62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Social media marketing - Free marketing icons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331" y="5497146"/>
            <a:ext cx="492443" cy="49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Email marketing - Free marketing icons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759" y="5486400"/>
            <a:ext cx="481778" cy="48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Public relations Icons &amp; Symbols"/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656" y="4751002"/>
            <a:ext cx="570969" cy="57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Viral - Free marketing icons"/>
          <p:cNvPicPr>
            <a:picLocks noChangeAspect="1" noChangeArrowheads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845" y="3587699"/>
            <a:ext cx="545903" cy="54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4" name="Picture 20" descr="Influencer Marketing Icon - Free PNG &amp; SVG 2451061 - Noun Project"/>
          <p:cNvPicPr>
            <a:picLocks noChangeAspect="1" noChangeArrowheads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385" y="2592680"/>
            <a:ext cx="507317" cy="50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643251" y="448833"/>
            <a:ext cx="7125194" cy="5889082"/>
            <a:chOff x="4572000" y="380010"/>
            <a:chExt cx="7125194" cy="6477990"/>
          </a:xfrm>
        </p:grpSpPr>
        <p:sp>
          <p:nvSpPr>
            <p:cNvPr id="3" name="Rectangle: Single Corner Rounded 2"/>
            <p:cNvSpPr/>
            <p:nvPr/>
          </p:nvSpPr>
          <p:spPr>
            <a:xfrm>
              <a:off x="4572000" y="380010"/>
              <a:ext cx="7125194" cy="771896"/>
            </a:xfrm>
            <a:prstGeom prst="round1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ts val="600"/>
                </a:spcBef>
              </a:pPr>
              <a:r>
                <a:rPr lang="en-US" sz="1400" b="1" dirty="0">
                  <a:latin typeface="Georgia Pro" panose="02040802050405020203" pitchFamily="18" charset="0"/>
                </a:rPr>
                <a:t>1. Blogs + Articles</a:t>
              </a:r>
              <a:endParaRPr lang="en-US" sz="1400" b="1" dirty="0">
                <a:latin typeface="Georgia Pro" panose="02040802050405020203" pitchFamily="18" charset="0"/>
              </a:endParaRPr>
            </a:p>
            <a:p>
              <a:pPr>
                <a:spcBef>
                  <a:spcPts val="600"/>
                </a:spcBef>
              </a:pPr>
              <a:r>
                <a:rPr lang="en-GB" sz="1400" dirty="0">
                  <a:latin typeface="Georgia Pro Light" panose="02040302050405020303" pitchFamily="18" charset="0"/>
                </a:rPr>
                <a:t>250-1000 words short articles on “ hot topics”</a:t>
              </a:r>
              <a:endParaRPr lang="en-US" sz="1400" dirty="0">
                <a:latin typeface="Georgia Pro Light" panose="02040302050405020303" pitchFamily="18" charset="0"/>
              </a:endParaRPr>
            </a:p>
          </p:txBody>
        </p:sp>
        <p:sp>
          <p:nvSpPr>
            <p:cNvPr id="4" name="Rectangle: Single Corner Rounded 3"/>
            <p:cNvSpPr/>
            <p:nvPr/>
          </p:nvSpPr>
          <p:spPr>
            <a:xfrm>
              <a:off x="4572000" y="1331026"/>
              <a:ext cx="7125194" cy="771896"/>
            </a:xfrm>
            <a:prstGeom prst="round1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ts val="600"/>
                </a:spcBef>
              </a:pPr>
              <a:r>
                <a:rPr lang="en-US" sz="1400" b="1" dirty="0">
                  <a:latin typeface="Georgia Pro" panose="02040802050405020203" pitchFamily="18" charset="0"/>
                </a:rPr>
                <a:t>2. SEO + Web Content</a:t>
              </a:r>
              <a:endParaRPr lang="en-US" sz="1400" b="1" dirty="0">
                <a:latin typeface="Georgia Pro" panose="02040802050405020203" pitchFamily="18" charset="0"/>
              </a:endParaRPr>
            </a:p>
            <a:p>
              <a:pPr>
                <a:spcBef>
                  <a:spcPts val="600"/>
                </a:spcBef>
              </a:pPr>
              <a:r>
                <a:rPr lang="en-GB" sz="1400" dirty="0">
                  <a:latin typeface="Georgia Pro Light" panose="02040302050405020303" pitchFamily="18" charset="0"/>
                </a:rPr>
                <a:t>Optimize your website for google searches with good keywords</a:t>
              </a:r>
              <a:endParaRPr lang="en-US" sz="1400" dirty="0">
                <a:latin typeface="Georgia Pro Light" panose="02040302050405020303" pitchFamily="18" charset="0"/>
              </a:endParaRPr>
            </a:p>
          </p:txBody>
        </p:sp>
        <p:sp>
          <p:nvSpPr>
            <p:cNvPr id="5" name="Rectangle: Single Corner Rounded 4"/>
            <p:cNvSpPr/>
            <p:nvPr/>
          </p:nvSpPr>
          <p:spPr>
            <a:xfrm>
              <a:off x="4572000" y="2282042"/>
              <a:ext cx="7125194" cy="771896"/>
            </a:xfrm>
            <a:prstGeom prst="round1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ts val="600"/>
                </a:spcBef>
              </a:pPr>
              <a:r>
                <a:rPr lang="en-US" sz="1400" b="1" dirty="0">
                  <a:latin typeface="Georgia Pro" panose="02040802050405020203" pitchFamily="18" charset="0"/>
                </a:rPr>
                <a:t>3. White papers</a:t>
              </a:r>
              <a:endParaRPr lang="en-US" sz="1400" b="1" dirty="0">
                <a:latin typeface="Georgia Pro" panose="02040802050405020203" pitchFamily="18" charset="0"/>
              </a:endParaRPr>
            </a:p>
            <a:p>
              <a:pPr>
                <a:spcBef>
                  <a:spcPts val="600"/>
                </a:spcBef>
              </a:pPr>
              <a:r>
                <a:rPr lang="en-GB" sz="1400" dirty="0">
                  <a:latin typeface="Georgia Pro Light" panose="02040302050405020303" pitchFamily="18" charset="0"/>
                </a:rPr>
                <a:t>3,000 - 5,000 word case studies that position you as a thought leaser</a:t>
              </a:r>
              <a:endParaRPr lang="en-US" sz="1400" dirty="0">
                <a:latin typeface="Georgia Pro Light" panose="02040302050405020303" pitchFamily="18" charset="0"/>
              </a:endParaRPr>
            </a:p>
          </p:txBody>
        </p:sp>
        <p:sp>
          <p:nvSpPr>
            <p:cNvPr id="6" name="Rectangle: Single Corner Rounded 5"/>
            <p:cNvSpPr/>
            <p:nvPr/>
          </p:nvSpPr>
          <p:spPr>
            <a:xfrm>
              <a:off x="4572000" y="3233058"/>
              <a:ext cx="7125194" cy="771896"/>
            </a:xfrm>
            <a:prstGeom prst="round1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ts val="600"/>
                </a:spcBef>
              </a:pPr>
              <a:r>
                <a:rPr lang="en-US" sz="1400" b="1" dirty="0">
                  <a:latin typeface="Georgia Pro" panose="02040802050405020203" pitchFamily="18" charset="0"/>
                </a:rPr>
                <a:t>4. E-Book</a:t>
              </a:r>
              <a:endParaRPr lang="en-US" sz="1400" b="1" dirty="0">
                <a:latin typeface="Georgia Pro" panose="02040802050405020203" pitchFamily="18" charset="0"/>
              </a:endParaRPr>
            </a:p>
            <a:p>
              <a:pPr>
                <a:spcBef>
                  <a:spcPts val="600"/>
                </a:spcBef>
              </a:pPr>
              <a:r>
                <a:rPr lang="en-GB" sz="1400" dirty="0">
                  <a:latin typeface="Georgia Pro Light" panose="02040302050405020303" pitchFamily="18" charset="0"/>
                </a:rPr>
                <a:t>5,000 - 20,000 word In-depth books draw people to your website</a:t>
              </a:r>
              <a:endParaRPr lang="en-US" sz="1400" dirty="0">
                <a:latin typeface="Georgia Pro Light" panose="02040302050405020303" pitchFamily="18" charset="0"/>
              </a:endParaRPr>
            </a:p>
          </p:txBody>
        </p:sp>
        <p:sp>
          <p:nvSpPr>
            <p:cNvPr id="7" name="Rectangle: Single Corner Rounded 6"/>
            <p:cNvSpPr/>
            <p:nvPr/>
          </p:nvSpPr>
          <p:spPr>
            <a:xfrm>
              <a:off x="4572000" y="4184074"/>
              <a:ext cx="7125194" cy="771896"/>
            </a:xfrm>
            <a:prstGeom prst="round1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ts val="600"/>
                </a:spcBef>
              </a:pPr>
              <a:r>
                <a:rPr lang="en-US" sz="1400" b="1" dirty="0">
                  <a:latin typeface="Georgia Pro" panose="02040802050405020203" pitchFamily="18" charset="0"/>
                </a:rPr>
                <a:t>5. Pay-per-Click campaigns</a:t>
              </a:r>
              <a:endParaRPr lang="en-US" sz="1400" b="1" dirty="0">
                <a:latin typeface="Georgia Pro" panose="02040802050405020203" pitchFamily="18" charset="0"/>
              </a:endParaRPr>
            </a:p>
            <a:p>
              <a:pPr>
                <a:spcBef>
                  <a:spcPts val="600"/>
                </a:spcBef>
              </a:pPr>
              <a:r>
                <a:rPr lang="en-GB" sz="1400" dirty="0">
                  <a:latin typeface="Georgia Pro Light" panose="02040302050405020303" pitchFamily="18" charset="0"/>
                </a:rPr>
                <a:t>Pay to get listed at the top of the search engine results</a:t>
              </a:r>
              <a:endParaRPr lang="en-US" sz="1400" dirty="0">
                <a:latin typeface="Georgia Pro Light" panose="02040302050405020303" pitchFamily="18" charset="0"/>
              </a:endParaRPr>
            </a:p>
          </p:txBody>
        </p:sp>
        <p:sp>
          <p:nvSpPr>
            <p:cNvPr id="8" name="Rectangle: Single Corner Rounded 7"/>
            <p:cNvSpPr/>
            <p:nvPr/>
          </p:nvSpPr>
          <p:spPr>
            <a:xfrm>
              <a:off x="4572000" y="5135090"/>
              <a:ext cx="7125194" cy="771896"/>
            </a:xfrm>
            <a:prstGeom prst="round1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ts val="600"/>
                </a:spcBef>
              </a:pPr>
              <a:r>
                <a:rPr lang="en-US" sz="1400" b="1" dirty="0">
                  <a:latin typeface="Georgia Pro" panose="02040802050405020203" pitchFamily="18" charset="0"/>
                </a:rPr>
                <a:t>6. Specialized search engines</a:t>
              </a:r>
              <a:endParaRPr lang="en-US" sz="1400" b="1" dirty="0">
                <a:latin typeface="Georgia Pro" panose="02040802050405020203" pitchFamily="18" charset="0"/>
              </a:endParaRPr>
            </a:p>
            <a:p>
              <a:pPr>
                <a:spcBef>
                  <a:spcPts val="600"/>
                </a:spcBef>
              </a:pPr>
              <a:r>
                <a:rPr lang="en-GB" sz="1400" dirty="0">
                  <a:latin typeface="Georgia Pro Light" panose="02040302050405020303" pitchFamily="18" charset="0"/>
                </a:rPr>
                <a:t>List products with chemical-specific search engines.</a:t>
              </a:r>
              <a:endParaRPr lang="en-US" sz="1400" dirty="0">
                <a:latin typeface="Georgia Pro Light" panose="02040302050405020303" pitchFamily="18" charset="0"/>
              </a:endParaRPr>
            </a:p>
          </p:txBody>
        </p:sp>
        <p:sp>
          <p:nvSpPr>
            <p:cNvPr id="9" name="Rectangle: Single Corner Rounded 8"/>
            <p:cNvSpPr/>
            <p:nvPr/>
          </p:nvSpPr>
          <p:spPr>
            <a:xfrm>
              <a:off x="4572000" y="6086104"/>
              <a:ext cx="7125194" cy="771896"/>
            </a:xfrm>
            <a:prstGeom prst="round1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ts val="600"/>
                </a:spcBef>
              </a:pPr>
              <a:r>
                <a:rPr lang="en-US" sz="1400" b="1" dirty="0">
                  <a:latin typeface="Georgia Pro" panose="02040802050405020203" pitchFamily="18" charset="0"/>
                </a:rPr>
                <a:t>7. Webinars</a:t>
              </a:r>
              <a:endParaRPr lang="en-US" sz="1400" b="1" dirty="0">
                <a:latin typeface="Georgia Pro" panose="02040802050405020203" pitchFamily="18" charset="0"/>
              </a:endParaRPr>
            </a:p>
            <a:p>
              <a:pPr>
                <a:spcBef>
                  <a:spcPts val="600"/>
                </a:spcBef>
              </a:pPr>
              <a:r>
                <a:rPr lang="en-GB" sz="1400" dirty="0">
                  <a:latin typeface="Georgia Pro Light" panose="02040302050405020303" pitchFamily="18" charset="0"/>
                </a:rPr>
                <a:t>Online seminars to educate buyers about your products and their uses.</a:t>
              </a:r>
              <a:endParaRPr lang="en-US" sz="1400" dirty="0">
                <a:latin typeface="Georgia Pro Light" panose="02040302050405020303" pitchFamily="18" charset="0"/>
              </a:endParaRPr>
            </a:p>
          </p:txBody>
        </p:sp>
      </p:grpSp>
      <p:pic>
        <p:nvPicPr>
          <p:cNvPr id="12" name="Picture 11" descr="Related imag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63" y="2383326"/>
            <a:ext cx="2802927" cy="202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nector: Elbow 14"/>
          <p:cNvCxnSpPr>
            <a:stCxn id="12" idx="3"/>
            <a:endCxn id="3" idx="1"/>
          </p:cNvCxnSpPr>
          <p:nvPr/>
        </p:nvCxnSpPr>
        <p:spPr>
          <a:xfrm flipV="1">
            <a:off x="3728090" y="799695"/>
            <a:ext cx="915161" cy="2593680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/>
          <p:cNvCxnSpPr>
            <a:stCxn id="12" idx="3"/>
            <a:endCxn id="9" idx="1"/>
          </p:cNvCxnSpPr>
          <p:nvPr/>
        </p:nvCxnSpPr>
        <p:spPr>
          <a:xfrm>
            <a:off x="3728090" y="3393375"/>
            <a:ext cx="915161" cy="2593678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/>
          <p:cNvCxnSpPr>
            <a:stCxn id="12" idx="3"/>
            <a:endCxn id="4" idx="1"/>
          </p:cNvCxnSpPr>
          <p:nvPr/>
        </p:nvCxnSpPr>
        <p:spPr>
          <a:xfrm flipV="1">
            <a:off x="3728090" y="1664255"/>
            <a:ext cx="915161" cy="1729120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/>
          <p:cNvCxnSpPr>
            <a:stCxn id="12" idx="3"/>
            <a:endCxn id="8" idx="1"/>
          </p:cNvCxnSpPr>
          <p:nvPr/>
        </p:nvCxnSpPr>
        <p:spPr>
          <a:xfrm>
            <a:off x="3728090" y="3393375"/>
            <a:ext cx="915161" cy="172912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/>
          <p:cNvCxnSpPr>
            <a:stCxn id="12" idx="3"/>
            <a:endCxn id="5" idx="1"/>
          </p:cNvCxnSpPr>
          <p:nvPr/>
        </p:nvCxnSpPr>
        <p:spPr>
          <a:xfrm flipV="1">
            <a:off x="3728090" y="2528815"/>
            <a:ext cx="915161" cy="864560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stCxn id="12" idx="3"/>
            <a:endCxn id="7" idx="1"/>
          </p:cNvCxnSpPr>
          <p:nvPr/>
        </p:nvCxnSpPr>
        <p:spPr>
          <a:xfrm>
            <a:off x="3728090" y="3393375"/>
            <a:ext cx="915161" cy="864560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3"/>
            <a:endCxn id="6" idx="1"/>
          </p:cNvCxnSpPr>
          <p:nvPr/>
        </p:nvCxnSpPr>
        <p:spPr>
          <a:xfrm>
            <a:off x="3728090" y="3393375"/>
            <a:ext cx="915161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Digital marketing - Free marketing icons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710" y="2653658"/>
            <a:ext cx="864561" cy="86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/>
          <p:cNvGrpSpPr/>
          <p:nvPr/>
        </p:nvGrpSpPr>
        <p:grpSpPr>
          <a:xfrm>
            <a:off x="336507" y="4643133"/>
            <a:ext cx="3884747" cy="1282709"/>
            <a:chOff x="0" y="233746"/>
            <a:chExt cx="12192000" cy="1282709"/>
          </a:xfrm>
        </p:grpSpPr>
        <p:sp>
          <p:nvSpPr>
            <p:cNvPr id="30" name="TextBox 29"/>
            <p:cNvSpPr txBox="1"/>
            <p:nvPr/>
          </p:nvSpPr>
          <p:spPr>
            <a:xfrm>
              <a:off x="0" y="233746"/>
              <a:ext cx="12192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>
                  <a:latin typeface="Georgia" panose="02040502050405020303" pitchFamily="18" charset="0"/>
                </a:rPr>
                <a:t>Digital Marketing PPT</a:t>
              </a:r>
              <a:endParaRPr lang="en-US" sz="2600" b="1" dirty="0">
                <a:latin typeface="Georgia" panose="02040502050405020303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0" y="1177901"/>
              <a:ext cx="1219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65000"/>
                    </a:schemeClr>
                  </a:solidFill>
                  <a:latin typeface="Georgia" panose="02040502050405020303" pitchFamily="18" charset="0"/>
                </a:rPr>
                <a:t>DM Strategy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47916" y="1596871"/>
            <a:ext cx="11096169" cy="4521199"/>
            <a:chOff x="595087" y="1378857"/>
            <a:chExt cx="11096169" cy="4521199"/>
          </a:xfrm>
        </p:grpSpPr>
        <p:grpSp>
          <p:nvGrpSpPr>
            <p:cNvPr id="21" name="Group 20"/>
            <p:cNvGrpSpPr/>
            <p:nvPr/>
          </p:nvGrpSpPr>
          <p:grpSpPr>
            <a:xfrm>
              <a:off x="595087" y="1378857"/>
              <a:ext cx="11096169" cy="4521199"/>
              <a:chOff x="595087" y="1625600"/>
              <a:chExt cx="11096169" cy="4521199"/>
            </a:xfrm>
          </p:grpSpPr>
          <p:sp>
            <p:nvSpPr>
              <p:cNvPr id="13" name="Freeform: Shape 12"/>
              <p:cNvSpPr/>
              <p:nvPr/>
            </p:nvSpPr>
            <p:spPr>
              <a:xfrm>
                <a:off x="6778171" y="2220686"/>
                <a:ext cx="1349829" cy="609600"/>
              </a:xfrm>
              <a:custGeom>
                <a:avLst/>
                <a:gdLst>
                  <a:gd name="connsiteX0" fmla="*/ 0 w 1349829"/>
                  <a:gd name="connsiteY0" fmla="*/ 609600 h 609600"/>
                  <a:gd name="connsiteX1" fmla="*/ 333829 w 1349829"/>
                  <a:gd name="connsiteY1" fmla="*/ 0 h 609600"/>
                  <a:gd name="connsiteX2" fmla="*/ 1349829 w 1349829"/>
                  <a:gd name="connsiteY2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49829" h="609600">
                    <a:moveTo>
                      <a:pt x="0" y="609600"/>
                    </a:moveTo>
                    <a:lnTo>
                      <a:pt x="333829" y="0"/>
                    </a:lnTo>
                    <a:lnTo>
                      <a:pt x="1349829" y="0"/>
                    </a:lnTo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>
                <a:stCxn id="7" idx="3"/>
                <a:endCxn id="11" idx="1"/>
              </p:cNvCxnSpPr>
              <p:nvPr/>
            </p:nvCxnSpPr>
            <p:spPr>
              <a:xfrm>
                <a:off x="4165601" y="3886200"/>
                <a:ext cx="3955141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/>
              <p:cNvGrpSpPr/>
              <p:nvPr/>
            </p:nvGrpSpPr>
            <p:grpSpPr>
              <a:xfrm>
                <a:off x="4699000" y="2848428"/>
                <a:ext cx="2888343" cy="2075543"/>
                <a:chOff x="4644571" y="2685143"/>
                <a:chExt cx="2888343" cy="2075543"/>
              </a:xfrm>
            </p:grpSpPr>
            <p:sp>
              <p:nvSpPr>
                <p:cNvPr id="4" name="Rectangle: Rounded Corners 3"/>
                <p:cNvSpPr/>
                <p:nvPr/>
              </p:nvSpPr>
              <p:spPr>
                <a:xfrm>
                  <a:off x="4644571" y="2685143"/>
                  <a:ext cx="2888343" cy="2075543"/>
                </a:xfrm>
                <a:prstGeom prst="roundRect">
                  <a:avLst>
                    <a:gd name="adj" fmla="val 6177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: Rounded Corners 4"/>
                <p:cNvSpPr/>
                <p:nvPr/>
              </p:nvSpPr>
              <p:spPr>
                <a:xfrm>
                  <a:off x="4796971" y="2794656"/>
                  <a:ext cx="2583543" cy="1856516"/>
                </a:xfrm>
                <a:prstGeom prst="roundRect">
                  <a:avLst>
                    <a:gd name="adj" fmla="val 6177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595087" y="1625600"/>
                <a:ext cx="3570514" cy="127725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Georgia" panose="02040502050405020303" pitchFamily="18" charset="0"/>
                  </a:rPr>
                  <a:t>SEM (Paid)</a:t>
                </a:r>
                <a:endParaRPr lang="en-US" b="1" dirty="0">
                  <a:latin typeface="Georgia" panose="02040502050405020303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eorgia Pro Light" panose="02040302050405020303" pitchFamily="18" charset="0"/>
                  </a:rPr>
                  <a:t>Google Ads</a:t>
                </a:r>
                <a:endParaRPr lang="en-US" dirty="0">
                  <a:latin typeface="Georgia Pro Light" panose="02040302050405020303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eorgia Pro Light" panose="02040302050405020303" pitchFamily="18" charset="0"/>
                  </a:rPr>
                  <a:t>Bind Ads</a:t>
                </a:r>
                <a:endParaRPr lang="en-US" dirty="0">
                  <a:latin typeface="Georgia Pro Light" panose="02040302050405020303" pitchFamily="18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95087" y="3247571"/>
                <a:ext cx="3570514" cy="127725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Georgia" panose="02040502050405020303" pitchFamily="18" charset="0"/>
                  </a:rPr>
                  <a:t>SEO ( Organic)</a:t>
                </a:r>
                <a:endParaRPr lang="en-US" b="1" dirty="0">
                  <a:latin typeface="Georgia" panose="02040502050405020303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eorgia Pro Light" panose="02040302050405020303" pitchFamily="18" charset="0"/>
                  </a:rPr>
                  <a:t>Google</a:t>
                </a:r>
                <a:endParaRPr lang="en-US" dirty="0">
                  <a:latin typeface="Georgia Pro Light" panose="02040302050405020303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eorgia Pro Light" panose="02040302050405020303" pitchFamily="18" charset="0"/>
                  </a:rPr>
                  <a:t>Bing</a:t>
                </a:r>
                <a:endParaRPr lang="en-US" dirty="0">
                  <a:latin typeface="Georgia Pro Light" panose="02040302050405020303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eorgia Pro Light" panose="02040302050405020303" pitchFamily="18" charset="0"/>
                  </a:rPr>
                  <a:t>Yahoo</a:t>
                </a:r>
                <a:endParaRPr lang="en-US" dirty="0">
                  <a:latin typeface="Georgia Pro Light" panose="02040302050405020303" pitchFamily="18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95087" y="4869542"/>
                <a:ext cx="3570514" cy="127725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Georgia" panose="02040502050405020303" pitchFamily="18" charset="0"/>
                  </a:rPr>
                  <a:t>SMM (Paid)</a:t>
                </a:r>
                <a:endParaRPr lang="en-US" b="1" dirty="0">
                  <a:latin typeface="Georgia" panose="02040502050405020303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eorgia Pro Light" panose="02040302050405020303" pitchFamily="18" charset="0"/>
                  </a:rPr>
                  <a:t>Facebook</a:t>
                </a:r>
                <a:endParaRPr lang="en-US" dirty="0">
                  <a:latin typeface="Georgia Pro Light" panose="02040302050405020303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eorgia Pro Light" panose="02040302050405020303" pitchFamily="18" charset="0"/>
                  </a:rPr>
                  <a:t>Instagram</a:t>
                </a:r>
                <a:endParaRPr lang="en-US" dirty="0">
                  <a:latin typeface="Georgia Pro Light" panose="02040302050405020303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eorgia Pro Light" panose="02040302050405020303" pitchFamily="18" charset="0"/>
                  </a:rPr>
                  <a:t>Pinterest</a:t>
                </a:r>
                <a:endParaRPr lang="en-US" dirty="0">
                  <a:latin typeface="Georgia Pro Light" panose="02040302050405020303" pitchFamily="18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120742" y="1625600"/>
                <a:ext cx="3570514" cy="127725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b="1" dirty="0">
                    <a:latin typeface="Georgia" panose="02040502050405020303" pitchFamily="18" charset="0"/>
                  </a:rPr>
                  <a:t>Direct</a:t>
                </a:r>
                <a:endParaRPr lang="en-US" b="1" dirty="0">
                  <a:latin typeface="Georgia" panose="02040502050405020303" pitchFamily="18" charset="0"/>
                </a:endParaRP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eorgia Pro Light" panose="02040302050405020303" pitchFamily="18" charset="0"/>
                  </a:rPr>
                  <a:t>Push</a:t>
                </a:r>
                <a:endParaRPr lang="en-US" dirty="0">
                  <a:latin typeface="Georgia Pro Light" panose="02040302050405020303" pitchFamily="18" charset="0"/>
                </a:endParaRP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eorgia Pro Light" panose="02040302050405020303" pitchFamily="18" charset="0"/>
                  </a:rPr>
                  <a:t>Email</a:t>
                </a:r>
                <a:endParaRPr lang="en-US" dirty="0">
                  <a:latin typeface="Georgia Pro Light" panose="02040302050405020303" pitchFamily="18" charset="0"/>
                </a:endParaRP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eorgia Pro Light" panose="02040302050405020303" pitchFamily="18" charset="0"/>
                  </a:rPr>
                  <a:t>Customer Base</a:t>
                </a:r>
                <a:endParaRPr lang="en-US" dirty="0">
                  <a:latin typeface="Georgia Pro Light" panose="02040302050405020303" pitchFamily="18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120742" y="3247571"/>
                <a:ext cx="3570514" cy="127725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b="1" dirty="0">
                    <a:latin typeface="Georgia" panose="02040502050405020303" pitchFamily="18" charset="0"/>
                  </a:rPr>
                  <a:t>Referral</a:t>
                </a:r>
                <a:endParaRPr lang="en-US" b="1" dirty="0">
                  <a:latin typeface="Georgia" panose="02040502050405020303" pitchFamily="18" charset="0"/>
                </a:endParaRP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eorgia Pro Light" panose="02040302050405020303" pitchFamily="18" charset="0"/>
                  </a:rPr>
                  <a:t>Affiliates</a:t>
                </a:r>
                <a:endParaRPr lang="en-US" dirty="0">
                  <a:latin typeface="Georgia Pro Light" panose="02040302050405020303" pitchFamily="18" charset="0"/>
                </a:endParaRP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eorgia Pro Light" panose="02040302050405020303" pitchFamily="18" charset="0"/>
                  </a:rPr>
                  <a:t>PR</a:t>
                </a:r>
                <a:endParaRPr lang="en-US" dirty="0">
                  <a:latin typeface="Georgia Pro Light" panose="02040302050405020303" pitchFamily="18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8120742" y="4869542"/>
                <a:ext cx="3570514" cy="127725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 rtl="1"/>
                <a:r>
                  <a:rPr lang="en-US" b="1" dirty="0">
                    <a:latin typeface="Georgia" panose="02040502050405020303" pitchFamily="18" charset="0"/>
                  </a:rPr>
                  <a:t>SMO (Organic)</a:t>
                </a:r>
                <a:endParaRPr lang="en-US" b="1" dirty="0">
                  <a:latin typeface="Georgia" panose="02040502050405020303" pitchFamily="18" charset="0"/>
                </a:endParaRP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eorgia Pro Light" panose="02040302050405020303" pitchFamily="18" charset="0"/>
                  </a:rPr>
                  <a:t>Facebook Ads</a:t>
                </a:r>
                <a:endParaRPr lang="en-US" dirty="0">
                  <a:latin typeface="Georgia Pro Light" panose="02040302050405020303" pitchFamily="18" charset="0"/>
                </a:endParaRP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Georgia Pro Light" panose="02040302050405020303" pitchFamily="18" charset="0"/>
                  </a:rPr>
                  <a:t>Pinterest Ads</a:t>
                </a:r>
                <a:endParaRPr lang="en-US" dirty="0">
                  <a:latin typeface="Georgia Pro Light" panose="02040302050405020303" pitchFamily="18" charset="0"/>
                </a:endParaRPr>
              </a:p>
            </p:txBody>
          </p:sp>
          <p:sp>
            <p:nvSpPr>
              <p:cNvPr id="14" name="Freeform: Shape 13"/>
              <p:cNvSpPr/>
              <p:nvPr/>
            </p:nvSpPr>
            <p:spPr>
              <a:xfrm flipH="1">
                <a:off x="4165602" y="2220686"/>
                <a:ext cx="1349829" cy="609600"/>
              </a:xfrm>
              <a:custGeom>
                <a:avLst/>
                <a:gdLst>
                  <a:gd name="connsiteX0" fmla="*/ 0 w 1349829"/>
                  <a:gd name="connsiteY0" fmla="*/ 609600 h 609600"/>
                  <a:gd name="connsiteX1" fmla="*/ 333829 w 1349829"/>
                  <a:gd name="connsiteY1" fmla="*/ 0 h 609600"/>
                  <a:gd name="connsiteX2" fmla="*/ 1349829 w 1349829"/>
                  <a:gd name="connsiteY2" fmla="*/ 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49829" h="609600">
                    <a:moveTo>
                      <a:pt x="0" y="609600"/>
                    </a:moveTo>
                    <a:lnTo>
                      <a:pt x="333829" y="0"/>
                    </a:lnTo>
                    <a:lnTo>
                      <a:pt x="1349829" y="0"/>
                    </a:lnTo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 flipV="1">
                <a:off x="4165602" y="4917370"/>
                <a:ext cx="3962398" cy="609600"/>
                <a:chOff x="4165602" y="4728684"/>
                <a:chExt cx="3962398" cy="609600"/>
              </a:xfrm>
            </p:grpSpPr>
            <p:sp>
              <p:nvSpPr>
                <p:cNvPr id="15" name="Freeform: Shape 14"/>
                <p:cNvSpPr/>
                <p:nvPr/>
              </p:nvSpPr>
              <p:spPr>
                <a:xfrm>
                  <a:off x="6778171" y="4728684"/>
                  <a:ext cx="1349829" cy="609600"/>
                </a:xfrm>
                <a:custGeom>
                  <a:avLst/>
                  <a:gdLst>
                    <a:gd name="connsiteX0" fmla="*/ 0 w 1349829"/>
                    <a:gd name="connsiteY0" fmla="*/ 609600 h 609600"/>
                    <a:gd name="connsiteX1" fmla="*/ 333829 w 1349829"/>
                    <a:gd name="connsiteY1" fmla="*/ 0 h 609600"/>
                    <a:gd name="connsiteX2" fmla="*/ 1349829 w 1349829"/>
                    <a:gd name="connsiteY2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49829" h="609600">
                      <a:moveTo>
                        <a:pt x="0" y="609600"/>
                      </a:moveTo>
                      <a:lnTo>
                        <a:pt x="333829" y="0"/>
                      </a:lnTo>
                      <a:lnTo>
                        <a:pt x="1349829" y="0"/>
                      </a:lnTo>
                    </a:path>
                  </a:pathLst>
                </a:cu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/>
                <p:cNvSpPr/>
                <p:nvPr/>
              </p:nvSpPr>
              <p:spPr>
                <a:xfrm flipH="1">
                  <a:off x="4165602" y="4728684"/>
                  <a:ext cx="1349829" cy="609600"/>
                </a:xfrm>
                <a:custGeom>
                  <a:avLst/>
                  <a:gdLst>
                    <a:gd name="connsiteX0" fmla="*/ 0 w 1349829"/>
                    <a:gd name="connsiteY0" fmla="*/ 609600 h 609600"/>
                    <a:gd name="connsiteX1" fmla="*/ 333829 w 1349829"/>
                    <a:gd name="connsiteY1" fmla="*/ 0 h 609600"/>
                    <a:gd name="connsiteX2" fmla="*/ 1349829 w 1349829"/>
                    <a:gd name="connsiteY2" fmla="*/ 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49829" h="609600">
                      <a:moveTo>
                        <a:pt x="0" y="609600"/>
                      </a:moveTo>
                      <a:lnTo>
                        <a:pt x="333829" y="0"/>
                      </a:lnTo>
                      <a:lnTo>
                        <a:pt x="1349829" y="0"/>
                      </a:lnTo>
                    </a:path>
                  </a:pathLst>
                </a:cu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5122" name="Picture 2" descr="Digital marketing - Free marketing icons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8257" y="3000828"/>
              <a:ext cx="1349829" cy="13498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0" y="233746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Georgia" panose="02040502050405020303" pitchFamily="18" charset="0"/>
              </a:rPr>
              <a:t>Digital Marketing PPT</a:t>
            </a:r>
            <a:endParaRPr lang="en-US" sz="2600" b="1" dirty="0">
              <a:latin typeface="Georgia" panose="020405020504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25416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Digital Marketing Channels In A Nutshell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49570" y="1770742"/>
            <a:ext cx="11492861" cy="4209143"/>
            <a:chOff x="465683" y="1451428"/>
            <a:chExt cx="11492861" cy="4209143"/>
          </a:xfrm>
        </p:grpSpPr>
        <p:grpSp>
          <p:nvGrpSpPr>
            <p:cNvPr id="6" name="Group 5"/>
            <p:cNvGrpSpPr/>
            <p:nvPr/>
          </p:nvGrpSpPr>
          <p:grpSpPr>
            <a:xfrm>
              <a:off x="465683" y="1451428"/>
              <a:ext cx="2145662" cy="4209143"/>
              <a:chOff x="203200" y="827314"/>
              <a:chExt cx="3439886" cy="4209143"/>
            </a:xfrm>
          </p:grpSpPr>
          <p:sp>
            <p:nvSpPr>
              <p:cNvPr id="4" name="Rectangle: Top Corners Rounded 3"/>
              <p:cNvSpPr/>
              <p:nvPr/>
            </p:nvSpPr>
            <p:spPr>
              <a:xfrm>
                <a:off x="203200" y="827314"/>
                <a:ext cx="3439886" cy="769257"/>
              </a:xfrm>
              <a:prstGeom prst="round2Same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eorgia Pro" panose="02040802050405020203" pitchFamily="18" charset="0"/>
                  </a:rPr>
                  <a:t>1. Define your business goals</a:t>
                </a:r>
                <a:endParaRPr lang="en-US" sz="1600" dirty="0">
                  <a:latin typeface="Georgia Pro" panose="02040802050405020203" pitchFamily="18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03200" y="1596571"/>
                <a:ext cx="3439886" cy="34398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182880" rtlCol="0" anchor="t"/>
              <a:lstStyle/>
              <a:p>
                <a:pPr marL="285750" indent="-285750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  <a:latin typeface="Georgia Pro Light" panose="02040302050405020303" pitchFamily="18" charset="0"/>
                  </a:rPr>
                  <a:t>What are your business assets</a:t>
                </a:r>
                <a:endParaRPr lang="en-US" sz="1600" dirty="0">
                  <a:solidFill>
                    <a:schemeClr val="tx1"/>
                  </a:solidFill>
                  <a:latin typeface="Georgia Pro Light" panose="02040302050405020303" pitchFamily="18" charset="0"/>
                </a:endParaRPr>
              </a:p>
              <a:p>
                <a:pPr marL="285750" indent="-285750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  <a:latin typeface="Georgia Pro Light" panose="02040302050405020303" pitchFamily="18" charset="0"/>
                  </a:rPr>
                  <a:t>What are your marketing assets</a:t>
                </a:r>
                <a:endParaRPr lang="en-US" sz="1600" dirty="0">
                  <a:solidFill>
                    <a:schemeClr val="tx1"/>
                  </a:solidFill>
                  <a:latin typeface="Georgia Pro Light" panose="02040302050405020303" pitchFamily="18" charset="0"/>
                </a:endParaRPr>
              </a:p>
              <a:p>
                <a:pPr marL="285750" indent="-285750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  <a:latin typeface="Georgia Pro Light" panose="02040302050405020303" pitchFamily="18" charset="0"/>
                  </a:rPr>
                  <a:t>What is your budget</a:t>
                </a:r>
                <a:endParaRPr lang="en-US" sz="1600" dirty="0">
                  <a:solidFill>
                    <a:schemeClr val="tx1"/>
                  </a:solidFill>
                  <a:latin typeface="Georgia Pro Light" panose="02040302050405020303" pitchFamily="18" charset="0"/>
                </a:endParaRPr>
              </a:p>
              <a:p>
                <a:pPr marL="285750" indent="-285750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  <a:latin typeface="Georgia Pro Light" panose="02040302050405020303" pitchFamily="18" charset="0"/>
                  </a:rPr>
                  <a:t>What are your goals</a:t>
                </a:r>
                <a:endParaRPr lang="en-US" sz="1600" dirty="0">
                  <a:solidFill>
                    <a:schemeClr val="tx1"/>
                  </a:solidFill>
                  <a:latin typeface="Georgia Pro Light" panose="02040302050405020303" pitchFamily="18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2802483" y="1451428"/>
              <a:ext cx="2145662" cy="4209143"/>
              <a:chOff x="203200" y="827314"/>
              <a:chExt cx="3439886" cy="4209143"/>
            </a:xfrm>
          </p:grpSpPr>
          <p:sp>
            <p:nvSpPr>
              <p:cNvPr id="8" name="Rectangle: Top Corners Rounded 7"/>
              <p:cNvSpPr/>
              <p:nvPr/>
            </p:nvSpPr>
            <p:spPr>
              <a:xfrm>
                <a:off x="203200" y="827314"/>
                <a:ext cx="3439886" cy="769257"/>
              </a:xfrm>
              <a:prstGeom prst="round2Same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eorgia Pro" panose="02040802050405020203" pitchFamily="18" charset="0"/>
                  </a:rPr>
                  <a:t>2. Define your audience</a:t>
                </a:r>
                <a:endParaRPr lang="en-US" sz="1600" dirty="0">
                  <a:latin typeface="Georgia Pro" panose="02040802050405020203" pitchFamily="18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03200" y="1596571"/>
                <a:ext cx="3439886" cy="34398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182880" rtlCol="0" anchor="t"/>
              <a:lstStyle/>
              <a:p>
                <a:pPr marL="285750" indent="-285750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  <a:latin typeface="Georgia Pro Light" panose="02040302050405020303" pitchFamily="18" charset="0"/>
                  </a:rPr>
                  <a:t>Learn about the audience</a:t>
                </a:r>
                <a:endParaRPr lang="en-US" sz="1600" dirty="0">
                  <a:solidFill>
                    <a:schemeClr val="tx1"/>
                  </a:solidFill>
                  <a:latin typeface="Georgia Pro Light" panose="02040302050405020303" pitchFamily="18" charset="0"/>
                </a:endParaRPr>
              </a:p>
              <a:p>
                <a:pPr marL="285750" indent="-285750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  <a:latin typeface="Georgia Pro Light" panose="02040302050405020303" pitchFamily="18" charset="0"/>
                  </a:rPr>
                  <a:t>Use research tools to build audience persona</a:t>
                </a:r>
                <a:endParaRPr lang="en-US" sz="1600" dirty="0">
                  <a:solidFill>
                    <a:schemeClr val="tx1"/>
                  </a:solidFill>
                  <a:latin typeface="Georgia Pro Light" panose="02040302050405020303" pitchFamily="18" charset="0"/>
                </a:endParaRPr>
              </a:p>
              <a:p>
                <a:pPr marL="285750" indent="-285750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  <a:latin typeface="Georgia Pro Light" panose="02040302050405020303" pitchFamily="18" charset="0"/>
                  </a:rPr>
                  <a:t>Understand your audience’s buying habits</a:t>
                </a:r>
                <a:endParaRPr lang="en-US" sz="1600" dirty="0">
                  <a:solidFill>
                    <a:schemeClr val="tx1"/>
                  </a:solidFill>
                  <a:latin typeface="Georgia Pro Light" panose="02040302050405020303" pitchFamily="18" charset="0"/>
                </a:endParaRPr>
              </a:p>
              <a:p>
                <a:pPr marL="285750" indent="-285750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  <a:latin typeface="Georgia Pro Light" panose="02040302050405020303" pitchFamily="18" charset="0"/>
                  </a:rPr>
                  <a:t>Keep this in mind whenever you create new content</a:t>
                </a:r>
                <a:endParaRPr lang="en-US" sz="1600" dirty="0">
                  <a:solidFill>
                    <a:schemeClr val="tx1"/>
                  </a:solidFill>
                  <a:latin typeface="Georgia Pro Light" panose="02040302050405020303" pitchFamily="18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139283" y="1451428"/>
              <a:ext cx="2145662" cy="4209143"/>
              <a:chOff x="203200" y="827314"/>
              <a:chExt cx="3439886" cy="4209143"/>
            </a:xfrm>
          </p:grpSpPr>
          <p:sp>
            <p:nvSpPr>
              <p:cNvPr id="11" name="Rectangle: Top Corners Rounded 10"/>
              <p:cNvSpPr/>
              <p:nvPr/>
            </p:nvSpPr>
            <p:spPr>
              <a:xfrm>
                <a:off x="203200" y="827314"/>
                <a:ext cx="3439886" cy="769257"/>
              </a:xfrm>
              <a:prstGeom prst="round2Same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eorgia Pro" panose="02040802050405020203" pitchFamily="18" charset="0"/>
                  </a:rPr>
                  <a:t>3. Test Channels</a:t>
                </a:r>
                <a:endParaRPr lang="en-US" sz="1600" dirty="0">
                  <a:latin typeface="Georgia Pro" panose="02040802050405020203" pitchFamily="18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03200" y="1596571"/>
                <a:ext cx="3439886" cy="34398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182880" rtlCol="0" anchor="t"/>
              <a:lstStyle/>
              <a:p>
                <a:pPr marL="285750" indent="-285750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  <a:latin typeface="Georgia Pro Light" panose="02040302050405020303" pitchFamily="18" charset="0"/>
                  </a:rPr>
                  <a:t>SEO &amp; Content marketing</a:t>
                </a:r>
                <a:endParaRPr lang="en-US" sz="1600" dirty="0">
                  <a:solidFill>
                    <a:schemeClr val="tx1"/>
                  </a:solidFill>
                  <a:latin typeface="Georgia Pro Light" panose="02040302050405020303" pitchFamily="18" charset="0"/>
                </a:endParaRPr>
              </a:p>
              <a:p>
                <a:pPr marL="285750" indent="-285750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  <a:latin typeface="Georgia Pro Light" panose="02040302050405020303" pitchFamily="18" charset="0"/>
                  </a:rPr>
                  <a:t>Paid advertising</a:t>
                </a:r>
                <a:endParaRPr lang="en-US" sz="1600" dirty="0">
                  <a:solidFill>
                    <a:schemeClr val="tx1"/>
                  </a:solidFill>
                  <a:latin typeface="Georgia Pro Light" panose="02040302050405020303" pitchFamily="18" charset="0"/>
                </a:endParaRPr>
              </a:p>
              <a:p>
                <a:pPr marL="285750" indent="-285750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  <a:latin typeface="Georgia Pro Light" panose="02040302050405020303" pitchFamily="18" charset="0"/>
                  </a:rPr>
                  <a:t>Social media organic</a:t>
                </a:r>
                <a:endParaRPr lang="en-US" sz="1600" dirty="0">
                  <a:solidFill>
                    <a:schemeClr val="tx1"/>
                  </a:solidFill>
                  <a:latin typeface="Georgia Pro Light" panose="02040302050405020303" pitchFamily="18" charset="0"/>
                </a:endParaRPr>
              </a:p>
              <a:p>
                <a:pPr marL="285750" indent="-285750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  <a:latin typeface="Georgia Pro Light" panose="02040302050405020303" pitchFamily="18" charset="0"/>
                  </a:rPr>
                  <a:t>Campaigns and paid ads</a:t>
                </a:r>
                <a:endParaRPr lang="en-US" sz="1600" dirty="0">
                  <a:solidFill>
                    <a:schemeClr val="tx1"/>
                  </a:solidFill>
                  <a:latin typeface="Georgia Pro Light" panose="02040302050405020303" pitchFamily="18" charset="0"/>
                </a:endParaRPr>
              </a:p>
              <a:p>
                <a:pPr marL="285750" indent="-285750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  <a:latin typeface="Georgia Pro Light" panose="02040302050405020303" pitchFamily="18" charset="0"/>
                  </a:rPr>
                  <a:t>Email Marketing</a:t>
                </a:r>
                <a:endParaRPr lang="en-US" sz="1600" dirty="0">
                  <a:solidFill>
                    <a:schemeClr val="tx1"/>
                  </a:solidFill>
                  <a:latin typeface="Georgia Pro Light" panose="02040302050405020303" pitchFamily="18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7476083" y="1451428"/>
              <a:ext cx="2145662" cy="4209143"/>
              <a:chOff x="203200" y="827314"/>
              <a:chExt cx="3439886" cy="4209143"/>
            </a:xfrm>
          </p:grpSpPr>
          <p:sp>
            <p:nvSpPr>
              <p:cNvPr id="14" name="Rectangle: Top Corners Rounded 13"/>
              <p:cNvSpPr/>
              <p:nvPr/>
            </p:nvSpPr>
            <p:spPr>
              <a:xfrm>
                <a:off x="203200" y="827314"/>
                <a:ext cx="3439886" cy="769257"/>
              </a:xfrm>
              <a:prstGeom prst="round2Same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eorgia Pro" panose="02040802050405020203" pitchFamily="18" charset="0"/>
                  </a:rPr>
                  <a:t>4. Analyze</a:t>
                </a:r>
                <a:endParaRPr lang="en-US" sz="1600" dirty="0">
                  <a:latin typeface="Georgia Pro" panose="02040802050405020203" pitchFamily="18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03200" y="1596571"/>
                <a:ext cx="3439886" cy="34398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182880" rtlCol="0" anchor="t"/>
              <a:lstStyle/>
              <a:p>
                <a:pPr marL="285750" indent="-285750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  <a:latin typeface="Georgia Pro Light" panose="02040302050405020303" pitchFamily="18" charset="0"/>
                  </a:rPr>
                  <a:t>Analyze ROI on each channel</a:t>
                </a:r>
                <a:endParaRPr lang="en-US" sz="1600" dirty="0">
                  <a:solidFill>
                    <a:schemeClr val="tx1"/>
                  </a:solidFill>
                  <a:latin typeface="Georgia Pro Light" panose="02040302050405020303" pitchFamily="18" charset="0"/>
                </a:endParaRPr>
              </a:p>
              <a:p>
                <a:pPr marL="285750" indent="-285750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  <a:latin typeface="Georgia Pro Light" panose="02040302050405020303" pitchFamily="18" charset="0"/>
                  </a:rPr>
                  <a:t>Gather feedback</a:t>
                </a:r>
                <a:endParaRPr lang="en-US" sz="1600" dirty="0">
                  <a:solidFill>
                    <a:schemeClr val="tx1"/>
                  </a:solidFill>
                  <a:latin typeface="Georgia Pro Light" panose="02040302050405020303" pitchFamily="18" charset="0"/>
                </a:endParaRPr>
              </a:p>
              <a:p>
                <a:pPr marL="285750" indent="-285750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  <a:latin typeface="Georgia Pro Light" panose="02040302050405020303" pitchFamily="18" charset="0"/>
                  </a:rPr>
                  <a:t>Learn from user’s behavior</a:t>
                </a:r>
                <a:endParaRPr lang="en-US" sz="1600" dirty="0">
                  <a:solidFill>
                    <a:schemeClr val="tx1"/>
                  </a:solidFill>
                  <a:latin typeface="Georgia Pro Light" panose="02040302050405020303" pitchFamily="18" charset="0"/>
                </a:endParaRPr>
              </a:p>
              <a:p>
                <a:pPr marL="285750" indent="-285750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  <a:latin typeface="Georgia Pro Light" panose="02040302050405020303" pitchFamily="18" charset="0"/>
                  </a:rPr>
                  <a:t>Refine your campaigns</a:t>
                </a:r>
                <a:endParaRPr lang="en-US" sz="1600" dirty="0">
                  <a:solidFill>
                    <a:schemeClr val="tx1"/>
                  </a:solidFill>
                  <a:latin typeface="Georgia Pro Light" panose="02040302050405020303" pitchFamily="18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9812882" y="1451428"/>
              <a:ext cx="2145662" cy="4209143"/>
              <a:chOff x="203200" y="827314"/>
              <a:chExt cx="3439886" cy="4209143"/>
            </a:xfrm>
          </p:grpSpPr>
          <p:sp>
            <p:nvSpPr>
              <p:cNvPr id="17" name="Rectangle: Top Corners Rounded 16"/>
              <p:cNvSpPr/>
              <p:nvPr/>
            </p:nvSpPr>
            <p:spPr>
              <a:xfrm>
                <a:off x="203200" y="827314"/>
                <a:ext cx="3439886" cy="769257"/>
              </a:xfrm>
              <a:prstGeom prst="round2Same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eorgia Pro" panose="02040802050405020203" pitchFamily="18" charset="0"/>
                  </a:rPr>
                  <a:t>5. Adapt</a:t>
                </a:r>
                <a:endParaRPr lang="en-US" sz="1600" dirty="0">
                  <a:latin typeface="Georgia Pro" panose="02040802050405020203" pitchFamily="18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03200" y="1596571"/>
                <a:ext cx="3439886" cy="34398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182880" rtlCol="0" anchor="t"/>
              <a:lstStyle/>
              <a:p>
                <a:pPr marL="285750" indent="-285750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  <a:latin typeface="Georgia Pro Light" panose="02040302050405020303" pitchFamily="18" charset="0"/>
                  </a:rPr>
                  <a:t>Come up with solutions</a:t>
                </a:r>
                <a:endParaRPr lang="en-US" sz="1600" dirty="0">
                  <a:solidFill>
                    <a:schemeClr val="tx1"/>
                  </a:solidFill>
                  <a:latin typeface="Georgia Pro Light" panose="02040302050405020303" pitchFamily="18" charset="0"/>
                </a:endParaRPr>
              </a:p>
              <a:p>
                <a:pPr marL="285750" indent="-285750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  <a:latin typeface="Georgia Pro Light" panose="02040302050405020303" pitchFamily="18" charset="0"/>
                  </a:rPr>
                  <a:t>Stick to the most profitable channels</a:t>
                </a:r>
                <a:endParaRPr lang="en-US" sz="1600" dirty="0">
                  <a:solidFill>
                    <a:schemeClr val="tx1"/>
                  </a:solidFill>
                  <a:latin typeface="Georgia Pro Light" panose="02040302050405020303" pitchFamily="18" charset="0"/>
                </a:endParaRPr>
              </a:p>
              <a:p>
                <a:pPr marL="285750" indent="-285750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  <a:latin typeface="Georgia Pro Light" panose="02040302050405020303" pitchFamily="18" charset="0"/>
                  </a:rPr>
                  <a:t>Co-ordinate your campaigns</a:t>
                </a:r>
                <a:endParaRPr lang="en-US" sz="1600" dirty="0">
                  <a:solidFill>
                    <a:schemeClr val="tx1"/>
                  </a:solidFill>
                  <a:latin typeface="Georgia Pro Light" panose="02040302050405020303" pitchFamily="18" charset="0"/>
                </a:endParaRPr>
              </a:p>
              <a:p>
                <a:pPr marL="285750" indent="-285750">
                  <a:spcBef>
                    <a:spcPts val="200"/>
                  </a:spcBef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  <a:latin typeface="Georgia Pro Light" panose="02040302050405020303" pitchFamily="18" charset="0"/>
                  </a:rPr>
                  <a:t>Maximize your customer Acquisition</a:t>
                </a:r>
                <a:endParaRPr lang="en-US" sz="1600" dirty="0">
                  <a:solidFill>
                    <a:schemeClr val="tx1"/>
                  </a:solidFill>
                  <a:latin typeface="Georgia Pro Light" panose="02040302050405020303" pitchFamily="18" charset="0"/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0" y="233746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Georgia" panose="02040502050405020303" pitchFamily="18" charset="0"/>
              </a:rPr>
              <a:t>Digital Marketing PPT</a:t>
            </a:r>
            <a:endParaRPr lang="en-US" sz="2600" b="1" dirty="0">
              <a:latin typeface="Georgia" panose="020405020504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25416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Choosing The Best Digital Marketing Channel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91281" y="1522186"/>
            <a:ext cx="11009439" cy="4694463"/>
            <a:chOff x="591281" y="1507672"/>
            <a:chExt cx="11009439" cy="4694463"/>
          </a:xfrm>
        </p:grpSpPr>
        <p:sp>
          <p:nvSpPr>
            <p:cNvPr id="2" name="Oval 1"/>
            <p:cNvSpPr/>
            <p:nvPr/>
          </p:nvSpPr>
          <p:spPr>
            <a:xfrm>
              <a:off x="5246914" y="3005817"/>
              <a:ext cx="1698172" cy="16981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 Pro" panose="02040802050405020203" pitchFamily="18" charset="0"/>
              </a:endParaRPr>
            </a:p>
          </p:txBody>
        </p:sp>
        <p:sp>
          <p:nvSpPr>
            <p:cNvPr id="3" name="Rectangle: Rounded Corners 2"/>
            <p:cNvSpPr/>
            <p:nvPr/>
          </p:nvSpPr>
          <p:spPr>
            <a:xfrm>
              <a:off x="591281" y="5418364"/>
              <a:ext cx="3205591" cy="78377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eorgia Pro" panose="02040802050405020203" pitchFamily="18" charset="0"/>
                </a:rPr>
                <a:t>Impactful</a:t>
              </a:r>
              <a:endParaRPr lang="en-US" dirty="0">
                <a:latin typeface="Georgia Pro" panose="02040802050405020203" pitchFamily="18" charset="0"/>
              </a:endParaRPr>
            </a:p>
          </p:txBody>
        </p:sp>
        <p:sp>
          <p:nvSpPr>
            <p:cNvPr id="4" name="Rectangle: Rounded Corners 3"/>
            <p:cNvSpPr/>
            <p:nvPr/>
          </p:nvSpPr>
          <p:spPr>
            <a:xfrm>
              <a:off x="4493205" y="5418364"/>
              <a:ext cx="3205591" cy="783771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eorgia Pro" panose="02040802050405020203" pitchFamily="18" charset="0"/>
                </a:rPr>
                <a:t>Economical</a:t>
              </a:r>
              <a:endParaRPr lang="en-US" dirty="0">
                <a:latin typeface="Georgia Pro" panose="02040802050405020203" pitchFamily="18" charset="0"/>
              </a:endParaRPr>
            </a:p>
          </p:txBody>
        </p:sp>
        <p:sp>
          <p:nvSpPr>
            <p:cNvPr id="5" name="Rectangle: Rounded Corners 4"/>
            <p:cNvSpPr/>
            <p:nvPr/>
          </p:nvSpPr>
          <p:spPr>
            <a:xfrm>
              <a:off x="8395129" y="5418364"/>
              <a:ext cx="3205591" cy="783771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eorgia Pro" panose="02040802050405020203" pitchFamily="18" charset="0"/>
                </a:rPr>
                <a:t>Instant Feedback</a:t>
              </a:r>
              <a:endParaRPr lang="en-US" dirty="0">
                <a:latin typeface="Georgia Pro" panose="02040802050405020203" pitchFamily="18" charset="0"/>
              </a:endParaRPr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591281" y="1507672"/>
              <a:ext cx="3205591" cy="78377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eorgia Pro" panose="02040802050405020203" pitchFamily="18" charset="0"/>
                </a:rPr>
                <a:t>Time &amp; Effort  Saving</a:t>
              </a:r>
              <a:endParaRPr lang="en-US" dirty="0">
                <a:latin typeface="Georgia Pro" panose="02040802050405020203" pitchFamily="18" charset="0"/>
              </a:endParaRPr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4493205" y="1507672"/>
              <a:ext cx="3205591" cy="78377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eorgia Pro" panose="02040802050405020203" pitchFamily="18" charset="0"/>
                </a:rPr>
                <a:t>Flexibility</a:t>
              </a:r>
              <a:endParaRPr lang="en-US" dirty="0">
                <a:latin typeface="Georgia Pro" panose="02040802050405020203" pitchFamily="18" charset="0"/>
              </a:endParaRPr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8395129" y="1507672"/>
              <a:ext cx="3205591" cy="78377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Georgia Pro" panose="02040802050405020203" pitchFamily="18" charset="0"/>
                </a:rPr>
                <a:t>Real-Time Analysis</a:t>
              </a:r>
              <a:endParaRPr lang="en-US" dirty="0">
                <a:latin typeface="Georgia Pro" panose="02040802050405020203" pitchFamily="18" charset="0"/>
              </a:endParaRPr>
            </a:p>
          </p:txBody>
        </p:sp>
        <p:cxnSp>
          <p:nvCxnSpPr>
            <p:cNvPr id="15" name="Connector: Elbow 14"/>
            <p:cNvCxnSpPr>
              <a:stCxn id="2" idx="0"/>
              <a:endCxn id="11" idx="2"/>
            </p:cNvCxnSpPr>
            <p:nvPr/>
          </p:nvCxnSpPr>
          <p:spPr>
            <a:xfrm rot="16200000" flipV="1">
              <a:off x="3787852" y="697668"/>
              <a:ext cx="714374" cy="3901923"/>
            </a:xfrm>
            <a:prstGeom prst="bentConnector3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/>
            <p:cNvCxnSpPr>
              <a:stCxn id="2" idx="0"/>
              <a:endCxn id="13" idx="2"/>
            </p:cNvCxnSpPr>
            <p:nvPr/>
          </p:nvCxnSpPr>
          <p:spPr>
            <a:xfrm rot="5400000" flipH="1" flipV="1">
              <a:off x="7689775" y="697668"/>
              <a:ext cx="714374" cy="3901925"/>
            </a:xfrm>
            <a:prstGeom prst="bentConnector3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/>
            <p:cNvCxnSpPr>
              <a:stCxn id="2" idx="4"/>
              <a:endCxn id="3" idx="0"/>
            </p:cNvCxnSpPr>
            <p:nvPr/>
          </p:nvCxnSpPr>
          <p:spPr>
            <a:xfrm rot="5400000">
              <a:off x="3787852" y="3110215"/>
              <a:ext cx="714375" cy="3901923"/>
            </a:xfrm>
            <a:prstGeom prst="bentConnector3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/>
            <p:cNvCxnSpPr>
              <a:stCxn id="2" idx="4"/>
              <a:endCxn id="5" idx="0"/>
            </p:cNvCxnSpPr>
            <p:nvPr/>
          </p:nvCxnSpPr>
          <p:spPr>
            <a:xfrm rot="16200000" flipH="1">
              <a:off x="7689775" y="3110213"/>
              <a:ext cx="714375" cy="3901925"/>
            </a:xfrm>
            <a:prstGeom prst="bentConnector3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" idx="0"/>
              <a:endCxn id="12" idx="2"/>
            </p:cNvCxnSpPr>
            <p:nvPr/>
          </p:nvCxnSpPr>
          <p:spPr>
            <a:xfrm flipV="1">
              <a:off x="6096000" y="2291443"/>
              <a:ext cx="1" cy="714374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" idx="4"/>
              <a:endCxn id="4" idx="0"/>
            </p:cNvCxnSpPr>
            <p:nvPr/>
          </p:nvCxnSpPr>
          <p:spPr>
            <a:xfrm>
              <a:off x="6096000" y="4703989"/>
              <a:ext cx="1" cy="714375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98" name="Picture 2" descr="Digital marketing - Free marketing icons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9757" y="3329463"/>
              <a:ext cx="1078173" cy="1078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0" y="233746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Georgia" panose="02040502050405020303" pitchFamily="18" charset="0"/>
              </a:rPr>
              <a:t>Digital Marketing PPT</a:t>
            </a:r>
            <a:endParaRPr lang="en-US" sz="2600" b="1" dirty="0">
              <a:latin typeface="Georgia" panose="020405020504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725416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Benefits Of Digital Marketing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517801" y="1669143"/>
            <a:ext cx="11156398" cy="4287842"/>
            <a:chOff x="1115270" y="1816275"/>
            <a:chExt cx="9333364" cy="3587178"/>
          </a:xfrm>
        </p:grpSpPr>
        <p:sp>
          <p:nvSpPr>
            <p:cNvPr id="13" name="Freeform: Shape 12"/>
            <p:cNvSpPr/>
            <p:nvPr/>
          </p:nvSpPr>
          <p:spPr>
            <a:xfrm>
              <a:off x="5107179" y="2700087"/>
              <a:ext cx="5268721" cy="899099"/>
            </a:xfrm>
            <a:custGeom>
              <a:avLst/>
              <a:gdLst>
                <a:gd name="connsiteX0" fmla="*/ 0 w 1066800"/>
                <a:gd name="connsiteY0" fmla="*/ 0 h 352425"/>
                <a:gd name="connsiteX1" fmla="*/ 1004602 w 1066800"/>
                <a:gd name="connsiteY1" fmla="*/ 0 h 352425"/>
                <a:gd name="connsiteX2" fmla="*/ 1071277 w 1066800"/>
                <a:gd name="connsiteY2" fmla="*/ 66675 h 352425"/>
                <a:gd name="connsiteX3" fmla="*/ 1071277 w 1066800"/>
                <a:gd name="connsiteY3" fmla="*/ 293942 h 352425"/>
                <a:gd name="connsiteX4" fmla="*/ 1004602 w 1066800"/>
                <a:gd name="connsiteY4" fmla="*/ 360617 h 352425"/>
                <a:gd name="connsiteX5" fmla="*/ 0 w 1066800"/>
                <a:gd name="connsiteY5" fmla="*/ 360617 h 352425"/>
                <a:gd name="connsiteX6" fmla="*/ 0 w 1066800"/>
                <a:gd name="connsiteY6" fmla="*/ 360617 h 352425"/>
                <a:gd name="connsiteX7" fmla="*/ 0 w 1066800"/>
                <a:gd name="connsiteY7" fmla="*/ 0 h 352425"/>
                <a:gd name="connsiteX8" fmla="*/ 0 w 1066800"/>
                <a:gd name="connsiteY8" fmla="*/ 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6800" h="352425">
                  <a:moveTo>
                    <a:pt x="0" y="0"/>
                  </a:moveTo>
                  <a:lnTo>
                    <a:pt x="1004602" y="0"/>
                  </a:lnTo>
                  <a:cubicBezTo>
                    <a:pt x="1041425" y="0"/>
                    <a:pt x="1071277" y="29851"/>
                    <a:pt x="1071277" y="66675"/>
                  </a:cubicBezTo>
                  <a:lnTo>
                    <a:pt x="1071277" y="293942"/>
                  </a:lnTo>
                  <a:cubicBezTo>
                    <a:pt x="1071277" y="330765"/>
                    <a:pt x="1041425" y="360617"/>
                    <a:pt x="1004602" y="360617"/>
                  </a:cubicBezTo>
                  <a:lnTo>
                    <a:pt x="0" y="360617"/>
                  </a:lnTo>
                  <a:lnTo>
                    <a:pt x="0" y="3606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" name="Freeform: Shape 2"/>
            <p:cNvSpPr/>
            <p:nvPr/>
          </p:nvSpPr>
          <p:spPr>
            <a:xfrm>
              <a:off x="3306800" y="2210652"/>
              <a:ext cx="1157840" cy="685252"/>
            </a:xfrm>
            <a:custGeom>
              <a:avLst/>
              <a:gdLst>
                <a:gd name="connsiteX0" fmla="*/ 0 w 466725"/>
                <a:gd name="connsiteY0" fmla="*/ 0 h 276225"/>
                <a:gd name="connsiteX1" fmla="*/ 475773 w 466725"/>
                <a:gd name="connsiteY1" fmla="*/ 0 h 276225"/>
                <a:gd name="connsiteX2" fmla="*/ 475773 w 466725"/>
                <a:gd name="connsiteY2" fmla="*/ 280892 h 276225"/>
                <a:gd name="connsiteX3" fmla="*/ 0 w 466725"/>
                <a:gd name="connsiteY3" fmla="*/ 280892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6725" h="276225">
                  <a:moveTo>
                    <a:pt x="0" y="0"/>
                  </a:moveTo>
                  <a:lnTo>
                    <a:pt x="475773" y="0"/>
                  </a:lnTo>
                  <a:lnTo>
                    <a:pt x="475773" y="280892"/>
                  </a:lnTo>
                  <a:lnTo>
                    <a:pt x="0" y="280892"/>
                  </a:lnTo>
                  <a:close/>
                </a:path>
              </a:pathLst>
            </a:custGeom>
            <a:solidFill>
              <a:srgbClr val="F866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/>
            <p:cNvSpPr/>
            <p:nvPr/>
          </p:nvSpPr>
          <p:spPr>
            <a:xfrm>
              <a:off x="3306800" y="2912681"/>
              <a:ext cx="1157840" cy="685252"/>
            </a:xfrm>
            <a:custGeom>
              <a:avLst/>
              <a:gdLst>
                <a:gd name="connsiteX0" fmla="*/ 0 w 466725"/>
                <a:gd name="connsiteY0" fmla="*/ 0 h 276225"/>
                <a:gd name="connsiteX1" fmla="*/ 475773 w 466725"/>
                <a:gd name="connsiteY1" fmla="*/ 0 h 276225"/>
                <a:gd name="connsiteX2" fmla="*/ 475773 w 466725"/>
                <a:gd name="connsiteY2" fmla="*/ 280892 h 276225"/>
                <a:gd name="connsiteX3" fmla="*/ 0 w 466725"/>
                <a:gd name="connsiteY3" fmla="*/ 280892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6725" h="276225">
                  <a:moveTo>
                    <a:pt x="0" y="0"/>
                  </a:moveTo>
                  <a:lnTo>
                    <a:pt x="475773" y="0"/>
                  </a:lnTo>
                  <a:lnTo>
                    <a:pt x="475773" y="280892"/>
                  </a:lnTo>
                  <a:lnTo>
                    <a:pt x="0" y="280892"/>
                  </a:lnTo>
                  <a:close/>
                </a:path>
              </a:pathLst>
            </a:custGeom>
            <a:solidFill>
              <a:srgbClr val="F9C80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/>
            <p:cNvSpPr/>
            <p:nvPr/>
          </p:nvSpPr>
          <p:spPr>
            <a:xfrm>
              <a:off x="3306800" y="3614472"/>
              <a:ext cx="1157840" cy="685252"/>
            </a:xfrm>
            <a:custGeom>
              <a:avLst/>
              <a:gdLst>
                <a:gd name="connsiteX0" fmla="*/ 0 w 466725"/>
                <a:gd name="connsiteY0" fmla="*/ 0 h 276225"/>
                <a:gd name="connsiteX1" fmla="*/ 475773 w 466725"/>
                <a:gd name="connsiteY1" fmla="*/ 0 h 276225"/>
                <a:gd name="connsiteX2" fmla="*/ 475773 w 466725"/>
                <a:gd name="connsiteY2" fmla="*/ 280892 h 276225"/>
                <a:gd name="connsiteX3" fmla="*/ 0 w 466725"/>
                <a:gd name="connsiteY3" fmla="*/ 280892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6725" h="276225">
                  <a:moveTo>
                    <a:pt x="0" y="0"/>
                  </a:moveTo>
                  <a:lnTo>
                    <a:pt x="475773" y="0"/>
                  </a:lnTo>
                  <a:lnTo>
                    <a:pt x="475773" y="280892"/>
                  </a:lnTo>
                  <a:lnTo>
                    <a:pt x="0" y="280892"/>
                  </a:lnTo>
                  <a:close/>
                </a:path>
              </a:pathLst>
            </a:custGeom>
            <a:solidFill>
              <a:srgbClr val="43BC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/>
            <p:cNvSpPr/>
            <p:nvPr/>
          </p:nvSpPr>
          <p:spPr>
            <a:xfrm>
              <a:off x="3306800" y="4316502"/>
              <a:ext cx="1157840" cy="685252"/>
            </a:xfrm>
            <a:custGeom>
              <a:avLst/>
              <a:gdLst>
                <a:gd name="connsiteX0" fmla="*/ 0 w 466725"/>
                <a:gd name="connsiteY0" fmla="*/ 0 h 276225"/>
                <a:gd name="connsiteX1" fmla="*/ 475773 w 466725"/>
                <a:gd name="connsiteY1" fmla="*/ 0 h 276225"/>
                <a:gd name="connsiteX2" fmla="*/ 475773 w 466725"/>
                <a:gd name="connsiteY2" fmla="*/ 280892 h 276225"/>
                <a:gd name="connsiteX3" fmla="*/ 0 w 466725"/>
                <a:gd name="connsiteY3" fmla="*/ 280892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6725" h="276225">
                  <a:moveTo>
                    <a:pt x="0" y="0"/>
                  </a:moveTo>
                  <a:lnTo>
                    <a:pt x="475773" y="0"/>
                  </a:lnTo>
                  <a:lnTo>
                    <a:pt x="475773" y="280892"/>
                  </a:lnTo>
                  <a:lnTo>
                    <a:pt x="0" y="280892"/>
                  </a:lnTo>
                  <a:close/>
                </a:path>
              </a:pathLst>
            </a:custGeom>
            <a:solidFill>
              <a:srgbClr val="662E9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3306800" y="2210652"/>
              <a:ext cx="1157840" cy="685252"/>
            </a:xfrm>
            <a:custGeom>
              <a:avLst/>
              <a:gdLst>
                <a:gd name="connsiteX0" fmla="*/ 0 w 466725"/>
                <a:gd name="connsiteY0" fmla="*/ 0 h 276225"/>
                <a:gd name="connsiteX1" fmla="*/ 475773 w 466725"/>
                <a:gd name="connsiteY1" fmla="*/ 0 h 276225"/>
                <a:gd name="connsiteX2" fmla="*/ 475773 w 466725"/>
                <a:gd name="connsiteY2" fmla="*/ 280892 h 276225"/>
                <a:gd name="connsiteX3" fmla="*/ 0 w 466725"/>
                <a:gd name="connsiteY3" fmla="*/ 280892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6725" h="276225">
                  <a:moveTo>
                    <a:pt x="0" y="0"/>
                  </a:moveTo>
                  <a:lnTo>
                    <a:pt x="475773" y="0"/>
                  </a:lnTo>
                  <a:lnTo>
                    <a:pt x="475773" y="280892"/>
                  </a:lnTo>
                  <a:lnTo>
                    <a:pt x="0" y="280892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3306800" y="2912681"/>
              <a:ext cx="1157840" cy="685252"/>
            </a:xfrm>
            <a:custGeom>
              <a:avLst/>
              <a:gdLst>
                <a:gd name="connsiteX0" fmla="*/ 0 w 466725"/>
                <a:gd name="connsiteY0" fmla="*/ 0 h 276225"/>
                <a:gd name="connsiteX1" fmla="*/ 475773 w 466725"/>
                <a:gd name="connsiteY1" fmla="*/ 0 h 276225"/>
                <a:gd name="connsiteX2" fmla="*/ 475773 w 466725"/>
                <a:gd name="connsiteY2" fmla="*/ 280892 h 276225"/>
                <a:gd name="connsiteX3" fmla="*/ 0 w 466725"/>
                <a:gd name="connsiteY3" fmla="*/ 280892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6725" h="276225">
                  <a:moveTo>
                    <a:pt x="0" y="0"/>
                  </a:moveTo>
                  <a:lnTo>
                    <a:pt x="475773" y="0"/>
                  </a:lnTo>
                  <a:lnTo>
                    <a:pt x="475773" y="280892"/>
                  </a:lnTo>
                  <a:lnTo>
                    <a:pt x="0" y="280892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3306800" y="3614472"/>
              <a:ext cx="1157840" cy="685252"/>
            </a:xfrm>
            <a:custGeom>
              <a:avLst/>
              <a:gdLst>
                <a:gd name="connsiteX0" fmla="*/ 0 w 466725"/>
                <a:gd name="connsiteY0" fmla="*/ 0 h 276225"/>
                <a:gd name="connsiteX1" fmla="*/ 475773 w 466725"/>
                <a:gd name="connsiteY1" fmla="*/ 0 h 276225"/>
                <a:gd name="connsiteX2" fmla="*/ 475773 w 466725"/>
                <a:gd name="connsiteY2" fmla="*/ 280892 h 276225"/>
                <a:gd name="connsiteX3" fmla="*/ 0 w 466725"/>
                <a:gd name="connsiteY3" fmla="*/ 280892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6725" h="276225">
                  <a:moveTo>
                    <a:pt x="0" y="0"/>
                  </a:moveTo>
                  <a:lnTo>
                    <a:pt x="475773" y="0"/>
                  </a:lnTo>
                  <a:lnTo>
                    <a:pt x="475773" y="280892"/>
                  </a:lnTo>
                  <a:lnTo>
                    <a:pt x="0" y="280892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3306800" y="4316502"/>
              <a:ext cx="1157840" cy="685252"/>
            </a:xfrm>
            <a:custGeom>
              <a:avLst/>
              <a:gdLst>
                <a:gd name="connsiteX0" fmla="*/ 0 w 466725"/>
                <a:gd name="connsiteY0" fmla="*/ 0 h 276225"/>
                <a:gd name="connsiteX1" fmla="*/ 475773 w 466725"/>
                <a:gd name="connsiteY1" fmla="*/ 0 h 276225"/>
                <a:gd name="connsiteX2" fmla="*/ 475773 w 466725"/>
                <a:gd name="connsiteY2" fmla="*/ 280892 h 276225"/>
                <a:gd name="connsiteX3" fmla="*/ 0 w 466725"/>
                <a:gd name="connsiteY3" fmla="*/ 280892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6725" h="276225">
                  <a:moveTo>
                    <a:pt x="0" y="0"/>
                  </a:moveTo>
                  <a:lnTo>
                    <a:pt x="475773" y="0"/>
                  </a:lnTo>
                  <a:lnTo>
                    <a:pt x="475773" y="280892"/>
                  </a:lnTo>
                  <a:lnTo>
                    <a:pt x="0" y="280892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3102877" y="2210652"/>
              <a:ext cx="1205099" cy="2788267"/>
            </a:xfrm>
            <a:custGeom>
              <a:avLst/>
              <a:gdLst>
                <a:gd name="connsiteX0" fmla="*/ 490728 w 485775"/>
                <a:gd name="connsiteY0" fmla="*/ 568166 h 1123950"/>
                <a:gd name="connsiteX1" fmla="*/ 98584 w 485775"/>
                <a:gd name="connsiteY1" fmla="*/ 1130141 h 1123950"/>
                <a:gd name="connsiteX2" fmla="*/ 0 w 485775"/>
                <a:gd name="connsiteY2" fmla="*/ 1130141 h 1123950"/>
                <a:gd name="connsiteX3" fmla="*/ 0 w 485775"/>
                <a:gd name="connsiteY3" fmla="*/ 0 h 1123950"/>
                <a:gd name="connsiteX4" fmla="*/ 83153 w 485775"/>
                <a:gd name="connsiteY4" fmla="*/ 0 h 1123950"/>
                <a:gd name="connsiteX5" fmla="*/ 490728 w 485775"/>
                <a:gd name="connsiteY5" fmla="*/ 568166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5775" h="1123950">
                  <a:moveTo>
                    <a:pt x="490728" y="568166"/>
                  </a:moveTo>
                  <a:cubicBezTo>
                    <a:pt x="490728" y="814387"/>
                    <a:pt x="330994" y="1027462"/>
                    <a:pt x="98584" y="1130141"/>
                  </a:cubicBezTo>
                  <a:lnTo>
                    <a:pt x="0" y="1130141"/>
                  </a:lnTo>
                  <a:lnTo>
                    <a:pt x="0" y="0"/>
                  </a:lnTo>
                  <a:lnTo>
                    <a:pt x="83153" y="0"/>
                  </a:lnTo>
                  <a:cubicBezTo>
                    <a:pt x="323850" y="99917"/>
                    <a:pt x="490728" y="316516"/>
                    <a:pt x="490728" y="568166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5107179" y="1816275"/>
              <a:ext cx="5268721" cy="874287"/>
            </a:xfrm>
            <a:custGeom>
              <a:avLst/>
              <a:gdLst>
                <a:gd name="connsiteX0" fmla="*/ 0 w 1066800"/>
                <a:gd name="connsiteY0" fmla="*/ 0 h 352425"/>
                <a:gd name="connsiteX1" fmla="*/ 1004602 w 1066800"/>
                <a:gd name="connsiteY1" fmla="*/ 0 h 352425"/>
                <a:gd name="connsiteX2" fmla="*/ 1071277 w 1066800"/>
                <a:gd name="connsiteY2" fmla="*/ 66675 h 352425"/>
                <a:gd name="connsiteX3" fmla="*/ 1071277 w 1066800"/>
                <a:gd name="connsiteY3" fmla="*/ 293941 h 352425"/>
                <a:gd name="connsiteX4" fmla="*/ 1004602 w 1066800"/>
                <a:gd name="connsiteY4" fmla="*/ 360616 h 352425"/>
                <a:gd name="connsiteX5" fmla="*/ 0 w 1066800"/>
                <a:gd name="connsiteY5" fmla="*/ 360616 h 352425"/>
                <a:gd name="connsiteX6" fmla="*/ 0 w 1066800"/>
                <a:gd name="connsiteY6" fmla="*/ 360616 h 352425"/>
                <a:gd name="connsiteX7" fmla="*/ 0 w 1066800"/>
                <a:gd name="connsiteY7" fmla="*/ 0 h 352425"/>
                <a:gd name="connsiteX8" fmla="*/ 0 w 1066800"/>
                <a:gd name="connsiteY8" fmla="*/ 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6800" h="352425">
                  <a:moveTo>
                    <a:pt x="0" y="0"/>
                  </a:moveTo>
                  <a:lnTo>
                    <a:pt x="1004602" y="0"/>
                  </a:lnTo>
                  <a:cubicBezTo>
                    <a:pt x="1041425" y="0"/>
                    <a:pt x="1071277" y="29851"/>
                    <a:pt x="1071277" y="66675"/>
                  </a:cubicBezTo>
                  <a:lnTo>
                    <a:pt x="1071277" y="293941"/>
                  </a:lnTo>
                  <a:cubicBezTo>
                    <a:pt x="1071277" y="330765"/>
                    <a:pt x="1041425" y="360616"/>
                    <a:pt x="1004602" y="360616"/>
                  </a:cubicBezTo>
                  <a:lnTo>
                    <a:pt x="0" y="360616"/>
                  </a:lnTo>
                  <a:lnTo>
                    <a:pt x="0" y="3606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5107179" y="3614472"/>
              <a:ext cx="5268721" cy="874287"/>
            </a:xfrm>
            <a:custGeom>
              <a:avLst/>
              <a:gdLst>
                <a:gd name="connsiteX0" fmla="*/ 0 w 1066800"/>
                <a:gd name="connsiteY0" fmla="*/ 0 h 352425"/>
                <a:gd name="connsiteX1" fmla="*/ 1004602 w 1066800"/>
                <a:gd name="connsiteY1" fmla="*/ 0 h 352425"/>
                <a:gd name="connsiteX2" fmla="*/ 1071277 w 1066800"/>
                <a:gd name="connsiteY2" fmla="*/ 66675 h 352425"/>
                <a:gd name="connsiteX3" fmla="*/ 1071277 w 1066800"/>
                <a:gd name="connsiteY3" fmla="*/ 293942 h 352425"/>
                <a:gd name="connsiteX4" fmla="*/ 1004602 w 1066800"/>
                <a:gd name="connsiteY4" fmla="*/ 360617 h 352425"/>
                <a:gd name="connsiteX5" fmla="*/ 0 w 1066800"/>
                <a:gd name="connsiteY5" fmla="*/ 360617 h 352425"/>
                <a:gd name="connsiteX6" fmla="*/ 0 w 1066800"/>
                <a:gd name="connsiteY6" fmla="*/ 360617 h 352425"/>
                <a:gd name="connsiteX7" fmla="*/ 0 w 1066800"/>
                <a:gd name="connsiteY7" fmla="*/ 0 h 352425"/>
                <a:gd name="connsiteX8" fmla="*/ 0 w 1066800"/>
                <a:gd name="connsiteY8" fmla="*/ 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6800" h="352425">
                  <a:moveTo>
                    <a:pt x="0" y="0"/>
                  </a:moveTo>
                  <a:lnTo>
                    <a:pt x="1004602" y="0"/>
                  </a:lnTo>
                  <a:cubicBezTo>
                    <a:pt x="1041425" y="0"/>
                    <a:pt x="1071277" y="29851"/>
                    <a:pt x="1071277" y="66675"/>
                  </a:cubicBezTo>
                  <a:lnTo>
                    <a:pt x="1071277" y="293942"/>
                  </a:lnTo>
                  <a:cubicBezTo>
                    <a:pt x="1071277" y="330765"/>
                    <a:pt x="1041425" y="360617"/>
                    <a:pt x="1004602" y="360617"/>
                  </a:cubicBezTo>
                  <a:lnTo>
                    <a:pt x="0" y="360617"/>
                  </a:lnTo>
                  <a:lnTo>
                    <a:pt x="0" y="3606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5107179" y="4504754"/>
              <a:ext cx="5268721" cy="874287"/>
            </a:xfrm>
            <a:custGeom>
              <a:avLst/>
              <a:gdLst>
                <a:gd name="connsiteX0" fmla="*/ 0 w 1066800"/>
                <a:gd name="connsiteY0" fmla="*/ 0 h 352425"/>
                <a:gd name="connsiteX1" fmla="*/ 1004602 w 1066800"/>
                <a:gd name="connsiteY1" fmla="*/ 0 h 352425"/>
                <a:gd name="connsiteX2" fmla="*/ 1071277 w 1066800"/>
                <a:gd name="connsiteY2" fmla="*/ 66675 h 352425"/>
                <a:gd name="connsiteX3" fmla="*/ 1071277 w 1066800"/>
                <a:gd name="connsiteY3" fmla="*/ 293942 h 352425"/>
                <a:gd name="connsiteX4" fmla="*/ 1004602 w 1066800"/>
                <a:gd name="connsiteY4" fmla="*/ 360616 h 352425"/>
                <a:gd name="connsiteX5" fmla="*/ 0 w 1066800"/>
                <a:gd name="connsiteY5" fmla="*/ 360616 h 352425"/>
                <a:gd name="connsiteX6" fmla="*/ 0 w 1066800"/>
                <a:gd name="connsiteY6" fmla="*/ 360616 h 352425"/>
                <a:gd name="connsiteX7" fmla="*/ 0 w 1066800"/>
                <a:gd name="connsiteY7" fmla="*/ 0 h 352425"/>
                <a:gd name="connsiteX8" fmla="*/ 0 w 1066800"/>
                <a:gd name="connsiteY8" fmla="*/ 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6800" h="352425">
                  <a:moveTo>
                    <a:pt x="0" y="0"/>
                  </a:moveTo>
                  <a:lnTo>
                    <a:pt x="1004602" y="0"/>
                  </a:lnTo>
                  <a:cubicBezTo>
                    <a:pt x="1041425" y="0"/>
                    <a:pt x="1071277" y="29851"/>
                    <a:pt x="1071277" y="66675"/>
                  </a:cubicBezTo>
                  <a:lnTo>
                    <a:pt x="1071277" y="293942"/>
                  </a:lnTo>
                  <a:cubicBezTo>
                    <a:pt x="1071277" y="330765"/>
                    <a:pt x="1041425" y="360616"/>
                    <a:pt x="1004602" y="360616"/>
                  </a:cubicBezTo>
                  <a:lnTo>
                    <a:pt x="0" y="360616"/>
                  </a:lnTo>
                  <a:lnTo>
                    <a:pt x="0" y="3606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4487086" y="1816275"/>
              <a:ext cx="614364" cy="1086951"/>
            </a:xfrm>
            <a:custGeom>
              <a:avLst/>
              <a:gdLst>
                <a:gd name="connsiteX0" fmla="*/ 255461 w 247650"/>
                <a:gd name="connsiteY0" fmla="*/ 359950 h 438150"/>
                <a:gd name="connsiteX1" fmla="*/ 0 w 247650"/>
                <a:gd name="connsiteY1" fmla="*/ 439769 h 438150"/>
                <a:gd name="connsiteX2" fmla="*/ 0 w 247650"/>
                <a:gd name="connsiteY2" fmla="*/ 158972 h 438150"/>
                <a:gd name="connsiteX3" fmla="*/ 255461 w 247650"/>
                <a:gd name="connsiteY3" fmla="*/ 0 h 438150"/>
                <a:gd name="connsiteX4" fmla="*/ 255461 w 247650"/>
                <a:gd name="connsiteY4" fmla="*/ 3599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" h="438150">
                  <a:moveTo>
                    <a:pt x="255461" y="359950"/>
                  </a:moveTo>
                  <a:lnTo>
                    <a:pt x="0" y="439769"/>
                  </a:lnTo>
                  <a:lnTo>
                    <a:pt x="0" y="158972"/>
                  </a:lnTo>
                  <a:lnTo>
                    <a:pt x="255461" y="0"/>
                  </a:lnTo>
                  <a:lnTo>
                    <a:pt x="255461" y="359950"/>
                  </a:lnTo>
                  <a:close/>
                </a:path>
              </a:pathLst>
            </a:custGeom>
            <a:solidFill>
              <a:srgbClr val="F866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4487086" y="2715846"/>
              <a:ext cx="614364" cy="874287"/>
            </a:xfrm>
            <a:custGeom>
              <a:avLst/>
              <a:gdLst>
                <a:gd name="connsiteX0" fmla="*/ 255461 w 247650"/>
                <a:gd name="connsiteY0" fmla="*/ 359855 h 352425"/>
                <a:gd name="connsiteX1" fmla="*/ 0 w 247650"/>
                <a:gd name="connsiteY1" fmla="*/ 360140 h 352425"/>
                <a:gd name="connsiteX2" fmla="*/ 0 w 247650"/>
                <a:gd name="connsiteY2" fmla="*/ 79343 h 352425"/>
                <a:gd name="connsiteX3" fmla="*/ 255461 w 247650"/>
                <a:gd name="connsiteY3" fmla="*/ 0 h 352425"/>
                <a:gd name="connsiteX4" fmla="*/ 255461 w 247650"/>
                <a:gd name="connsiteY4" fmla="*/ 35985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" h="352425">
                  <a:moveTo>
                    <a:pt x="255461" y="359855"/>
                  </a:moveTo>
                  <a:lnTo>
                    <a:pt x="0" y="360140"/>
                  </a:lnTo>
                  <a:lnTo>
                    <a:pt x="0" y="79343"/>
                  </a:lnTo>
                  <a:lnTo>
                    <a:pt x="255461" y="0"/>
                  </a:lnTo>
                  <a:lnTo>
                    <a:pt x="255461" y="359855"/>
                  </a:lnTo>
                  <a:close/>
                </a:path>
              </a:pathLst>
            </a:custGeom>
            <a:solidFill>
              <a:srgbClr val="F9C80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4487086" y="3614472"/>
              <a:ext cx="614364" cy="874287"/>
            </a:xfrm>
            <a:custGeom>
              <a:avLst/>
              <a:gdLst>
                <a:gd name="connsiteX0" fmla="*/ 255461 w 247650"/>
                <a:gd name="connsiteY0" fmla="*/ 360236 h 352425"/>
                <a:gd name="connsiteX1" fmla="*/ 0 w 247650"/>
                <a:gd name="connsiteY1" fmla="*/ 280892 h 352425"/>
                <a:gd name="connsiteX2" fmla="*/ 0 w 247650"/>
                <a:gd name="connsiteY2" fmla="*/ 0 h 352425"/>
                <a:gd name="connsiteX3" fmla="*/ 255461 w 247650"/>
                <a:gd name="connsiteY3" fmla="*/ 286 h 352425"/>
                <a:gd name="connsiteX4" fmla="*/ 255461 w 247650"/>
                <a:gd name="connsiteY4" fmla="*/ 360236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" h="352425">
                  <a:moveTo>
                    <a:pt x="255461" y="360236"/>
                  </a:moveTo>
                  <a:lnTo>
                    <a:pt x="0" y="280892"/>
                  </a:lnTo>
                  <a:lnTo>
                    <a:pt x="0" y="0"/>
                  </a:lnTo>
                  <a:lnTo>
                    <a:pt x="255461" y="286"/>
                  </a:lnTo>
                  <a:lnTo>
                    <a:pt x="255461" y="360236"/>
                  </a:lnTo>
                  <a:close/>
                </a:path>
              </a:pathLst>
            </a:custGeom>
            <a:solidFill>
              <a:srgbClr val="43BCC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/>
            <p:cNvSpPr/>
            <p:nvPr/>
          </p:nvSpPr>
          <p:spPr>
            <a:xfrm>
              <a:off x="4487086" y="4316502"/>
              <a:ext cx="614364" cy="1086951"/>
            </a:xfrm>
            <a:custGeom>
              <a:avLst/>
              <a:gdLst>
                <a:gd name="connsiteX0" fmla="*/ 255461 w 247650"/>
                <a:gd name="connsiteY0" fmla="*/ 439769 h 438150"/>
                <a:gd name="connsiteX1" fmla="*/ 0 w 247650"/>
                <a:gd name="connsiteY1" fmla="*/ 280892 h 438150"/>
                <a:gd name="connsiteX2" fmla="*/ 0 w 247650"/>
                <a:gd name="connsiteY2" fmla="*/ 0 h 438150"/>
                <a:gd name="connsiteX3" fmla="*/ 255461 w 247650"/>
                <a:gd name="connsiteY3" fmla="*/ 79915 h 438150"/>
                <a:gd name="connsiteX4" fmla="*/ 255461 w 247650"/>
                <a:gd name="connsiteY4" fmla="*/ 439769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" h="438150">
                  <a:moveTo>
                    <a:pt x="255461" y="439769"/>
                  </a:moveTo>
                  <a:lnTo>
                    <a:pt x="0" y="280892"/>
                  </a:lnTo>
                  <a:lnTo>
                    <a:pt x="0" y="0"/>
                  </a:lnTo>
                  <a:lnTo>
                    <a:pt x="255461" y="79915"/>
                  </a:lnTo>
                  <a:lnTo>
                    <a:pt x="255461" y="439769"/>
                  </a:lnTo>
                  <a:close/>
                </a:path>
              </a:pathLst>
            </a:custGeom>
            <a:solidFill>
              <a:srgbClr val="662E9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1115270" y="2058632"/>
              <a:ext cx="3119080" cy="3119078"/>
            </a:xfrm>
            <a:custGeom>
              <a:avLst/>
              <a:gdLst>
                <a:gd name="connsiteX0" fmla="*/ 1255666 w 1257300"/>
                <a:gd name="connsiteY0" fmla="*/ 626357 h 1257300"/>
                <a:gd name="connsiteX1" fmla="*/ 632260 w 1257300"/>
                <a:gd name="connsiteY1" fmla="*/ 1255666 h 1257300"/>
                <a:gd name="connsiteX2" fmla="*/ 2951 w 1257300"/>
                <a:gd name="connsiteY2" fmla="*/ 632260 h 1257300"/>
                <a:gd name="connsiteX3" fmla="*/ 626357 w 1257300"/>
                <a:gd name="connsiteY3" fmla="*/ 2952 h 1257300"/>
                <a:gd name="connsiteX4" fmla="*/ 1255666 w 1257300"/>
                <a:gd name="connsiteY4" fmla="*/ 626357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00" h="1257300">
                  <a:moveTo>
                    <a:pt x="1255666" y="626357"/>
                  </a:moveTo>
                  <a:cubicBezTo>
                    <a:pt x="1257296" y="972285"/>
                    <a:pt x="978188" y="1254036"/>
                    <a:pt x="632260" y="1255666"/>
                  </a:cubicBezTo>
                  <a:cubicBezTo>
                    <a:pt x="286333" y="1257296"/>
                    <a:pt x="4581" y="978188"/>
                    <a:pt x="2951" y="632260"/>
                  </a:cubicBezTo>
                  <a:cubicBezTo>
                    <a:pt x="1321" y="286333"/>
                    <a:pt x="280429" y="4582"/>
                    <a:pt x="626357" y="2952"/>
                  </a:cubicBezTo>
                  <a:cubicBezTo>
                    <a:pt x="972284" y="1322"/>
                    <a:pt x="1254036" y="280430"/>
                    <a:pt x="1255666" y="62635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1355506" y="2300731"/>
              <a:ext cx="2622862" cy="2622861"/>
            </a:xfrm>
            <a:custGeom>
              <a:avLst/>
              <a:gdLst>
                <a:gd name="connsiteX0" fmla="*/ 1016645 w 1057275"/>
                <a:gd name="connsiteY0" fmla="*/ 484363 h 1057275"/>
                <a:gd name="connsiteX1" fmla="*/ 580201 w 1057275"/>
                <a:gd name="connsiteY1" fmla="*/ 1016645 h 1057275"/>
                <a:gd name="connsiteX2" fmla="*/ 47919 w 1057275"/>
                <a:gd name="connsiteY2" fmla="*/ 580201 h 1057275"/>
                <a:gd name="connsiteX3" fmla="*/ 484363 w 1057275"/>
                <a:gd name="connsiteY3" fmla="*/ 47919 h 1057275"/>
                <a:gd name="connsiteX4" fmla="*/ 1016645 w 1057275"/>
                <a:gd name="connsiteY4" fmla="*/ 484363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7275" h="1057275">
                  <a:moveTo>
                    <a:pt x="1016645" y="484363"/>
                  </a:moveTo>
                  <a:cubicBezTo>
                    <a:pt x="1043110" y="751869"/>
                    <a:pt x="847707" y="990180"/>
                    <a:pt x="580201" y="1016645"/>
                  </a:cubicBezTo>
                  <a:cubicBezTo>
                    <a:pt x="312695" y="1043110"/>
                    <a:pt x="74384" y="847707"/>
                    <a:pt x="47919" y="580201"/>
                  </a:cubicBezTo>
                  <a:cubicBezTo>
                    <a:pt x="21454" y="312695"/>
                    <a:pt x="216856" y="74384"/>
                    <a:pt x="484363" y="47919"/>
                  </a:cubicBezTo>
                  <a:cubicBezTo>
                    <a:pt x="751869" y="21454"/>
                    <a:pt x="990180" y="216857"/>
                    <a:pt x="1016645" y="48436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1878401" y="2822180"/>
              <a:ext cx="1583169" cy="1583169"/>
            </a:xfrm>
            <a:custGeom>
              <a:avLst/>
              <a:gdLst>
                <a:gd name="connsiteX0" fmla="*/ 643318 w 638175"/>
                <a:gd name="connsiteY0" fmla="*/ 321659 h 638175"/>
                <a:gd name="connsiteX1" fmla="*/ 321659 w 638175"/>
                <a:gd name="connsiteY1" fmla="*/ 643319 h 638175"/>
                <a:gd name="connsiteX2" fmla="*/ 0 w 638175"/>
                <a:gd name="connsiteY2" fmla="*/ 321659 h 638175"/>
                <a:gd name="connsiteX3" fmla="*/ 321659 w 638175"/>
                <a:gd name="connsiteY3" fmla="*/ 0 h 638175"/>
                <a:gd name="connsiteX4" fmla="*/ 643318 w 638175"/>
                <a:gd name="connsiteY4" fmla="*/ 321659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8175" h="638175">
                  <a:moveTo>
                    <a:pt x="643318" y="321659"/>
                  </a:moveTo>
                  <a:cubicBezTo>
                    <a:pt x="643318" y="499307"/>
                    <a:pt x="499307" y="643319"/>
                    <a:pt x="321659" y="643319"/>
                  </a:cubicBezTo>
                  <a:cubicBezTo>
                    <a:pt x="144012" y="643319"/>
                    <a:pt x="0" y="499307"/>
                    <a:pt x="0" y="321659"/>
                  </a:cubicBezTo>
                  <a:cubicBezTo>
                    <a:pt x="0" y="144012"/>
                    <a:pt x="144012" y="0"/>
                    <a:pt x="321659" y="0"/>
                  </a:cubicBezTo>
                  <a:cubicBezTo>
                    <a:pt x="499307" y="0"/>
                    <a:pt x="643318" y="144012"/>
                    <a:pt x="643318" y="32165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2085042" y="3029513"/>
              <a:ext cx="1181469" cy="1181469"/>
            </a:xfrm>
            <a:custGeom>
              <a:avLst/>
              <a:gdLst>
                <a:gd name="connsiteX0" fmla="*/ 431154 w 476250"/>
                <a:gd name="connsiteY0" fmla="*/ 192822 h 476250"/>
                <a:gd name="connsiteX1" fmla="*/ 283843 w 476250"/>
                <a:gd name="connsiteY1" fmla="*/ 431154 h 476250"/>
                <a:gd name="connsiteX2" fmla="*/ 45511 w 476250"/>
                <a:gd name="connsiteY2" fmla="*/ 283842 h 476250"/>
                <a:gd name="connsiteX3" fmla="*/ 192822 w 476250"/>
                <a:gd name="connsiteY3" fmla="*/ 45510 h 476250"/>
                <a:gd name="connsiteX4" fmla="*/ 431154 w 476250"/>
                <a:gd name="connsiteY4" fmla="*/ 192822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0" h="476250">
                  <a:moveTo>
                    <a:pt x="431154" y="192822"/>
                  </a:moveTo>
                  <a:cubicBezTo>
                    <a:pt x="456289" y="299315"/>
                    <a:pt x="390335" y="406020"/>
                    <a:pt x="283843" y="431154"/>
                  </a:cubicBezTo>
                  <a:cubicBezTo>
                    <a:pt x="177350" y="456289"/>
                    <a:pt x="70645" y="390335"/>
                    <a:pt x="45511" y="283842"/>
                  </a:cubicBezTo>
                  <a:cubicBezTo>
                    <a:pt x="20376" y="177350"/>
                    <a:pt x="86330" y="70645"/>
                    <a:pt x="192822" y="45510"/>
                  </a:cubicBezTo>
                  <a:cubicBezTo>
                    <a:pt x="299315" y="20376"/>
                    <a:pt x="406020" y="86329"/>
                    <a:pt x="431154" y="19282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2487568" y="3431344"/>
              <a:ext cx="354441" cy="354441"/>
            </a:xfrm>
            <a:custGeom>
              <a:avLst/>
              <a:gdLst>
                <a:gd name="connsiteX0" fmla="*/ 152209 w 142875"/>
                <a:gd name="connsiteY0" fmla="*/ 76105 h 142875"/>
                <a:gd name="connsiteX1" fmla="*/ 76105 w 142875"/>
                <a:gd name="connsiteY1" fmla="*/ 152210 h 142875"/>
                <a:gd name="connsiteX2" fmla="*/ 0 w 142875"/>
                <a:gd name="connsiteY2" fmla="*/ 76105 h 142875"/>
                <a:gd name="connsiteX3" fmla="*/ 76105 w 142875"/>
                <a:gd name="connsiteY3" fmla="*/ 0 h 142875"/>
                <a:gd name="connsiteX4" fmla="*/ 152209 w 142875"/>
                <a:gd name="connsiteY4" fmla="*/ 7610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142875">
                  <a:moveTo>
                    <a:pt x="152209" y="76105"/>
                  </a:moveTo>
                  <a:cubicBezTo>
                    <a:pt x="152209" y="118136"/>
                    <a:pt x="118136" y="152210"/>
                    <a:pt x="76105" y="152210"/>
                  </a:cubicBezTo>
                  <a:cubicBezTo>
                    <a:pt x="34073" y="152210"/>
                    <a:pt x="0" y="118136"/>
                    <a:pt x="0" y="76105"/>
                  </a:cubicBezTo>
                  <a:cubicBezTo>
                    <a:pt x="0" y="34073"/>
                    <a:pt x="34073" y="0"/>
                    <a:pt x="76105" y="0"/>
                  </a:cubicBezTo>
                  <a:cubicBezTo>
                    <a:pt x="118136" y="0"/>
                    <a:pt x="152209" y="34073"/>
                    <a:pt x="152209" y="7610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/>
            <p:cNvSpPr/>
            <p:nvPr/>
          </p:nvSpPr>
          <p:spPr>
            <a:xfrm>
              <a:off x="1239463" y="3617357"/>
              <a:ext cx="1441392" cy="1606798"/>
            </a:xfrm>
            <a:custGeom>
              <a:avLst/>
              <a:gdLst>
                <a:gd name="connsiteX0" fmla="*/ 0 w 581025"/>
                <a:gd name="connsiteY0" fmla="*/ 641108 h 647700"/>
                <a:gd name="connsiteX1" fmla="*/ 10192 w 581025"/>
                <a:gd name="connsiteY1" fmla="*/ 650633 h 647700"/>
                <a:gd name="connsiteX2" fmla="*/ 579787 w 581025"/>
                <a:gd name="connsiteY2" fmla="*/ 11220 h 647700"/>
                <a:gd name="connsiteX3" fmla="*/ 579787 w 581025"/>
                <a:gd name="connsiteY3" fmla="*/ 1695 h 647700"/>
                <a:gd name="connsiteX4" fmla="*/ 579787 w 581025"/>
                <a:gd name="connsiteY4" fmla="*/ 1695 h 647700"/>
                <a:gd name="connsiteX5" fmla="*/ 570262 w 581025"/>
                <a:gd name="connsiteY5" fmla="*/ 2266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1025" h="647700">
                  <a:moveTo>
                    <a:pt x="0" y="641108"/>
                  </a:moveTo>
                  <a:lnTo>
                    <a:pt x="10192" y="650633"/>
                  </a:lnTo>
                  <a:lnTo>
                    <a:pt x="579787" y="11220"/>
                  </a:lnTo>
                  <a:cubicBezTo>
                    <a:pt x="582406" y="8581"/>
                    <a:pt x="582406" y="4333"/>
                    <a:pt x="579787" y="1695"/>
                  </a:cubicBezTo>
                  <a:lnTo>
                    <a:pt x="579787" y="1695"/>
                  </a:lnTo>
                  <a:cubicBezTo>
                    <a:pt x="576996" y="-772"/>
                    <a:pt x="572738" y="-515"/>
                    <a:pt x="570262" y="2266"/>
                  </a:cubicBezTo>
                  <a:close/>
                </a:path>
              </a:pathLst>
            </a:custGeom>
            <a:solidFill>
              <a:srgbClr val="D9C4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/>
            <p:cNvSpPr/>
            <p:nvPr/>
          </p:nvSpPr>
          <p:spPr>
            <a:xfrm>
              <a:off x="1120844" y="4918342"/>
              <a:ext cx="354441" cy="259923"/>
            </a:xfrm>
            <a:custGeom>
              <a:avLst/>
              <a:gdLst>
                <a:gd name="connsiteX0" fmla="*/ 151733 w 142875"/>
                <a:gd name="connsiteY0" fmla="*/ 0 h 104775"/>
                <a:gd name="connsiteX1" fmla="*/ 58388 w 142875"/>
                <a:gd name="connsiteY1" fmla="*/ 104870 h 104775"/>
                <a:gd name="connsiteX2" fmla="*/ 0 w 142875"/>
                <a:gd name="connsiteY2" fmla="*/ 112681 h 104775"/>
                <a:gd name="connsiteX3" fmla="*/ 98203 w 142875"/>
                <a:gd name="connsiteY3" fmla="*/ 2381 h 104775"/>
                <a:gd name="connsiteX4" fmla="*/ 151733 w 142875"/>
                <a:gd name="connsiteY4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104775">
                  <a:moveTo>
                    <a:pt x="151733" y="0"/>
                  </a:moveTo>
                  <a:lnTo>
                    <a:pt x="58388" y="104870"/>
                  </a:lnTo>
                  <a:lnTo>
                    <a:pt x="0" y="112681"/>
                  </a:lnTo>
                  <a:lnTo>
                    <a:pt x="98203" y="2381"/>
                  </a:lnTo>
                  <a:lnTo>
                    <a:pt x="151733" y="0"/>
                  </a:lnTo>
                  <a:close/>
                </a:path>
              </a:pathLst>
            </a:custGeom>
            <a:solidFill>
              <a:srgbClr val="F9C80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/>
            <p:cNvSpPr/>
            <p:nvPr/>
          </p:nvSpPr>
          <p:spPr>
            <a:xfrm>
              <a:off x="1288140" y="4940789"/>
              <a:ext cx="236294" cy="401700"/>
            </a:xfrm>
            <a:custGeom>
              <a:avLst/>
              <a:gdLst>
                <a:gd name="connsiteX0" fmla="*/ 94488 w 95250"/>
                <a:gd name="connsiteY0" fmla="*/ 0 h 161925"/>
                <a:gd name="connsiteX1" fmla="*/ 1048 w 95250"/>
                <a:gd name="connsiteY1" fmla="*/ 104870 h 161925"/>
                <a:gd name="connsiteX2" fmla="*/ 0 w 95250"/>
                <a:gd name="connsiteY2" fmla="*/ 163735 h 161925"/>
                <a:gd name="connsiteX3" fmla="*/ 98298 w 95250"/>
                <a:gd name="connsiteY3" fmla="*/ 53435 h 161925"/>
                <a:gd name="connsiteX4" fmla="*/ 94488 w 95250"/>
                <a:gd name="connsiteY4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61925">
                  <a:moveTo>
                    <a:pt x="94488" y="0"/>
                  </a:moveTo>
                  <a:lnTo>
                    <a:pt x="1048" y="104870"/>
                  </a:lnTo>
                  <a:lnTo>
                    <a:pt x="0" y="163735"/>
                  </a:lnTo>
                  <a:lnTo>
                    <a:pt x="98298" y="53435"/>
                  </a:lnTo>
                  <a:lnTo>
                    <a:pt x="94488" y="0"/>
                  </a:lnTo>
                  <a:close/>
                </a:path>
              </a:pathLst>
            </a:custGeom>
            <a:solidFill>
              <a:srgbClr val="F9C80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4487086" y="1816275"/>
              <a:ext cx="614364" cy="1086951"/>
            </a:xfrm>
            <a:custGeom>
              <a:avLst/>
              <a:gdLst>
                <a:gd name="connsiteX0" fmla="*/ 255461 w 247650"/>
                <a:gd name="connsiteY0" fmla="*/ 359950 h 438150"/>
                <a:gd name="connsiteX1" fmla="*/ 0 w 247650"/>
                <a:gd name="connsiteY1" fmla="*/ 439769 h 438150"/>
                <a:gd name="connsiteX2" fmla="*/ 0 w 247650"/>
                <a:gd name="connsiteY2" fmla="*/ 158972 h 438150"/>
                <a:gd name="connsiteX3" fmla="*/ 255461 w 247650"/>
                <a:gd name="connsiteY3" fmla="*/ 0 h 438150"/>
                <a:gd name="connsiteX4" fmla="*/ 255461 w 247650"/>
                <a:gd name="connsiteY4" fmla="*/ 3599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" h="438150">
                  <a:moveTo>
                    <a:pt x="255461" y="359950"/>
                  </a:moveTo>
                  <a:lnTo>
                    <a:pt x="0" y="439769"/>
                  </a:lnTo>
                  <a:lnTo>
                    <a:pt x="0" y="158972"/>
                  </a:lnTo>
                  <a:lnTo>
                    <a:pt x="255461" y="0"/>
                  </a:lnTo>
                  <a:lnTo>
                    <a:pt x="255461" y="35995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4487086" y="2715846"/>
              <a:ext cx="614364" cy="874287"/>
            </a:xfrm>
            <a:custGeom>
              <a:avLst/>
              <a:gdLst>
                <a:gd name="connsiteX0" fmla="*/ 255461 w 247650"/>
                <a:gd name="connsiteY0" fmla="*/ 359855 h 352425"/>
                <a:gd name="connsiteX1" fmla="*/ 0 w 247650"/>
                <a:gd name="connsiteY1" fmla="*/ 360140 h 352425"/>
                <a:gd name="connsiteX2" fmla="*/ 0 w 247650"/>
                <a:gd name="connsiteY2" fmla="*/ 79343 h 352425"/>
                <a:gd name="connsiteX3" fmla="*/ 255461 w 247650"/>
                <a:gd name="connsiteY3" fmla="*/ 0 h 352425"/>
                <a:gd name="connsiteX4" fmla="*/ 255461 w 247650"/>
                <a:gd name="connsiteY4" fmla="*/ 35985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" h="352425">
                  <a:moveTo>
                    <a:pt x="255461" y="359855"/>
                  </a:moveTo>
                  <a:lnTo>
                    <a:pt x="0" y="360140"/>
                  </a:lnTo>
                  <a:lnTo>
                    <a:pt x="0" y="79343"/>
                  </a:lnTo>
                  <a:lnTo>
                    <a:pt x="255461" y="0"/>
                  </a:lnTo>
                  <a:lnTo>
                    <a:pt x="255461" y="359855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4487086" y="3614472"/>
              <a:ext cx="614364" cy="874287"/>
            </a:xfrm>
            <a:custGeom>
              <a:avLst/>
              <a:gdLst>
                <a:gd name="connsiteX0" fmla="*/ 255461 w 247650"/>
                <a:gd name="connsiteY0" fmla="*/ 360236 h 352425"/>
                <a:gd name="connsiteX1" fmla="*/ 0 w 247650"/>
                <a:gd name="connsiteY1" fmla="*/ 280892 h 352425"/>
                <a:gd name="connsiteX2" fmla="*/ 0 w 247650"/>
                <a:gd name="connsiteY2" fmla="*/ 0 h 352425"/>
                <a:gd name="connsiteX3" fmla="*/ 255461 w 247650"/>
                <a:gd name="connsiteY3" fmla="*/ 286 h 352425"/>
                <a:gd name="connsiteX4" fmla="*/ 255461 w 247650"/>
                <a:gd name="connsiteY4" fmla="*/ 360236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" h="352425">
                  <a:moveTo>
                    <a:pt x="255461" y="360236"/>
                  </a:moveTo>
                  <a:lnTo>
                    <a:pt x="0" y="280892"/>
                  </a:lnTo>
                  <a:lnTo>
                    <a:pt x="0" y="0"/>
                  </a:lnTo>
                  <a:lnTo>
                    <a:pt x="255461" y="286"/>
                  </a:lnTo>
                  <a:lnTo>
                    <a:pt x="255461" y="36023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4487086" y="4316502"/>
              <a:ext cx="614364" cy="1086951"/>
            </a:xfrm>
            <a:custGeom>
              <a:avLst/>
              <a:gdLst>
                <a:gd name="connsiteX0" fmla="*/ 255461 w 247650"/>
                <a:gd name="connsiteY0" fmla="*/ 439769 h 438150"/>
                <a:gd name="connsiteX1" fmla="*/ 0 w 247650"/>
                <a:gd name="connsiteY1" fmla="*/ 280892 h 438150"/>
                <a:gd name="connsiteX2" fmla="*/ 0 w 247650"/>
                <a:gd name="connsiteY2" fmla="*/ 0 h 438150"/>
                <a:gd name="connsiteX3" fmla="*/ 255461 w 247650"/>
                <a:gd name="connsiteY3" fmla="*/ 79915 h 438150"/>
                <a:gd name="connsiteX4" fmla="*/ 255461 w 247650"/>
                <a:gd name="connsiteY4" fmla="*/ 439769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650" h="438150">
                  <a:moveTo>
                    <a:pt x="255461" y="439769"/>
                  </a:moveTo>
                  <a:lnTo>
                    <a:pt x="0" y="280892"/>
                  </a:lnTo>
                  <a:lnTo>
                    <a:pt x="0" y="0"/>
                  </a:lnTo>
                  <a:lnTo>
                    <a:pt x="255461" y="79915"/>
                  </a:lnTo>
                  <a:lnTo>
                    <a:pt x="255461" y="4397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70967" y="2130308"/>
              <a:ext cx="381928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6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Reach The Right Audience</a:t>
              </a:r>
              <a:endParaRPr lang="en-US" sz="1600" b="1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70967" y="3026526"/>
              <a:ext cx="3927317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6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Engage With Your Audience</a:t>
              </a:r>
              <a:endParaRPr lang="en-US" sz="1600" b="1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70967" y="3928505"/>
              <a:ext cx="514263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6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Motivate  Your  Audience To Take Your Action</a:t>
              </a:r>
              <a:endParaRPr lang="en-US" sz="1600" b="1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170968" y="4818787"/>
              <a:ext cx="527766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6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Maximize Return On Investment (ROI)</a:t>
              </a:r>
              <a:endParaRPr lang="en-US" sz="1600" b="1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0" y="233746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Georgia" panose="02040502050405020303" pitchFamily="18" charset="0"/>
              </a:rPr>
              <a:t>Digital Marketing PPT</a:t>
            </a:r>
            <a:endParaRPr lang="en-US" sz="2600" b="1" dirty="0">
              <a:latin typeface="Georgia" panose="02040502050405020303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0" y="725416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Digital Marketing Objectives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59392" y="1352442"/>
            <a:ext cx="11473216" cy="4930136"/>
            <a:chOff x="359392" y="1193100"/>
            <a:chExt cx="11473216" cy="4930136"/>
          </a:xfrm>
        </p:grpSpPr>
        <p:sp>
          <p:nvSpPr>
            <p:cNvPr id="16" name="Oval 15"/>
            <p:cNvSpPr/>
            <p:nvPr/>
          </p:nvSpPr>
          <p:spPr>
            <a:xfrm>
              <a:off x="5345373" y="2907541"/>
              <a:ext cx="1501254" cy="150125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59392" y="1193100"/>
              <a:ext cx="11473216" cy="4930136"/>
              <a:chOff x="359392" y="836493"/>
              <a:chExt cx="11473216" cy="564335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359392" y="836493"/>
                <a:ext cx="4367285" cy="5643350"/>
                <a:chOff x="777922" y="968991"/>
                <a:chExt cx="3671248" cy="5984544"/>
              </a:xfrm>
            </p:grpSpPr>
            <p:sp>
              <p:nvSpPr>
                <p:cNvPr id="2" name="Rectangle: Diagonal Corners Rounded 1"/>
                <p:cNvSpPr/>
                <p:nvPr/>
              </p:nvSpPr>
              <p:spPr>
                <a:xfrm>
                  <a:off x="777922" y="968991"/>
                  <a:ext cx="3671248" cy="805218"/>
                </a:xfrm>
                <a:prstGeom prst="round2Diag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Georgia Pro" panose="02040802050405020203" pitchFamily="18" charset="0"/>
                    </a:rPr>
                    <a:t>Traffic Generation</a:t>
                  </a:r>
                  <a:endParaRPr lang="en-US" dirty="0">
                    <a:latin typeface="Georgia Pro" panose="02040802050405020203" pitchFamily="18" charset="0"/>
                  </a:endParaRPr>
                </a:p>
              </p:txBody>
            </p:sp>
            <p:sp>
              <p:nvSpPr>
                <p:cNvPr id="3" name="Rectangle: Diagonal Corners Rounded 2"/>
                <p:cNvSpPr/>
                <p:nvPr/>
              </p:nvSpPr>
              <p:spPr>
                <a:xfrm>
                  <a:off x="777922" y="2004856"/>
                  <a:ext cx="3671248" cy="805218"/>
                </a:xfrm>
                <a:prstGeom prst="round2Diag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Georgia Pro" panose="02040802050405020203" pitchFamily="18" charset="0"/>
                    </a:rPr>
                    <a:t>Event promotion</a:t>
                  </a:r>
                  <a:endParaRPr lang="en-US" dirty="0">
                    <a:latin typeface="Georgia Pro" panose="02040802050405020203" pitchFamily="18" charset="0"/>
                  </a:endParaRPr>
                </a:p>
              </p:txBody>
            </p:sp>
            <p:sp>
              <p:nvSpPr>
                <p:cNvPr id="4" name="Rectangle: Diagonal Corners Rounded 3"/>
                <p:cNvSpPr/>
                <p:nvPr/>
              </p:nvSpPr>
              <p:spPr>
                <a:xfrm>
                  <a:off x="777922" y="3040721"/>
                  <a:ext cx="3671248" cy="805218"/>
                </a:xfrm>
                <a:prstGeom prst="round2Diag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Georgia Pro" panose="02040802050405020203" pitchFamily="18" charset="0"/>
                    </a:rPr>
                    <a:t>Branding</a:t>
                  </a:r>
                  <a:endParaRPr lang="en-US" dirty="0">
                    <a:latin typeface="Georgia Pro" panose="02040802050405020203" pitchFamily="18" charset="0"/>
                  </a:endParaRPr>
                </a:p>
              </p:txBody>
            </p:sp>
            <p:sp>
              <p:nvSpPr>
                <p:cNvPr id="5" name="Rectangle: Diagonal Corners Rounded 4"/>
                <p:cNvSpPr/>
                <p:nvPr/>
              </p:nvSpPr>
              <p:spPr>
                <a:xfrm>
                  <a:off x="777922" y="4076586"/>
                  <a:ext cx="3671248" cy="805218"/>
                </a:xfrm>
                <a:prstGeom prst="round2Diag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Georgia Pro" panose="02040802050405020203" pitchFamily="18" charset="0"/>
                    </a:rPr>
                    <a:t>Increasing App Download</a:t>
                  </a:r>
                  <a:endParaRPr lang="en-US" dirty="0">
                    <a:latin typeface="Georgia Pro" panose="02040802050405020203" pitchFamily="18" charset="0"/>
                  </a:endParaRPr>
                </a:p>
              </p:txBody>
            </p:sp>
            <p:sp>
              <p:nvSpPr>
                <p:cNvPr id="6" name="Rectangle: Diagonal Corners Rounded 5"/>
                <p:cNvSpPr/>
                <p:nvPr/>
              </p:nvSpPr>
              <p:spPr>
                <a:xfrm>
                  <a:off x="777922" y="5112451"/>
                  <a:ext cx="3671248" cy="805218"/>
                </a:xfrm>
                <a:prstGeom prst="round2Diag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Georgia Pro" panose="02040802050405020203" pitchFamily="18" charset="0"/>
                    </a:rPr>
                    <a:t>Seasonal &amp; Occasional Sales</a:t>
                  </a:r>
                  <a:endParaRPr lang="en-US" dirty="0">
                    <a:latin typeface="Georgia Pro" panose="02040802050405020203" pitchFamily="18" charset="0"/>
                  </a:endParaRPr>
                </a:p>
              </p:txBody>
            </p:sp>
            <p:sp>
              <p:nvSpPr>
                <p:cNvPr id="7" name="Rectangle: Diagonal Corners Rounded 6"/>
                <p:cNvSpPr/>
                <p:nvPr/>
              </p:nvSpPr>
              <p:spPr>
                <a:xfrm>
                  <a:off x="777922" y="6148317"/>
                  <a:ext cx="3671248" cy="805218"/>
                </a:xfrm>
                <a:prstGeom prst="round2Diag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Georgia Pro" panose="02040802050405020203" pitchFamily="18" charset="0"/>
                    </a:rPr>
                    <a:t>Increasing Video view</a:t>
                  </a:r>
                  <a:endParaRPr lang="en-US" dirty="0">
                    <a:latin typeface="Georgia Pro" panose="02040802050405020203" pitchFamily="18" charset="0"/>
                  </a:endParaRP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7465323" y="836493"/>
                <a:ext cx="4367285" cy="5643350"/>
                <a:chOff x="777922" y="968991"/>
                <a:chExt cx="3671248" cy="5984544"/>
              </a:xfrm>
            </p:grpSpPr>
            <p:sp>
              <p:nvSpPr>
                <p:cNvPr id="10" name="Rectangle: Diagonal Corners Rounded 9"/>
                <p:cNvSpPr/>
                <p:nvPr/>
              </p:nvSpPr>
              <p:spPr>
                <a:xfrm>
                  <a:off x="777922" y="968991"/>
                  <a:ext cx="3671248" cy="805218"/>
                </a:xfrm>
                <a:prstGeom prst="round2Diag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Georgia Pro" panose="02040802050405020203" pitchFamily="18" charset="0"/>
                    </a:rPr>
                    <a:t>Lead Promotion</a:t>
                  </a:r>
                  <a:endParaRPr lang="en-US" dirty="0">
                    <a:latin typeface="Georgia Pro" panose="02040802050405020203" pitchFamily="18" charset="0"/>
                  </a:endParaRPr>
                </a:p>
              </p:txBody>
            </p:sp>
            <p:sp>
              <p:nvSpPr>
                <p:cNvPr id="11" name="Rectangle: Diagonal Corners Rounded 10"/>
                <p:cNvSpPr/>
                <p:nvPr/>
              </p:nvSpPr>
              <p:spPr>
                <a:xfrm>
                  <a:off x="777922" y="2004856"/>
                  <a:ext cx="3671248" cy="805218"/>
                </a:xfrm>
                <a:prstGeom prst="round2Diag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Georgia Pro" panose="02040802050405020203" pitchFamily="18" charset="0"/>
                    </a:rPr>
                    <a:t>Product selling</a:t>
                  </a:r>
                  <a:endParaRPr lang="en-US" dirty="0">
                    <a:latin typeface="Georgia Pro" panose="02040802050405020203" pitchFamily="18" charset="0"/>
                  </a:endParaRPr>
                </a:p>
              </p:txBody>
            </p:sp>
            <p:sp>
              <p:nvSpPr>
                <p:cNvPr id="12" name="Rectangle: Diagonal Corners Rounded 11"/>
                <p:cNvSpPr/>
                <p:nvPr/>
              </p:nvSpPr>
              <p:spPr>
                <a:xfrm>
                  <a:off x="777922" y="3040721"/>
                  <a:ext cx="3671248" cy="805218"/>
                </a:xfrm>
                <a:prstGeom prst="round2Diag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Georgia Pro" panose="02040802050405020203" pitchFamily="18" charset="0"/>
                    </a:rPr>
                    <a:t>Reach</a:t>
                  </a:r>
                  <a:endParaRPr lang="en-US" dirty="0">
                    <a:latin typeface="Georgia Pro" panose="02040802050405020203" pitchFamily="18" charset="0"/>
                  </a:endParaRPr>
                </a:p>
              </p:txBody>
            </p:sp>
            <p:sp>
              <p:nvSpPr>
                <p:cNvPr id="13" name="Rectangle: Diagonal Corners Rounded 12"/>
                <p:cNvSpPr/>
                <p:nvPr/>
              </p:nvSpPr>
              <p:spPr>
                <a:xfrm>
                  <a:off x="777922" y="4076586"/>
                  <a:ext cx="3671248" cy="805218"/>
                </a:xfrm>
                <a:prstGeom prst="round2Diag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Georgia Pro" panose="02040802050405020203" pitchFamily="18" charset="0"/>
                    </a:rPr>
                    <a:t>Interaction</a:t>
                  </a:r>
                  <a:endParaRPr lang="en-US" dirty="0">
                    <a:latin typeface="Georgia Pro" panose="02040802050405020203" pitchFamily="18" charset="0"/>
                  </a:endParaRPr>
                </a:p>
              </p:txBody>
            </p:sp>
            <p:sp>
              <p:nvSpPr>
                <p:cNvPr id="14" name="Rectangle: Diagonal Corners Rounded 13"/>
                <p:cNvSpPr/>
                <p:nvPr/>
              </p:nvSpPr>
              <p:spPr>
                <a:xfrm>
                  <a:off x="777922" y="5112451"/>
                  <a:ext cx="3671248" cy="805218"/>
                </a:xfrm>
                <a:prstGeom prst="round2Diag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Georgia Pro" panose="02040802050405020203" pitchFamily="18" charset="0"/>
                    </a:rPr>
                    <a:t>Call Generation</a:t>
                  </a:r>
                  <a:endParaRPr lang="en-US" dirty="0">
                    <a:latin typeface="Georgia Pro" panose="02040802050405020203" pitchFamily="18" charset="0"/>
                  </a:endParaRPr>
                </a:p>
              </p:txBody>
            </p:sp>
            <p:sp>
              <p:nvSpPr>
                <p:cNvPr id="15" name="Rectangle: Diagonal Corners Rounded 14"/>
                <p:cNvSpPr/>
                <p:nvPr/>
              </p:nvSpPr>
              <p:spPr>
                <a:xfrm>
                  <a:off x="777922" y="6148317"/>
                  <a:ext cx="3671248" cy="805218"/>
                </a:xfrm>
                <a:prstGeom prst="round2Diag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Georgia Pro" panose="02040802050405020203" pitchFamily="18" charset="0"/>
                    </a:rPr>
                    <a:t>Time-bound</a:t>
                  </a:r>
                  <a:endParaRPr lang="en-US" dirty="0">
                    <a:latin typeface="Georgia Pro" panose="02040802050405020203" pitchFamily="18" charset="0"/>
                  </a:endParaRPr>
                </a:p>
              </p:txBody>
            </p:sp>
          </p:grpSp>
          <p:cxnSp>
            <p:nvCxnSpPr>
              <p:cNvPr id="19" name="Connector: Elbow 18"/>
              <p:cNvCxnSpPr>
                <a:stCxn id="16" idx="2"/>
                <a:endCxn id="2" idx="0"/>
              </p:cNvCxnSpPr>
              <p:nvPr/>
            </p:nvCxnSpPr>
            <p:spPr>
              <a:xfrm rot="10800000">
                <a:off x="4726677" y="1216148"/>
                <a:ext cx="618696" cy="2442020"/>
              </a:xfrm>
              <a:prstGeom prst="bentConnector3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0"/>
              <p:cNvCxnSpPr>
                <a:stCxn id="16" idx="2"/>
                <a:endCxn id="3" idx="0"/>
              </p:cNvCxnSpPr>
              <p:nvPr/>
            </p:nvCxnSpPr>
            <p:spPr>
              <a:xfrm rot="10800000">
                <a:off x="4726677" y="2192956"/>
                <a:ext cx="618696" cy="1465212"/>
              </a:xfrm>
              <a:prstGeom prst="bentConnector3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or: Elbow 22"/>
              <p:cNvCxnSpPr>
                <a:stCxn id="16" idx="2"/>
                <a:endCxn id="6" idx="0"/>
              </p:cNvCxnSpPr>
              <p:nvPr/>
            </p:nvCxnSpPr>
            <p:spPr>
              <a:xfrm rot="10800000" flipV="1">
                <a:off x="4726677" y="3658167"/>
                <a:ext cx="618696" cy="1465211"/>
              </a:xfrm>
              <a:prstGeom prst="bentConnector3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/>
              <p:cNvCxnSpPr>
                <a:stCxn id="16" idx="2"/>
                <a:endCxn id="7" idx="0"/>
              </p:cNvCxnSpPr>
              <p:nvPr/>
            </p:nvCxnSpPr>
            <p:spPr>
              <a:xfrm rot="10800000" flipV="1">
                <a:off x="4726677" y="3658168"/>
                <a:ext cx="618696" cy="2442020"/>
              </a:xfrm>
              <a:prstGeom prst="bentConnector3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or: Elbow 26"/>
              <p:cNvCxnSpPr>
                <a:stCxn id="16" idx="2"/>
                <a:endCxn id="5" idx="0"/>
              </p:cNvCxnSpPr>
              <p:nvPr/>
            </p:nvCxnSpPr>
            <p:spPr>
              <a:xfrm rot="10800000" flipV="1">
                <a:off x="4726677" y="3658167"/>
                <a:ext cx="618696" cy="488403"/>
              </a:xfrm>
              <a:prstGeom prst="bentConnector3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or: Elbow 28"/>
              <p:cNvCxnSpPr>
                <a:stCxn id="16" idx="2"/>
                <a:endCxn id="4" idx="0"/>
              </p:cNvCxnSpPr>
              <p:nvPr/>
            </p:nvCxnSpPr>
            <p:spPr>
              <a:xfrm rot="10800000">
                <a:off x="4726677" y="3169764"/>
                <a:ext cx="618696" cy="488405"/>
              </a:xfrm>
              <a:prstGeom prst="bentConnector3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or: Elbow 32"/>
              <p:cNvCxnSpPr>
                <a:stCxn id="16" idx="6"/>
                <a:endCxn id="10" idx="2"/>
              </p:cNvCxnSpPr>
              <p:nvPr/>
            </p:nvCxnSpPr>
            <p:spPr>
              <a:xfrm flipV="1">
                <a:off x="6846627" y="1216148"/>
                <a:ext cx="618696" cy="2442020"/>
              </a:xfrm>
              <a:prstGeom prst="bentConnector3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or: Elbow 34"/>
              <p:cNvCxnSpPr>
                <a:stCxn id="16" idx="6"/>
                <a:endCxn id="15" idx="2"/>
              </p:cNvCxnSpPr>
              <p:nvPr/>
            </p:nvCxnSpPr>
            <p:spPr>
              <a:xfrm>
                <a:off x="6846627" y="3658168"/>
                <a:ext cx="618696" cy="2442020"/>
              </a:xfrm>
              <a:prstGeom prst="bentConnector3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or: Elbow 36"/>
              <p:cNvCxnSpPr>
                <a:stCxn id="16" idx="6"/>
                <a:endCxn id="11" idx="2"/>
              </p:cNvCxnSpPr>
              <p:nvPr/>
            </p:nvCxnSpPr>
            <p:spPr>
              <a:xfrm flipV="1">
                <a:off x="6846627" y="2192956"/>
                <a:ext cx="618696" cy="1465212"/>
              </a:xfrm>
              <a:prstGeom prst="bentConnector3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/>
              <p:cNvCxnSpPr>
                <a:stCxn id="16" idx="6"/>
                <a:endCxn id="14" idx="2"/>
              </p:cNvCxnSpPr>
              <p:nvPr/>
            </p:nvCxnSpPr>
            <p:spPr>
              <a:xfrm>
                <a:off x="6846627" y="3658168"/>
                <a:ext cx="618696" cy="1465211"/>
              </a:xfrm>
              <a:prstGeom prst="bentConnector3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or: Elbow 40"/>
              <p:cNvCxnSpPr>
                <a:stCxn id="16" idx="6"/>
                <a:endCxn id="12" idx="2"/>
              </p:cNvCxnSpPr>
              <p:nvPr/>
            </p:nvCxnSpPr>
            <p:spPr>
              <a:xfrm flipV="1">
                <a:off x="6846627" y="3169763"/>
                <a:ext cx="618696" cy="488405"/>
              </a:xfrm>
              <a:prstGeom prst="bentConnector3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or: Elbow 42"/>
              <p:cNvCxnSpPr>
                <a:stCxn id="16" idx="6"/>
                <a:endCxn id="13" idx="2"/>
              </p:cNvCxnSpPr>
              <p:nvPr/>
            </p:nvCxnSpPr>
            <p:spPr>
              <a:xfrm>
                <a:off x="6846627" y="3658168"/>
                <a:ext cx="618696" cy="597153"/>
              </a:xfrm>
              <a:prstGeom prst="bentConnector3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74" name="Picture 2" descr="Digital marketing - Free marketing icons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6269" y="3246817"/>
              <a:ext cx="822700" cy="822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TextBox 43"/>
          <p:cNvSpPr txBox="1"/>
          <p:nvPr/>
        </p:nvSpPr>
        <p:spPr>
          <a:xfrm>
            <a:off x="0" y="233746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Georgia" panose="02040502050405020303" pitchFamily="18" charset="0"/>
              </a:rPr>
              <a:t>Digital Marketing PPT</a:t>
            </a:r>
            <a:endParaRPr lang="en-US" sz="2600" b="1" dirty="0">
              <a:latin typeface="Georgia" panose="02040502050405020303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0" y="725416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Digital Marketing Objectives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1886" y="1175657"/>
            <a:ext cx="11459688" cy="13300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ctr"/>
          <a:lstStyle/>
          <a:p>
            <a:pPr>
              <a:spcBef>
                <a:spcPts val="1200"/>
              </a:spcBef>
            </a:pPr>
            <a:r>
              <a:rPr lang="en-US" b="1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What is PPC (pay-per-click) marketing? </a:t>
            </a:r>
            <a:endParaRPr lang="en-US" b="1" i="0" dirty="0"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>
              <a:spcBef>
                <a:spcPts val="1200"/>
              </a:spcBef>
            </a:pPr>
            <a:r>
              <a:rPr lang="en-US" b="0" i="0" dirty="0">
                <a:solidFill>
                  <a:schemeClr val="tx1"/>
                </a:solidFill>
                <a:effectLst/>
                <a:latin typeface="Georgia Pro Light" panose="02040302050405020303" pitchFamily="18" charset="0"/>
              </a:rPr>
              <a:t>Pay-per-click marketing is a way of using search engine advertising to generate clicks to your website, rather than “earning” those clicks organically</a:t>
            </a:r>
            <a:endParaRPr lang="en-US" dirty="0">
              <a:solidFill>
                <a:schemeClr val="tx1"/>
              </a:solidFill>
              <a:latin typeface="Georgia Pro Light" panose="020403020504050203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1886" y="2763981"/>
            <a:ext cx="11459688" cy="35822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>
              <a:spcBef>
                <a:spcPts val="1200"/>
              </a:spcBef>
            </a:pPr>
            <a:endParaRPr lang="en-US" b="1" i="0" dirty="0">
              <a:solidFill>
                <a:srgbClr val="3B3835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034" y="2976077"/>
            <a:ext cx="6719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Georgia" panose="02040502050405020303" pitchFamily="18" charset="0"/>
              </a:rPr>
              <a:t>Benefits Of PPC Advertising</a:t>
            </a:r>
            <a:endParaRPr lang="en-US" b="1" i="0" dirty="0">
              <a:effectLst/>
              <a:latin typeface="Georgia" panose="02040502050405020303" pitchFamily="18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836280" y="3699395"/>
            <a:ext cx="10570901" cy="2251881"/>
            <a:chOff x="836280" y="3699395"/>
            <a:chExt cx="10570901" cy="2251881"/>
          </a:xfrm>
        </p:grpSpPr>
        <p:grpSp>
          <p:nvGrpSpPr>
            <p:cNvPr id="21" name="Group 20"/>
            <p:cNvGrpSpPr/>
            <p:nvPr/>
          </p:nvGrpSpPr>
          <p:grpSpPr>
            <a:xfrm>
              <a:off x="836280" y="3699395"/>
              <a:ext cx="4653887" cy="2251881"/>
              <a:chOff x="641444" y="3740339"/>
              <a:chExt cx="4653887" cy="2251881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641444" y="3740339"/>
                <a:ext cx="4653887" cy="914400"/>
                <a:chOff x="641444" y="3538183"/>
                <a:chExt cx="4653887" cy="914400"/>
              </a:xfrm>
            </p:grpSpPr>
            <p:sp>
              <p:nvSpPr>
                <p:cNvPr id="5" name="Rectangle: Rounded Corners 4"/>
                <p:cNvSpPr/>
                <p:nvPr/>
              </p:nvSpPr>
              <p:spPr>
                <a:xfrm>
                  <a:off x="641444" y="3538183"/>
                  <a:ext cx="4653887" cy="914400"/>
                </a:xfrm>
                <a:prstGeom prst="roundRect">
                  <a:avLst>
                    <a:gd name="adj" fmla="val 5000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4" name="Oval 3"/>
                <p:cNvSpPr/>
                <p:nvPr/>
              </p:nvSpPr>
              <p:spPr>
                <a:xfrm>
                  <a:off x="696034" y="3579125"/>
                  <a:ext cx="846162" cy="84616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Georgia Pro" panose="02040802050405020203" pitchFamily="18" charset="0"/>
                    </a:rPr>
                    <a:t>01</a:t>
                  </a:r>
                  <a:endParaRPr lang="en-US" sz="2000" dirty="0">
                    <a:solidFill>
                      <a:schemeClr val="tx1"/>
                    </a:solidFill>
                    <a:latin typeface="Georgia Pro" panose="02040802050405020203" pitchFamily="18" charset="0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641444" y="5077820"/>
                <a:ext cx="4653887" cy="914400"/>
                <a:chOff x="641444" y="3538183"/>
                <a:chExt cx="4653887" cy="914400"/>
              </a:xfrm>
            </p:grpSpPr>
            <p:sp>
              <p:nvSpPr>
                <p:cNvPr id="19" name="Rectangle: Rounded Corners 18"/>
                <p:cNvSpPr/>
                <p:nvPr/>
              </p:nvSpPr>
              <p:spPr>
                <a:xfrm>
                  <a:off x="641444" y="3538183"/>
                  <a:ext cx="4653887" cy="914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696034" y="3579125"/>
                  <a:ext cx="846162" cy="84616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Georgia Pro" panose="02040802050405020203" pitchFamily="18" charset="0"/>
                    </a:rPr>
                    <a:t>02</a:t>
                  </a:r>
                  <a:endParaRPr lang="en-US" sz="2000" dirty="0">
                    <a:solidFill>
                      <a:schemeClr val="tx1"/>
                    </a:solidFill>
                    <a:latin typeface="Georgia Pro" panose="02040802050405020203" pitchFamily="18" charset="0"/>
                  </a:endParaRPr>
                </a:p>
              </p:txBody>
            </p:sp>
          </p:grpSp>
        </p:grpSp>
        <p:grpSp>
          <p:nvGrpSpPr>
            <p:cNvPr id="23" name="Group 22"/>
            <p:cNvGrpSpPr/>
            <p:nvPr/>
          </p:nvGrpSpPr>
          <p:grpSpPr>
            <a:xfrm>
              <a:off x="6753294" y="3699395"/>
              <a:ext cx="4653887" cy="914400"/>
              <a:chOff x="641444" y="3538183"/>
              <a:chExt cx="4653887" cy="914400"/>
            </a:xfrm>
          </p:grpSpPr>
          <p:sp>
            <p:nvSpPr>
              <p:cNvPr id="27" name="Rectangle: Rounded Corners 26"/>
              <p:cNvSpPr/>
              <p:nvPr/>
            </p:nvSpPr>
            <p:spPr>
              <a:xfrm>
                <a:off x="641444" y="3538183"/>
                <a:ext cx="4653887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96034" y="3579125"/>
                <a:ext cx="846162" cy="84616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Georgia Pro" panose="02040802050405020203" pitchFamily="18" charset="0"/>
                  </a:rPr>
                  <a:t>03</a:t>
                </a:r>
                <a:endParaRPr lang="en-US" sz="2000" dirty="0">
                  <a:solidFill>
                    <a:schemeClr val="tx1"/>
                  </a:solidFill>
                  <a:latin typeface="Georgia Pro" panose="02040802050405020203" pitchFamily="18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753294" y="5036876"/>
              <a:ext cx="4653887" cy="914400"/>
              <a:chOff x="641444" y="3538183"/>
              <a:chExt cx="4653887" cy="914400"/>
            </a:xfrm>
          </p:grpSpPr>
          <p:sp>
            <p:nvSpPr>
              <p:cNvPr id="25" name="Rectangle: Rounded Corners 24"/>
              <p:cNvSpPr/>
              <p:nvPr/>
            </p:nvSpPr>
            <p:spPr>
              <a:xfrm>
                <a:off x="641444" y="3538183"/>
                <a:ext cx="4653887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96034" y="3579125"/>
                <a:ext cx="846162" cy="84616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Georgia Pro" panose="02040802050405020203" pitchFamily="18" charset="0"/>
                  </a:rPr>
                  <a:t>04</a:t>
                </a:r>
                <a:endParaRPr lang="en-US" sz="2000" dirty="0">
                  <a:solidFill>
                    <a:schemeClr val="tx1"/>
                  </a:solidFill>
                  <a:latin typeface="Georgia Pro" panose="02040802050405020203" pitchFamily="18" charset="0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1918220" y="3971929"/>
              <a:ext cx="318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Georgia" panose="02040502050405020303" pitchFamily="18" charset="0"/>
                </a:rPr>
                <a:t>Fast Measurable Results</a:t>
              </a:r>
              <a:endParaRPr lang="en-US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18220" y="5316233"/>
              <a:ext cx="318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Georgia" panose="02040502050405020303" pitchFamily="18" charset="0"/>
                </a:rPr>
                <a:t>Traffic is targeted</a:t>
              </a:r>
              <a:endParaRPr lang="en-US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708636" y="3971929"/>
              <a:ext cx="3186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Georgia" panose="02040502050405020303" pitchFamily="18" charset="0"/>
                </a:rPr>
                <a:t>You only pay for clicks</a:t>
              </a:r>
              <a:endParaRPr lang="en-US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708636" y="5172755"/>
              <a:ext cx="34415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Georgia" panose="02040502050405020303" pitchFamily="18" charset="0"/>
                </a:rPr>
                <a:t>Get on the top spot of googles page 1 search results instantly</a:t>
              </a:r>
              <a:endParaRPr lang="en-US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0" y="233746"/>
            <a:ext cx="12192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Georgia" panose="02040502050405020303" pitchFamily="18" charset="0"/>
              </a:rPr>
              <a:t>Digital Marketing PPT</a:t>
            </a:r>
            <a:endParaRPr lang="en-US" sz="2600" b="1" dirty="0">
              <a:latin typeface="Georgia" panose="02040502050405020303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0" y="725416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Pay Per Click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2B43"/>
      </a:accent1>
      <a:accent2>
        <a:srgbClr val="DF3621"/>
      </a:accent2>
      <a:accent3>
        <a:srgbClr val="FD9E01"/>
      </a:accent3>
      <a:accent4>
        <a:srgbClr val="94BA46"/>
      </a:accent4>
      <a:accent5>
        <a:srgbClr val="00B09B"/>
      </a:accent5>
      <a:accent6>
        <a:srgbClr val="0178BC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Custom 7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2B43"/>
      </a:accent1>
      <a:accent2>
        <a:srgbClr val="DF3621"/>
      </a:accent2>
      <a:accent3>
        <a:srgbClr val="FD9E01"/>
      </a:accent3>
      <a:accent4>
        <a:srgbClr val="94BA46"/>
      </a:accent4>
      <a:accent5>
        <a:srgbClr val="00B09B"/>
      </a:accent5>
      <a:accent6>
        <a:srgbClr val="0178BC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79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6C2B43"/>
    </a:accent1>
    <a:accent2>
      <a:srgbClr val="DF3621"/>
    </a:accent2>
    <a:accent3>
      <a:srgbClr val="FD9E01"/>
    </a:accent3>
    <a:accent4>
      <a:srgbClr val="94BA46"/>
    </a:accent4>
    <a:accent5>
      <a:srgbClr val="00B09B"/>
    </a:accent5>
    <a:accent6>
      <a:srgbClr val="0178BC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3988</Words>
  <Application>WPS Presentation</Application>
  <PresentationFormat>Widescreen</PresentationFormat>
  <Paragraphs>328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SimSun</vt:lpstr>
      <vt:lpstr>Wingdings</vt:lpstr>
      <vt:lpstr>Georgia</vt:lpstr>
      <vt:lpstr>Georgia Pro Light</vt:lpstr>
      <vt:lpstr>Georgia Pro</vt:lpstr>
      <vt:lpstr>Calibri</vt:lpstr>
      <vt:lpstr>Segoe UI</vt:lpstr>
      <vt:lpstr>Open Sans</vt:lpstr>
      <vt:lpstr>Segoe Print</vt:lpstr>
      <vt:lpstr>Microsoft YaHei</vt:lpstr>
      <vt:lpstr>Arial Unicode MS</vt:lpstr>
      <vt:lpstr>Calibri Light</vt:lpstr>
      <vt:lpstr>Office Theme</vt:lpstr>
      <vt:lpstr>2_Office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Deckzi Solutions</dc:creator>
  <cp:lastModifiedBy>VIJAY R</cp:lastModifiedBy>
  <cp:revision>7</cp:revision>
  <dcterms:created xsi:type="dcterms:W3CDTF">2022-09-20T07:33:00Z</dcterms:created>
  <dcterms:modified xsi:type="dcterms:W3CDTF">2025-07-18T05:14:30Z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4CB9938DE04242D1B30A6DB179322821_12</vt:lpwstr>
  </property>
  <property fmtid="{D5CDD505-2E9C-101B-9397-08002B2CF9AE}" pid="3" name="KSOProductBuildVer">
    <vt:lpwstr>2057-12.2.0.21602</vt:lpwstr>
  </property>
</Properties>
</file>