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57" r:id="rId3"/>
    <p:sldId id="299" r:id="rId4"/>
    <p:sldId id="258" r:id="rId5"/>
    <p:sldId id="300" r:id="rId6"/>
    <p:sldId id="281" r:id="rId7"/>
    <p:sldId id="280" r:id="rId8"/>
    <p:sldId id="295" r:id="rId9"/>
    <p:sldId id="259" r:id="rId10"/>
    <p:sldId id="283" r:id="rId11"/>
    <p:sldId id="297" r:id="rId12"/>
    <p:sldId id="298" r:id="rId13"/>
    <p:sldId id="296" r:id="rId14"/>
    <p:sldId id="284" r:id="rId15"/>
    <p:sldId id="260" r:id="rId16"/>
    <p:sldId id="261" r:id="rId17"/>
    <p:sldId id="262" r:id="rId18"/>
    <p:sldId id="292" r:id="rId19"/>
    <p:sldId id="293" r:id="rId20"/>
    <p:sldId id="287" r:id="rId21"/>
    <p:sldId id="263" r:id="rId22"/>
    <p:sldId id="301" r:id="rId23"/>
    <p:sldId id="308" r:id="rId24"/>
    <p:sldId id="307" r:id="rId25"/>
    <p:sldId id="306" r:id="rId26"/>
    <p:sldId id="305" r:id="rId27"/>
    <p:sldId id="302" r:id="rId28"/>
    <p:sldId id="304" r:id="rId29"/>
    <p:sldId id="303" r:id="rId30"/>
    <p:sldId id="309" r:id="rId31"/>
    <p:sldId id="310" r:id="rId32"/>
    <p:sldId id="311" r:id="rId33"/>
    <p:sldId id="312" r:id="rId34"/>
    <p:sldId id="313" r:id="rId35"/>
    <p:sldId id="314" r:id="rId36"/>
    <p:sldId id="315" r:id="rId37"/>
    <p:sldId id="316" r:id="rId38"/>
    <p:sldId id="317" r:id="rId39"/>
    <p:sldId id="285" r:id="rId40"/>
    <p:sldId id="282" r:id="rId41"/>
    <p:sldId id="286" r:id="rId42"/>
    <p:sldId id="2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211" autoAdjust="0"/>
  </p:normalViewPr>
  <p:slideViewPr>
    <p:cSldViewPr snapToGrid="0">
      <p:cViewPr varScale="1">
        <p:scale>
          <a:sx n="87" d="100"/>
          <a:sy n="87"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48603-AE61-4426-AB1A-C6FB00621968}" type="datetimeFigureOut">
              <a:rPr lang="en-IN" smtClean="0"/>
              <a:t>23-06-2020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A32FC-1C9A-4F02-8FBF-12EF95916228}" type="slidenum">
              <a:rPr lang="en-IN" smtClean="0"/>
              <a:t>‹#›</a:t>
            </a:fld>
            <a:endParaRPr lang="en-IN"/>
          </a:p>
        </p:txBody>
      </p:sp>
    </p:spTree>
    <p:extLst>
      <p:ext uri="{BB962C8B-B14F-4D97-AF65-F5344CB8AC3E}">
        <p14:creationId xmlns:p14="http://schemas.microsoft.com/office/powerpoint/2010/main" val="433981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ionicframework.com/" TargetMode="External"/><Relationship Id="rId2" Type="http://schemas.openxmlformats.org/officeDocument/2006/relationships/hyperlink" Target="https://devdactic.com/ionic-realtime-socket-io/" TargetMode="External"/><Relationship Id="rId1" Type="http://schemas.openxmlformats.org/officeDocument/2006/relationships/slideLayout" Target="../slideLayouts/slideLayout2.xml"/><Relationship Id="rId4" Type="http://schemas.openxmlformats.org/officeDocument/2006/relationships/hyperlink" Target="https://docs.mongodb.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061464"/>
            <a:ext cx="9432099" cy="2262781"/>
          </a:xfrm>
        </p:spPr>
        <p:txBody>
          <a:bodyPr>
            <a:noAutofit/>
          </a:bodyPr>
          <a:lstStyle/>
          <a:p>
            <a:r>
              <a:rPr lang="en-US" dirty="0">
                <a:latin typeface="Times New Roman" panose="02020603050405020304" pitchFamily="18" charset="0"/>
                <a:cs typeface="Times New Roman" panose="02020603050405020304" pitchFamily="18" charset="0"/>
              </a:rPr>
              <a:t>An Enhanced Messenger with  Language Translator  and Sentiment Analysis</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3" y="4515926"/>
            <a:ext cx="8915399" cy="2342074"/>
          </a:xfrm>
        </p:spPr>
        <p:txBody>
          <a:bodyPr>
            <a:noAutofit/>
          </a:bodyPr>
          <a:lstStyle/>
          <a:p>
            <a:pPr>
              <a:lnSpc>
                <a:spcPts val="3450"/>
              </a:lnSpc>
              <a:spcBef>
                <a:spcPct val="0"/>
              </a:spcBef>
            </a:pPr>
            <a:r>
              <a:rPr lang="en-US" sz="1400" b="1" dirty="0">
                <a:solidFill>
                  <a:srgbClr val="000000"/>
                </a:solidFill>
                <a:latin typeface="Times New Roman" panose="02020603050405020304" pitchFamily="18" charset="0"/>
                <a:cs typeface="Times New Roman" panose="02020603050405020304" pitchFamily="18" charset="0"/>
              </a:rPr>
              <a:t>Presented </a:t>
            </a:r>
            <a:r>
              <a:rPr lang="en-US" sz="1400" b="1" dirty="0" smtClean="0">
                <a:solidFill>
                  <a:srgbClr val="000000"/>
                </a:solidFill>
                <a:latin typeface="Times New Roman" panose="02020603050405020304" pitchFamily="18" charset="0"/>
                <a:cs typeface="Times New Roman" panose="02020603050405020304" pitchFamily="18" charset="0"/>
              </a:rPr>
              <a:t>By                                                                                                                            Under Guidance of                                                                                                                                                                                                                       </a:t>
            </a:r>
            <a:endParaRPr lang="en-US" sz="1400" b="1" dirty="0">
              <a:solidFill>
                <a:srgbClr val="000000"/>
              </a:solidFill>
              <a:latin typeface="Times New Roman" panose="02020603050405020304" pitchFamily="18" charset="0"/>
              <a:cs typeface="Times New Roman" panose="02020603050405020304" pitchFamily="18" charset="0"/>
            </a:endParaRPr>
          </a:p>
          <a:p>
            <a:pPr>
              <a:lnSpc>
                <a:spcPts val="3450"/>
              </a:lnSpc>
              <a:spcBef>
                <a:spcPct val="0"/>
              </a:spcBef>
            </a:pPr>
            <a:r>
              <a:rPr lang="en-US" sz="1400" b="1" dirty="0">
                <a:solidFill>
                  <a:srgbClr val="000000"/>
                </a:solidFill>
                <a:latin typeface="Times New Roman" panose="02020603050405020304" pitchFamily="18" charset="0"/>
                <a:cs typeface="Times New Roman" panose="02020603050405020304" pitchFamily="18" charset="0"/>
              </a:rPr>
              <a:t>M</a:t>
            </a:r>
            <a:r>
              <a:rPr lang="en-US" sz="1400" b="1" dirty="0" smtClean="0">
                <a:solidFill>
                  <a:srgbClr val="000000"/>
                </a:solidFill>
                <a:latin typeface="Times New Roman" panose="02020603050405020304" pitchFamily="18" charset="0"/>
                <a:cs typeface="Times New Roman" panose="02020603050405020304" pitchFamily="18" charset="0"/>
              </a:rPr>
              <a:t>. Vijay </a:t>
            </a:r>
            <a:r>
              <a:rPr lang="en-US" sz="1400" b="1" dirty="0">
                <a:solidFill>
                  <a:srgbClr val="000000"/>
                </a:solidFill>
                <a:latin typeface="Times New Roman" panose="02020603050405020304" pitchFamily="18" charset="0"/>
                <a:cs typeface="Times New Roman" panose="02020603050405020304" pitchFamily="18" charset="0"/>
              </a:rPr>
              <a:t>Reddy(16A91A05F4</a:t>
            </a:r>
            <a:r>
              <a:rPr lang="en-US" sz="1400" b="1" dirty="0" smtClean="0">
                <a:solidFill>
                  <a:schemeClr val="tx1"/>
                </a:solidFill>
                <a:latin typeface="Times New Roman" panose="02020603050405020304" pitchFamily="18" charset="0"/>
                <a:cs typeface="Times New Roman" panose="02020603050405020304" pitchFamily="18" charset="0"/>
              </a:rPr>
              <a:t>)                                                                                          Mrs</a:t>
            </a:r>
            <a:r>
              <a:rPr lang="en-US" sz="1400" b="1" dirty="0">
                <a:solidFill>
                  <a:schemeClr val="tx1"/>
                </a:solidFill>
                <a:latin typeface="Times New Roman" panose="02020603050405020304" pitchFamily="18" charset="0"/>
                <a:cs typeface="Times New Roman" panose="02020603050405020304" pitchFamily="18" charset="0"/>
              </a:rPr>
              <a:t>. A. </a:t>
            </a:r>
            <a:r>
              <a:rPr lang="en-US" sz="1400" b="1" dirty="0" err="1">
                <a:solidFill>
                  <a:schemeClr val="tx1"/>
                </a:solidFill>
                <a:latin typeface="Times New Roman" panose="02020603050405020304" pitchFamily="18" charset="0"/>
                <a:cs typeface="Times New Roman" panose="02020603050405020304" pitchFamily="18" charset="0"/>
              </a:rPr>
              <a:t>Vanathi</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anose="02020603050405020304" pitchFamily="18" charset="0"/>
                <a:cs typeface="Times New Roman" panose="02020603050405020304" pitchFamily="18" charset="0"/>
              </a:rPr>
              <a:t>M.E</a:t>
            </a:r>
            <a:r>
              <a:rPr lang="en-IN" sz="1400" b="1" dirty="0" smtClean="0">
                <a:solidFill>
                  <a:schemeClr val="tx1"/>
                </a:solidFill>
                <a:latin typeface="Times New Roman" panose="02020603050405020304" pitchFamily="18" charset="0"/>
                <a:cs typeface="Times New Roman" panose="02020603050405020304" pitchFamily="18" charset="0"/>
              </a:rPr>
              <a:t>(</a:t>
            </a:r>
            <a:r>
              <a:rPr lang="en-IN" sz="1400" b="1" dirty="0" err="1" smtClean="0">
                <a:solidFill>
                  <a:schemeClr val="tx1"/>
                </a:solidFill>
                <a:latin typeface="Times New Roman" panose="02020603050405020304" pitchFamily="18" charset="0"/>
                <a:cs typeface="Times New Roman" panose="02020603050405020304" pitchFamily="18" charset="0"/>
              </a:rPr>
              <a:t>Ph.D</a:t>
            </a:r>
            <a:r>
              <a:rPr lang="en-IN"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a:p>
            <a:pPr>
              <a:lnSpc>
                <a:spcPts val="3450"/>
              </a:lnSpc>
              <a:spcBef>
                <a:spcPct val="0"/>
              </a:spcBef>
            </a:pPr>
            <a:r>
              <a:rPr lang="en-US" sz="1400" b="1" dirty="0">
                <a:solidFill>
                  <a:srgbClr val="000000"/>
                </a:solidFill>
                <a:latin typeface="Times New Roman" panose="02020603050405020304" pitchFamily="18" charset="0"/>
                <a:cs typeface="Times New Roman" panose="02020603050405020304" pitchFamily="18" charset="0"/>
              </a:rPr>
              <a:t>N</a:t>
            </a:r>
            <a:r>
              <a:rPr lang="en-US" sz="1400" b="1" dirty="0" smtClean="0">
                <a:solidFill>
                  <a:srgbClr val="000000"/>
                </a:solidFill>
                <a:latin typeface="Times New Roman" panose="02020603050405020304" pitchFamily="18" charset="0"/>
                <a:cs typeface="Times New Roman" panose="02020603050405020304" pitchFamily="18" charset="0"/>
              </a:rPr>
              <a:t>. </a:t>
            </a:r>
            <a:r>
              <a:rPr lang="en-US" sz="1400" b="1" dirty="0" err="1" smtClean="0">
                <a:solidFill>
                  <a:srgbClr val="000000"/>
                </a:solidFill>
                <a:latin typeface="Times New Roman" panose="02020603050405020304" pitchFamily="18" charset="0"/>
                <a:cs typeface="Times New Roman" panose="02020603050405020304" pitchFamily="18" charset="0"/>
              </a:rPr>
              <a:t>Soundarya</a:t>
            </a:r>
            <a:r>
              <a:rPr lang="en-US" sz="1400" b="1" dirty="0" smtClean="0">
                <a:solidFill>
                  <a:srgbClr val="000000"/>
                </a:solidFill>
                <a:latin typeface="Times New Roman" panose="02020603050405020304" pitchFamily="18" charset="0"/>
                <a:cs typeface="Times New Roman" panose="02020603050405020304" pitchFamily="18" charset="0"/>
              </a:rPr>
              <a:t> (16A91A05G1</a:t>
            </a:r>
            <a:r>
              <a:rPr lang="en-US" sz="1400" b="1" dirty="0">
                <a:solidFill>
                  <a:srgbClr val="000000"/>
                </a:solidFill>
                <a:latin typeface="Times New Roman" panose="02020603050405020304" pitchFamily="18" charset="0"/>
                <a:cs typeface="Times New Roman" panose="02020603050405020304" pitchFamily="18" charset="0"/>
              </a:rPr>
              <a:t>)</a:t>
            </a:r>
          </a:p>
          <a:p>
            <a:pPr>
              <a:lnSpc>
                <a:spcPts val="3450"/>
              </a:lnSpc>
              <a:spcBef>
                <a:spcPct val="0"/>
              </a:spcBef>
            </a:pPr>
            <a:r>
              <a:rPr lang="en-US" sz="1400" b="1" dirty="0" smtClean="0">
                <a:solidFill>
                  <a:srgbClr val="000000"/>
                </a:solidFill>
                <a:latin typeface="Times New Roman" panose="02020603050405020304" pitchFamily="18" charset="0"/>
                <a:cs typeface="Times New Roman" panose="02020603050405020304" pitchFamily="18" charset="0"/>
              </a:rPr>
              <a:t>M.N.V </a:t>
            </a:r>
            <a:r>
              <a:rPr lang="en-US" sz="1400" b="1" dirty="0" err="1" smtClean="0">
                <a:solidFill>
                  <a:srgbClr val="000000"/>
                </a:solidFill>
                <a:latin typeface="Times New Roman" panose="02020603050405020304" pitchFamily="18" charset="0"/>
                <a:cs typeface="Times New Roman" panose="02020603050405020304" pitchFamily="18" charset="0"/>
              </a:rPr>
              <a:t>Ravindra</a:t>
            </a:r>
            <a:r>
              <a:rPr lang="en-US" sz="1400" b="1" dirty="0" smtClean="0">
                <a:solidFill>
                  <a:srgbClr val="000000"/>
                </a:solidFill>
                <a:latin typeface="Times New Roman" panose="02020603050405020304" pitchFamily="18" charset="0"/>
                <a:cs typeface="Times New Roman" panose="02020603050405020304" pitchFamily="18" charset="0"/>
              </a:rPr>
              <a:t> (16A91A05E8</a:t>
            </a:r>
            <a:r>
              <a:rPr lang="en-US" sz="1400" b="1" dirty="0">
                <a:solidFill>
                  <a:srgbClr val="000000"/>
                </a:solidFill>
                <a:latin typeface="Times New Roman" panose="02020603050405020304" pitchFamily="18" charset="0"/>
                <a:cs typeface="Times New Roman" panose="02020603050405020304" pitchFamily="18" charset="0"/>
              </a:rPr>
              <a:t>)</a:t>
            </a:r>
          </a:p>
          <a:p>
            <a:pPr>
              <a:lnSpc>
                <a:spcPts val="3450"/>
              </a:lnSpc>
              <a:spcBef>
                <a:spcPct val="0"/>
              </a:spcBef>
            </a:pPr>
            <a:r>
              <a:rPr lang="en-US" sz="1400" b="1" dirty="0">
                <a:solidFill>
                  <a:srgbClr val="000000"/>
                </a:solidFill>
                <a:latin typeface="Times New Roman" panose="02020603050405020304" pitchFamily="18" charset="0"/>
                <a:cs typeface="Times New Roman" panose="02020603050405020304" pitchFamily="18" charset="0"/>
              </a:rPr>
              <a:t>K. Sai </a:t>
            </a:r>
            <a:r>
              <a:rPr lang="en-US" sz="1400" b="1" dirty="0" err="1" smtClean="0">
                <a:solidFill>
                  <a:srgbClr val="000000"/>
                </a:solidFill>
                <a:latin typeface="Times New Roman" panose="02020603050405020304" pitchFamily="18" charset="0"/>
                <a:cs typeface="Times New Roman" panose="02020603050405020304" pitchFamily="18" charset="0"/>
              </a:rPr>
              <a:t>Srujana</a:t>
            </a:r>
            <a:r>
              <a:rPr lang="en-US" sz="1400" b="1" dirty="0" smtClean="0">
                <a:solidFill>
                  <a:srgbClr val="000000"/>
                </a:solidFill>
                <a:latin typeface="Times New Roman" panose="02020603050405020304" pitchFamily="18" charset="0"/>
                <a:cs typeface="Times New Roman" panose="02020603050405020304" pitchFamily="18" charset="0"/>
              </a:rPr>
              <a:t> (16A91A05I3</a:t>
            </a:r>
            <a:r>
              <a:rPr lang="en-US" sz="1400" b="1" dirty="0">
                <a:solidFill>
                  <a:srgbClr val="000000"/>
                </a:solidFill>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997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1666"/>
          </a:xfrm>
        </p:spPr>
        <p:txBody>
          <a:bodyPr>
            <a:noAutofit/>
          </a:bodyPr>
          <a:lstStyle/>
          <a:p>
            <a:r>
              <a:rPr lang="en-US" dirty="0" smtClean="0">
                <a:solidFill>
                  <a:schemeClr val="tx1"/>
                </a:solidFill>
                <a:latin typeface="Times New Roman"/>
                <a:cs typeface="Times New Roman"/>
                <a:sym typeface="Times New Roman"/>
              </a:rPr>
              <a:t>Sentiment Analysis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53312"/>
            <a:ext cx="8915400" cy="4557910"/>
          </a:xfrm>
        </p:spPr>
        <p:txBody>
          <a:bodyPr>
            <a:noAutofit/>
          </a:bodyPr>
          <a:lstStyle/>
          <a:p>
            <a:pPr marL="0" indent="0" algn="just">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Sentiment is a Node.js module that uses the AFINN-165 wordlist and Emoji</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Sentiment Ranking to perform sentiment analysis on arbitrary blocks of input text</a:t>
            </a:r>
            <a:r>
              <a:rPr lang="en-US" sz="2000" dirty="0" smtClean="0">
                <a:latin typeface="Times New Roman" panose="02020603050405020304" pitchFamily="18" charset="0"/>
                <a:cs typeface="Times New Roman" panose="02020603050405020304"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AFINN is a list of words rated for valence with an integer between -5 and +5. Sentiment analysis is performed by cross-checking the string tokens (words, </a:t>
            </a:r>
            <a:r>
              <a:rPr lang="en-US" sz="2000" dirty="0" err="1">
                <a:latin typeface="Times New Roman" panose="02020603050405020304" pitchFamily="18" charset="0"/>
                <a:cs typeface="Times New Roman" panose="02020603050405020304" pitchFamily="18" charset="0"/>
              </a:rPr>
              <a:t>emojis</a:t>
            </a:r>
            <a:r>
              <a:rPr lang="en-US" sz="2000" dirty="0">
                <a:latin typeface="Times New Roman" panose="02020603050405020304" pitchFamily="18" charset="0"/>
                <a:cs typeface="Times New Roman" panose="02020603050405020304" pitchFamily="18" charset="0"/>
              </a:rPr>
              <a:t>) with the AFINN list and getting their respective scores.</a:t>
            </a:r>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comparative score is simply: sum of each token / number of tokens.</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93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1666"/>
          </a:xfrm>
        </p:spPr>
        <p:txBody>
          <a:bodyPr>
            <a:noAutofit/>
          </a:bodyPr>
          <a:lstStyle/>
          <a:p>
            <a:r>
              <a:rPr lang="en-US" dirty="0" smtClean="0">
                <a:solidFill>
                  <a:schemeClr val="tx1"/>
                </a:solidFill>
                <a:latin typeface="Times New Roman"/>
                <a:cs typeface="Times New Roman"/>
                <a:sym typeface="Times New Roman"/>
              </a:rPr>
              <a:t>How Sentiment analysis Works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53311"/>
            <a:ext cx="8915400" cy="5121629"/>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So for example let's take the following:</a:t>
            </a:r>
          </a:p>
          <a:p>
            <a:pPr marL="0" indent="0">
              <a:buNone/>
            </a:pPr>
            <a:r>
              <a:rPr lang="en-IN" sz="2000" b="1" dirty="0" smtClean="0">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 love cats, but I am allergic to </a:t>
            </a:r>
            <a:r>
              <a:rPr lang="en-IN" sz="2000" b="1" dirty="0" smtClean="0">
                <a:latin typeface="Times New Roman" panose="02020603050405020304" pitchFamily="18" charset="0"/>
                <a:cs typeface="Times New Roman" panose="02020603050405020304" pitchFamily="18" charset="0"/>
              </a:rPr>
              <a:t>them</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That string results in the following</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score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1, </a:t>
            </a:r>
          </a:p>
          <a:p>
            <a:pPr marL="0" indent="0">
              <a:buNone/>
            </a:pPr>
            <a:r>
              <a:rPr lang="en-IN" sz="2000" dirty="0" smtClean="0">
                <a:latin typeface="Times New Roman" panose="02020603050405020304" pitchFamily="18" charset="0"/>
                <a:cs typeface="Times New Roman" panose="02020603050405020304" pitchFamily="18" charset="0"/>
              </a:rPr>
              <a:t>comparative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0.1111111111111111,</a:t>
            </a:r>
          </a:p>
          <a:p>
            <a:pPr marL="0" indent="0">
              <a:buNone/>
            </a:pPr>
            <a:r>
              <a:rPr lang="en-IN" sz="2000" dirty="0" smtClean="0">
                <a:latin typeface="Times New Roman" panose="02020603050405020304" pitchFamily="18" charset="0"/>
                <a:cs typeface="Times New Roman" panose="02020603050405020304" pitchFamily="18" charset="0"/>
              </a:rPr>
              <a:t>calculation</a:t>
            </a:r>
            <a:r>
              <a:rPr lang="en-IN" sz="2000" dirty="0">
                <a:latin typeface="Times New Roman" panose="02020603050405020304" pitchFamily="18" charset="0"/>
                <a:cs typeface="Times New Roman" panose="02020603050405020304" pitchFamily="18" charset="0"/>
              </a:rPr>
              <a:t>: [ { allergic: -2 }, { love: 3 } </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tokens</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a:t>
            </a:r>
            <a:r>
              <a:rPr lang="en-IN" sz="2000" dirty="0" smtClean="0">
                <a:latin typeface="Times New Roman" panose="02020603050405020304" pitchFamily="18" charset="0"/>
                <a:cs typeface="Times New Roman" panose="02020603050405020304" pitchFamily="18" charset="0"/>
              </a:rPr>
              <a:t>', 'love', 'cats', 'but',</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t>
            </a:r>
            <a:r>
              <a:rPr lang="en-IN" sz="2000" dirty="0" err="1" smtClean="0">
                <a:latin typeface="Times New Roman" panose="02020603050405020304" pitchFamily="18" charset="0"/>
                <a:cs typeface="Times New Roman" panose="02020603050405020304" pitchFamily="18" charset="0"/>
              </a:rPr>
              <a:t>i</a:t>
            </a:r>
            <a:r>
              <a:rPr lang="en-IN" sz="2000" dirty="0" smtClean="0">
                <a:latin typeface="Times New Roman" panose="02020603050405020304" pitchFamily="18" charset="0"/>
                <a:cs typeface="Times New Roman" panose="02020603050405020304" pitchFamily="18" charset="0"/>
              </a:rPr>
              <a:t>', 'am', 'allergic', 'to', ’them‘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words</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['allergic', 'love'],</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positive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'love'],</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negative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['allergic']</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07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1666"/>
          </a:xfrm>
        </p:spPr>
        <p:txBody>
          <a:bodyPr>
            <a:noAutofit/>
          </a:bodyPr>
          <a:lstStyle/>
          <a:p>
            <a:r>
              <a:rPr lang="en-IN" dirty="0">
                <a:latin typeface="Times New Roman" panose="02020603050405020304" pitchFamily="18" charset="0"/>
                <a:cs typeface="Times New Roman" panose="02020603050405020304" pitchFamily="18" charset="0"/>
              </a:rPr>
              <a:t>Naive Bayes algorithm</a:t>
            </a:r>
          </a:p>
        </p:txBody>
      </p:sp>
      <p:sp>
        <p:nvSpPr>
          <p:cNvPr id="3" name="Content Placeholder 2"/>
          <p:cNvSpPr>
            <a:spLocks noGrp="1"/>
          </p:cNvSpPr>
          <p:nvPr>
            <p:ph idx="1"/>
          </p:nvPr>
        </p:nvSpPr>
        <p:spPr>
          <a:xfrm>
            <a:off x="2589212" y="1353312"/>
            <a:ext cx="8915400" cy="4557910"/>
          </a:xfrm>
        </p:spPr>
        <p:txBody>
          <a:bodyPr>
            <a:noAutofit/>
          </a:bodyPr>
          <a:lstStyle/>
          <a:p>
            <a:r>
              <a:rPr lang="en-US" sz="2000" dirty="0">
                <a:latin typeface="Times New Roman" panose="02020603050405020304" pitchFamily="18" charset="0"/>
                <a:cs typeface="Times New Roman" panose="02020603050405020304" pitchFamily="18" charset="0"/>
              </a:rPr>
              <a:t>Naive Bayes algorithm is the algorithm that learns the probability of an object with certain features belonging to a particular group/class. In short, it is a probabilistic </a:t>
            </a:r>
            <a:r>
              <a:rPr lang="en-US" sz="2000" dirty="0" smtClean="0">
                <a:latin typeface="Times New Roman" panose="02020603050405020304" pitchFamily="18" charset="0"/>
                <a:cs typeface="Times New Roman" panose="02020603050405020304" pitchFamily="18" charset="0"/>
              </a:rPr>
              <a:t>classifier.</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Naive Bayes algorithm is called “naive” because it makes the assumption that the occurrence of a certain feature is independent of the occurrence of other features.</a:t>
            </a:r>
          </a:p>
          <a:p>
            <a:r>
              <a:rPr lang="en-US" sz="2000" dirty="0">
                <a:latin typeface="Times New Roman" panose="02020603050405020304" pitchFamily="18" charset="0"/>
                <a:cs typeface="Times New Roman" panose="02020603050405020304" pitchFamily="18" charset="0"/>
              </a:rPr>
              <a:t>For instance, if you are trying to identify a fruit based on its color, shape, and taste, then an orange colored, spherical, and tangy fruit would most likely be an orange. Even if these features depend on each other or on the presence of the other features, all of these properties individually contribute to the probability that this fruit is an orange and that is why it is known as “naive.”</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95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1666"/>
          </a:xfrm>
        </p:spPr>
        <p:txBody>
          <a:bodyPr>
            <a:noAutofit/>
          </a:bodyPr>
          <a:lstStyle/>
          <a:p>
            <a:r>
              <a:rPr lang="en-US" dirty="0" smtClean="0">
                <a:solidFill>
                  <a:schemeClr val="tx1"/>
                </a:solidFill>
                <a:latin typeface="Times New Roman"/>
                <a:cs typeface="Times New Roman"/>
                <a:sym typeface="Times New Roman"/>
              </a:rPr>
              <a:t>Micro Services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53312"/>
            <a:ext cx="8915400" cy="4557910"/>
          </a:xfrm>
        </p:spPr>
        <p:txBody>
          <a:bodyPr>
            <a:noAutofit/>
          </a:bodyPr>
          <a:lstStyle/>
          <a:p>
            <a:pPr marL="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Micro services </a:t>
            </a:r>
            <a:r>
              <a:rPr lang="en-US" sz="2000" dirty="0">
                <a:solidFill>
                  <a:schemeClr val="tx1"/>
                </a:solidFill>
                <a:latin typeface="Times New Roman" panose="02020603050405020304" pitchFamily="18" charset="0"/>
                <a:cs typeface="Times New Roman" panose="02020603050405020304" pitchFamily="18" charset="0"/>
              </a:rPr>
              <a:t>also known as the </a:t>
            </a:r>
            <a:r>
              <a:rPr lang="en-US" sz="2000" dirty="0" smtClean="0">
                <a:solidFill>
                  <a:schemeClr val="tx1"/>
                </a:solidFill>
                <a:latin typeface="Times New Roman" panose="02020603050405020304" pitchFamily="18" charset="0"/>
                <a:cs typeface="Times New Roman" panose="02020603050405020304" pitchFamily="18" charset="0"/>
              </a:rPr>
              <a:t>micro service </a:t>
            </a:r>
            <a:r>
              <a:rPr lang="en-US" sz="2000" dirty="0">
                <a:solidFill>
                  <a:schemeClr val="tx1"/>
                </a:solidFill>
                <a:latin typeface="Times New Roman" panose="02020603050405020304" pitchFamily="18" charset="0"/>
                <a:cs typeface="Times New Roman" panose="02020603050405020304" pitchFamily="18" charset="0"/>
              </a:rPr>
              <a:t>architecture  is an architectural style that structures an application as a collection </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The Micro service </a:t>
            </a:r>
            <a:r>
              <a:rPr lang="en-US" sz="2000" dirty="0">
                <a:solidFill>
                  <a:schemeClr val="tx1"/>
                </a:solidFill>
                <a:latin typeface="Times New Roman" panose="02020603050405020304" pitchFamily="18" charset="0"/>
                <a:cs typeface="Times New Roman" panose="02020603050405020304" pitchFamily="18" charset="0"/>
              </a:rPr>
              <a:t>architecture enables the rapid, frequent and reliable delivery of large, complex applications. It also enables an development team to evolve its technology stack</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Services </a:t>
            </a:r>
            <a:r>
              <a:rPr lang="en-US" sz="2000" dirty="0">
                <a:solidFill>
                  <a:schemeClr val="tx1"/>
                </a:solidFill>
                <a:latin typeface="Times New Roman" panose="02020603050405020304" pitchFamily="18" charset="0"/>
                <a:cs typeface="Times New Roman" panose="02020603050405020304" pitchFamily="18" charset="0"/>
              </a:rPr>
              <a:t>can be implemented using different programming languages, databases, hardware and software environment, depending on what fits best</a:t>
            </a:r>
          </a:p>
          <a:p>
            <a:r>
              <a:rPr lang="en-US" sz="2000" dirty="0">
                <a:solidFill>
                  <a:schemeClr val="tx1"/>
                </a:solidFill>
                <a:latin typeface="Times New Roman" panose="02020603050405020304" pitchFamily="18" charset="0"/>
                <a:cs typeface="Times New Roman" panose="02020603050405020304" pitchFamily="18" charset="0"/>
              </a:rPr>
              <a:t>Services in a </a:t>
            </a:r>
            <a:r>
              <a:rPr lang="en-US" sz="2000" dirty="0" smtClean="0">
                <a:solidFill>
                  <a:schemeClr val="tx1"/>
                </a:solidFill>
                <a:latin typeface="Times New Roman" panose="02020603050405020304" pitchFamily="18" charset="0"/>
                <a:cs typeface="Times New Roman" panose="02020603050405020304" pitchFamily="18" charset="0"/>
              </a:rPr>
              <a:t>Micro service </a:t>
            </a:r>
            <a:r>
              <a:rPr lang="en-US" sz="2000" dirty="0">
                <a:solidFill>
                  <a:schemeClr val="tx1"/>
                </a:solidFill>
                <a:latin typeface="Times New Roman" panose="02020603050405020304" pitchFamily="18" charset="0"/>
                <a:cs typeface="Times New Roman" panose="02020603050405020304" pitchFamily="18" charset="0"/>
              </a:rPr>
              <a:t>architecture are independently deployable</a:t>
            </a:r>
            <a:r>
              <a:rPr lang="en-US" sz="2000"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41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1666"/>
          </a:xfrm>
        </p:spPr>
        <p:txBody>
          <a:bodyPr>
            <a:noAutofit/>
          </a:bodyPr>
          <a:lstStyle/>
          <a:p>
            <a:r>
              <a:rPr lang="en-US" dirty="0" smtClean="0">
                <a:solidFill>
                  <a:schemeClr val="tx1"/>
                </a:solidFill>
                <a:latin typeface="Times New Roman"/>
                <a:cs typeface="Times New Roman"/>
                <a:sym typeface="Times New Roman"/>
              </a:rPr>
              <a:t>Micro Services in The App</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53312"/>
            <a:ext cx="8915400" cy="4557910"/>
          </a:xfrm>
        </p:spPr>
        <p:txBody>
          <a:bodyPr>
            <a:noAutofit/>
          </a:bodyPr>
          <a:lstStyle/>
          <a:p>
            <a:pPr marL="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Socket micro service </a:t>
            </a:r>
            <a:r>
              <a:rPr lang="en-US" sz="2000" dirty="0" smtClean="0">
                <a:solidFill>
                  <a:schemeClr val="tx1"/>
                </a:solidFill>
                <a:latin typeface="Times New Roman" panose="02020603050405020304" pitchFamily="18" charset="0"/>
                <a:cs typeface="Times New Roman" panose="02020603050405020304" pitchFamily="18" charset="0"/>
              </a:rPr>
              <a:t>: listening Socket Events</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Backend micro service</a:t>
            </a:r>
            <a:r>
              <a:rPr lang="en-US" sz="2000" dirty="0" smtClean="0">
                <a:solidFill>
                  <a:schemeClr val="tx1"/>
                </a:solidFill>
                <a:latin typeface="Times New Roman" panose="02020603050405020304" pitchFamily="18" charset="0"/>
                <a:cs typeface="Times New Roman" panose="02020603050405020304" pitchFamily="18" charset="0"/>
              </a:rPr>
              <a:t>: Services like login ,get </a:t>
            </a:r>
            <a:r>
              <a:rPr lang="en-US" sz="2000" dirty="0" err="1" smtClean="0">
                <a:solidFill>
                  <a:schemeClr val="tx1"/>
                </a:solidFill>
                <a:latin typeface="Times New Roman" panose="02020603050405020304" pitchFamily="18" charset="0"/>
                <a:cs typeface="Times New Roman" panose="02020603050405020304" pitchFamily="18" charset="0"/>
              </a:rPr>
              <a:t>messages,etc</a:t>
            </a:r>
            <a:r>
              <a:rPr lang="en-US" sz="2000" dirty="0" smtClean="0">
                <a:solidFill>
                  <a:schemeClr val="tx1"/>
                </a:solidFill>
                <a:latin typeface="Times New Roman" panose="02020603050405020304" pitchFamily="18" charset="0"/>
                <a:cs typeface="Times New Roman" panose="02020603050405020304" pitchFamily="18" charset="0"/>
              </a:rPr>
              <a:t>..</a:t>
            </a:r>
          </a:p>
          <a:p>
            <a:r>
              <a:rPr lang="en-US" sz="2000" b="1" dirty="0" smtClean="0">
                <a:solidFill>
                  <a:schemeClr val="tx1"/>
                </a:solidFill>
                <a:latin typeface="Times New Roman" panose="02020603050405020304" pitchFamily="18" charset="0"/>
                <a:cs typeface="Times New Roman" panose="02020603050405020304" pitchFamily="18" charset="0"/>
              </a:rPr>
              <a:t>Uploader micro service</a:t>
            </a:r>
            <a:r>
              <a:rPr lang="en-US" sz="2000" dirty="0" smtClean="0">
                <a:solidFill>
                  <a:schemeClr val="tx1"/>
                </a:solidFill>
                <a:latin typeface="Times New Roman" panose="02020603050405020304" pitchFamily="18" charset="0"/>
                <a:cs typeface="Times New Roman" panose="02020603050405020304" pitchFamily="18" charset="0"/>
              </a:rPr>
              <a:t>: On Uploading a file it save file in Cloud and gave acknowledgement with URL</a:t>
            </a:r>
          </a:p>
          <a:p>
            <a:r>
              <a:rPr lang="en-US" sz="2000" b="1" dirty="0" err="1" smtClean="0">
                <a:solidFill>
                  <a:schemeClr val="tx1"/>
                </a:solidFill>
                <a:latin typeface="Times New Roman" panose="02020603050405020304" pitchFamily="18" charset="0"/>
                <a:cs typeface="Times New Roman" panose="02020603050405020304" pitchFamily="18" charset="0"/>
              </a:rPr>
              <a:t>Translater</a:t>
            </a:r>
            <a:r>
              <a:rPr lang="en-US" sz="2000" b="1" dirty="0" smtClean="0">
                <a:solidFill>
                  <a:schemeClr val="tx1"/>
                </a:solidFill>
                <a:latin typeface="Times New Roman" panose="02020603050405020304" pitchFamily="18" charset="0"/>
                <a:cs typeface="Times New Roman" panose="02020603050405020304" pitchFamily="18" charset="0"/>
              </a:rPr>
              <a:t> micro service </a:t>
            </a:r>
            <a:r>
              <a:rPr lang="en-US" sz="2000" dirty="0" smtClean="0">
                <a:solidFill>
                  <a:schemeClr val="tx1"/>
                </a:solidFill>
                <a:latin typeface="Times New Roman" panose="02020603050405020304" pitchFamily="18" charset="0"/>
                <a:cs typeface="Times New Roman" panose="02020603050405020304" pitchFamily="18" charset="0"/>
              </a:rPr>
              <a:t>: make request to Microsoft azure translation Service  for translating the text</a:t>
            </a:r>
          </a:p>
          <a:p>
            <a:r>
              <a:rPr lang="en-US" sz="2000" b="1" dirty="0" smtClean="0">
                <a:solidFill>
                  <a:schemeClr val="tx1"/>
                </a:solidFill>
                <a:latin typeface="Times New Roman" panose="02020603050405020304" pitchFamily="18" charset="0"/>
                <a:cs typeface="Times New Roman" panose="02020603050405020304" pitchFamily="18" charset="0"/>
              </a:rPr>
              <a:t>Phishing </a:t>
            </a:r>
            <a:r>
              <a:rPr lang="en-US" sz="2000" b="1" dirty="0" err="1" smtClean="0">
                <a:solidFill>
                  <a:schemeClr val="tx1"/>
                </a:solidFill>
                <a:latin typeface="Times New Roman" panose="02020603050405020304" pitchFamily="18" charset="0"/>
                <a:cs typeface="Times New Roman" panose="02020603050405020304" pitchFamily="18" charset="0"/>
              </a:rPr>
              <a:t>Url</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microservice</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make request </a:t>
            </a:r>
            <a:r>
              <a:rPr lang="en-US" sz="2000" dirty="0" err="1" smtClean="0">
                <a:solidFill>
                  <a:schemeClr val="tx1"/>
                </a:solidFill>
                <a:latin typeface="Times New Roman" panose="02020603050405020304" pitchFamily="18" charset="0"/>
                <a:cs typeface="Times New Roman" panose="02020603050405020304" pitchFamily="18" charset="0"/>
              </a:rPr>
              <a:t>Phising</a:t>
            </a:r>
            <a:r>
              <a:rPr lang="en-US" sz="2000" dirty="0" smtClean="0">
                <a:solidFill>
                  <a:schemeClr val="tx1"/>
                </a:solidFill>
                <a:latin typeface="Times New Roman" panose="02020603050405020304" pitchFamily="18" charset="0"/>
                <a:cs typeface="Times New Roman" panose="02020603050405020304" pitchFamily="18" charset="0"/>
              </a:rPr>
              <a:t> tank to confirm </a:t>
            </a:r>
            <a:r>
              <a:rPr lang="en-US" sz="2000" dirty="0" err="1" smtClean="0">
                <a:solidFill>
                  <a:schemeClr val="tx1"/>
                </a:solidFill>
                <a:latin typeface="Times New Roman" panose="02020603050405020304" pitchFamily="18" charset="0"/>
                <a:cs typeface="Times New Roman" panose="02020603050405020304" pitchFamily="18" charset="0"/>
              </a:rPr>
              <a:t>urls</a:t>
            </a:r>
            <a:r>
              <a:rPr lang="en-US" sz="2000" dirty="0" smtClean="0">
                <a:solidFill>
                  <a:schemeClr val="tx1"/>
                </a:solidFill>
                <a:latin typeface="Times New Roman" panose="02020603050405020304" pitchFamily="18" charset="0"/>
                <a:cs typeface="Times New Roman" panose="02020603050405020304" pitchFamily="18" charset="0"/>
              </a:rPr>
              <a:t> in message are </a:t>
            </a:r>
            <a:r>
              <a:rPr lang="en-US" sz="2000" dirty="0" err="1" smtClean="0">
                <a:solidFill>
                  <a:schemeClr val="tx1"/>
                </a:solidFill>
                <a:latin typeface="Times New Roman" panose="02020603050405020304" pitchFamily="18" charset="0"/>
                <a:cs typeface="Times New Roman" panose="02020603050405020304" pitchFamily="18" charset="0"/>
              </a:rPr>
              <a:t>phising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urls</a:t>
            </a:r>
            <a:r>
              <a:rPr lang="en-US" sz="2000" dirty="0" smtClean="0">
                <a:solidFill>
                  <a:schemeClr val="tx1"/>
                </a:solidFill>
                <a:latin typeface="Times New Roman" panose="02020603050405020304" pitchFamily="18" charset="0"/>
                <a:cs typeface="Times New Roman" panose="02020603050405020304" pitchFamily="18" charset="0"/>
              </a:rPr>
              <a:t> or not</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916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1666"/>
          </a:xfrm>
        </p:spPr>
        <p:txBody>
          <a:bodyPr>
            <a:noAutofit/>
          </a:bodyPr>
          <a:lstStyle/>
          <a:p>
            <a:r>
              <a:rPr lang="en-US" dirty="0" smtClean="0">
                <a:solidFill>
                  <a:schemeClr val="tx1"/>
                </a:solidFill>
                <a:latin typeface="Times New Roman"/>
                <a:cs typeface="Times New Roman"/>
                <a:sym typeface="Times New Roman"/>
              </a:rPr>
              <a:t>Modules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255776"/>
            <a:ext cx="8127556" cy="5602224"/>
          </a:xfrm>
        </p:spPr>
        <p:txBody>
          <a:bodyPr>
            <a:noAutofit/>
          </a:bodyPr>
          <a:lstStyle/>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Following Modules available in both One-One Chat  and Group Chat</a:t>
            </a:r>
          </a:p>
          <a:p>
            <a:r>
              <a:rPr lang="en-US" sz="2000" dirty="0" smtClean="0">
                <a:solidFill>
                  <a:schemeClr val="tx1"/>
                </a:solidFill>
                <a:latin typeface="Times New Roman" panose="02020603050405020304" pitchFamily="18" charset="0"/>
                <a:cs typeface="Times New Roman" panose="02020603050405020304" pitchFamily="18" charset="0"/>
              </a:rPr>
              <a:t>Chat Communication with Sentiment Analysis</a:t>
            </a:r>
          </a:p>
          <a:p>
            <a:r>
              <a:rPr lang="en-US" sz="2000" dirty="0" smtClean="0">
                <a:solidFill>
                  <a:schemeClr val="tx1"/>
                </a:solidFill>
                <a:latin typeface="Times New Roman" panose="02020603050405020304" pitchFamily="18" charset="0"/>
                <a:cs typeface="Times New Roman" panose="02020603050405020304" pitchFamily="18" charset="0"/>
              </a:rPr>
              <a:t>Language Translation</a:t>
            </a:r>
          </a:p>
          <a:p>
            <a:r>
              <a:rPr lang="en-US" sz="2000" dirty="0" smtClean="0">
                <a:solidFill>
                  <a:schemeClr val="tx1"/>
                </a:solidFill>
                <a:latin typeface="Times New Roman" panose="02020603050405020304" pitchFamily="18" charset="0"/>
                <a:cs typeface="Times New Roman" panose="02020603050405020304" pitchFamily="18" charset="0"/>
              </a:rPr>
              <a:t>URL Spam Checker</a:t>
            </a:r>
          </a:p>
          <a:p>
            <a:r>
              <a:rPr lang="en-US" sz="2000" dirty="0" smtClean="0">
                <a:solidFill>
                  <a:schemeClr val="tx1"/>
                </a:solidFill>
                <a:latin typeface="Times New Roman" panose="02020603050405020304" pitchFamily="18" charset="0"/>
                <a:cs typeface="Times New Roman" panose="02020603050405020304" pitchFamily="18" charset="0"/>
              </a:rPr>
              <a:t>File Upload</a:t>
            </a:r>
          </a:p>
          <a:p>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317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0434"/>
          </a:xfrm>
        </p:spPr>
        <p:txBody>
          <a:bodyPr/>
          <a:lstStyle/>
          <a:p>
            <a:r>
              <a:rPr lang="en-IN" dirty="0" smtClean="0">
                <a:latin typeface="Times New Roman" panose="02020603050405020304" pitchFamily="18" charset="0"/>
                <a:cs typeface="Times New Roman" panose="02020603050405020304" pitchFamily="18" charset="0"/>
              </a:rPr>
              <a:t>Use Case Diagram for User</a:t>
            </a:r>
            <a:endParaRPr lang="en-IN" dirty="0">
              <a:latin typeface="Times New Roman" panose="02020603050405020304" pitchFamily="18" charset="0"/>
              <a:cs typeface="Times New Roman" panose="02020603050405020304" pitchFamily="18" charset="0"/>
            </a:endParaRPr>
          </a:p>
        </p:txBody>
      </p:sp>
      <p:pic>
        <p:nvPicPr>
          <p:cNvPr id="1027" name="Picture 8" descr="C:\Users\sivad\Desktop\umls\uup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298951"/>
            <a:ext cx="5989214" cy="555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355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0997" y="546992"/>
            <a:ext cx="8966577" cy="680434"/>
          </a:xfrm>
        </p:spPr>
        <p:txBody>
          <a:bodyPr/>
          <a:lstStyle/>
          <a:p>
            <a:r>
              <a:rPr lang="en-IN" dirty="0" smtClean="0">
                <a:latin typeface="Times New Roman" panose="02020603050405020304" pitchFamily="18" charset="0"/>
                <a:cs typeface="Times New Roman" panose="02020603050405020304" pitchFamily="18" charset="0"/>
              </a:rPr>
              <a:t>Use Case Diagram for Admin</a:t>
            </a:r>
            <a:endParaRPr lang="en-IN" dirty="0">
              <a:latin typeface="Times New Roman" panose="02020603050405020304" pitchFamily="18" charset="0"/>
              <a:cs typeface="Times New Roman" panose="02020603050405020304" pitchFamily="18" charset="0"/>
            </a:endParaRPr>
          </a:p>
        </p:txBody>
      </p:sp>
      <p:pic>
        <p:nvPicPr>
          <p:cNvPr id="2050" name="Picture 6" descr="C:\Users\sivad\Desktop\umls\use case diagrams\final\final\usecas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997" y="1304544"/>
            <a:ext cx="6301647" cy="516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1171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2014" y="621906"/>
            <a:ext cx="8685097" cy="680434"/>
          </a:xfrm>
        </p:spPr>
        <p:txBody>
          <a:bodyPr/>
          <a:lstStyle/>
          <a:p>
            <a:r>
              <a:rPr lang="en-IN" dirty="0" smtClean="0">
                <a:latin typeface="Times New Roman" panose="02020603050405020304" pitchFamily="18" charset="0"/>
                <a:cs typeface="Times New Roman" panose="02020603050405020304" pitchFamily="18" charset="0"/>
              </a:rPr>
              <a:t>Sequence Diagram for Chat</a:t>
            </a:r>
            <a:endParaRPr lang="en-IN" dirty="0">
              <a:latin typeface="Times New Roman" panose="02020603050405020304" pitchFamily="18" charset="0"/>
              <a:cs typeface="Times New Roman" panose="02020603050405020304" pitchFamily="18" charset="0"/>
            </a:endParaRPr>
          </a:p>
        </p:txBody>
      </p:sp>
      <p:pic>
        <p:nvPicPr>
          <p:cNvPr id="3074" name="Picture 14" descr="C:\Users\sivad\Desktop\umls\use case diagrams\final\final\seq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148" y="1542361"/>
            <a:ext cx="6742323" cy="531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3367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981" y="674449"/>
            <a:ext cx="8805479" cy="680434"/>
          </a:xfrm>
        </p:spPr>
        <p:txBody>
          <a:bodyPr/>
          <a:lstStyle/>
          <a:p>
            <a:r>
              <a:rPr lang="en-IN" dirty="0" smtClean="0">
                <a:latin typeface="Times New Roman" panose="02020603050405020304" pitchFamily="18" charset="0"/>
                <a:cs typeface="Times New Roman" panose="02020603050405020304" pitchFamily="18" charset="0"/>
              </a:rPr>
              <a:t>Sequence Diagram for Micro Services</a:t>
            </a:r>
            <a:endParaRPr lang="en-IN" dirty="0">
              <a:latin typeface="Times New Roman" panose="02020603050405020304" pitchFamily="18" charset="0"/>
              <a:cs typeface="Times New Roman" panose="02020603050405020304" pitchFamily="18" charset="0"/>
            </a:endParaRPr>
          </a:p>
        </p:txBody>
      </p:sp>
      <p:pic>
        <p:nvPicPr>
          <p:cNvPr id="4098" name="Picture 15" descr="C:\Users\sivad\Desktop\umls\use case diagrams\final\final\seq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981" y="1354883"/>
            <a:ext cx="7072829" cy="5343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598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1666"/>
          </a:xfrm>
        </p:spPr>
        <p:txBody>
          <a:bodyPr>
            <a:noAutofit/>
          </a:bodyPr>
          <a:lstStyle/>
          <a:p>
            <a:r>
              <a:rPr lang="en-IN"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09164"/>
            <a:ext cx="8915400" cy="5120640"/>
          </a:xfrm>
        </p:spPr>
        <p:txBody>
          <a:bodyPr>
            <a:no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A Messenger application is a feature or a </a:t>
            </a:r>
            <a:r>
              <a:rPr lang="en-US" sz="2000" dirty="0" smtClean="0">
                <a:solidFill>
                  <a:schemeClr val="tx1"/>
                </a:solidFill>
                <a:latin typeface="Times New Roman" panose="02020603050405020304" pitchFamily="18" charset="0"/>
                <a:cs typeface="Times New Roman" panose="02020603050405020304" pitchFamily="18" charset="0"/>
              </a:rPr>
              <a:t>program on </a:t>
            </a:r>
            <a:r>
              <a:rPr lang="en-US" sz="2000" dirty="0">
                <a:solidFill>
                  <a:schemeClr val="tx1"/>
                </a:solidFill>
                <a:latin typeface="Times New Roman" panose="02020603050405020304" pitchFamily="18" charset="0"/>
                <a:cs typeface="Times New Roman" panose="02020603050405020304" pitchFamily="18" charset="0"/>
              </a:rPr>
              <a:t>the Internet to communicate directly among Internet users who are online or who were equally using the internet. </a:t>
            </a:r>
            <a:r>
              <a:rPr lang="en-US" sz="2000" dirty="0" smtClean="0">
                <a:solidFill>
                  <a:schemeClr val="tx1"/>
                </a:solidFill>
                <a:latin typeface="Times New Roman" panose="02020603050405020304" pitchFamily="18" charset="0"/>
                <a:cs typeface="Times New Roman" panose="02020603050405020304" pitchFamily="18" charset="0"/>
              </a:rPr>
              <a:t>In </a:t>
            </a:r>
            <a:r>
              <a:rPr lang="en-US" sz="2000" dirty="0">
                <a:solidFill>
                  <a:schemeClr val="tx1"/>
                </a:solidFill>
                <a:latin typeface="Times New Roman" panose="02020603050405020304" pitchFamily="18" charset="0"/>
                <a:cs typeface="Times New Roman" panose="02020603050405020304" pitchFamily="18" charset="0"/>
              </a:rPr>
              <a:t>the last few years, several Messenger applications came into existence and they are very useful for communication purpose.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It's </a:t>
            </a:r>
            <a:r>
              <a:rPr lang="en-US" sz="2000" dirty="0">
                <a:solidFill>
                  <a:schemeClr val="tx1"/>
                </a:solidFill>
                <a:latin typeface="Times New Roman" panose="02020603050405020304" pitchFamily="18" charset="0"/>
                <a:cs typeface="Times New Roman" panose="02020603050405020304" pitchFamily="18" charset="0"/>
              </a:rPr>
              <a:t>The Time for the next evolution in the Internet Communication. Bringing together different needs of users and Organization, is  the unique vision for The Messenger. Although they’ve been a lot of Messenger apps, the futuristic vison to come up with some new ideas on what we think a Messenger should be, and with whom (for now) they should be interacting with</a:t>
            </a:r>
            <a:r>
              <a:rPr lang="en-US" sz="2400" dirty="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010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2041" y="620386"/>
            <a:ext cx="8911687" cy="680434"/>
          </a:xfrm>
        </p:spPr>
        <p:txBody>
          <a:bodyPr/>
          <a:lstStyle/>
          <a:p>
            <a:r>
              <a:rPr lang="en-IN" dirty="0" smtClean="0">
                <a:latin typeface="Times New Roman" panose="02020603050405020304" pitchFamily="18" charset="0"/>
                <a:cs typeface="Times New Roman" panose="02020603050405020304" pitchFamily="18" charset="0"/>
              </a:rPr>
              <a:t>Class Diagram </a:t>
            </a:r>
            <a:endParaRPr lang="en-IN" dirty="0">
              <a:latin typeface="Times New Roman" panose="02020603050405020304" pitchFamily="18" charset="0"/>
              <a:cs typeface="Times New Roman" panose="02020603050405020304" pitchFamily="18" charset="0"/>
            </a:endParaRPr>
          </a:p>
        </p:txBody>
      </p:sp>
      <p:pic>
        <p:nvPicPr>
          <p:cNvPr id="5122" name="Picture 17" descr="C:\Users\sivad\Desktop\umls\use case diagrams\final\final use 2\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183" y="1547125"/>
            <a:ext cx="638495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7812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471" y="1412719"/>
            <a:ext cx="3012355" cy="5047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8451" y="1412718"/>
            <a:ext cx="3075083" cy="5047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9"/>
          <p:cNvSpPr>
            <a:spLocks noGrp="1"/>
          </p:cNvSpPr>
          <p:nvPr>
            <p:ph type="title"/>
          </p:nvPr>
        </p:nvSpPr>
        <p:spPr>
          <a:xfrm>
            <a:off x="2666082" y="701228"/>
            <a:ext cx="8124738" cy="488594"/>
          </a:xfrm>
        </p:spPr>
        <p:txBody>
          <a:bodyPr>
            <a:normAutofit fontScale="90000"/>
          </a:bodyPr>
          <a:lstStyle/>
          <a:p>
            <a:r>
              <a:rPr lang="en-IN" dirty="0" smtClean="0">
                <a:latin typeface="Times New Roman" panose="02020603050405020304" pitchFamily="18" charset="0"/>
                <a:cs typeface="Times New Roman" panose="02020603050405020304" pitchFamily="18" charset="0"/>
              </a:rPr>
              <a:t>Login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903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US" dirty="0">
                <a:latin typeface="Times New Roman" panose="02020603050405020304" pitchFamily="18" charset="0"/>
                <a:ea typeface="Calibri" panose="020F0502020204030204" pitchFamily="34" charset="0"/>
              </a:rPr>
              <a:t>Contacts Page</a:t>
            </a:r>
            <a:endParaRPr lang="en-IN" dirty="0"/>
          </a:p>
        </p:txBody>
      </p:sp>
      <p:pic>
        <p:nvPicPr>
          <p:cNvPr id="7170"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003" y="1467803"/>
            <a:ext cx="3332797" cy="516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7040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US" dirty="0">
                <a:latin typeface="Times New Roman" panose="02020603050405020304" pitchFamily="18" charset="0"/>
                <a:ea typeface="Calibri" panose="020F0502020204030204" pitchFamily="34" charset="0"/>
              </a:rPr>
              <a:t>Chat Interface</a:t>
            </a:r>
            <a:endParaRPr lang="en-IN" dirty="0"/>
          </a:p>
        </p:txBody>
      </p:sp>
      <p:pic>
        <p:nvPicPr>
          <p:cNvPr id="8194" name="Picture 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467803"/>
            <a:ext cx="3223982" cy="5047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885" y="1467803"/>
            <a:ext cx="3205633" cy="5047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2131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71" y="2009557"/>
            <a:ext cx="2721168" cy="472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8638" y="2009556"/>
            <a:ext cx="2760471" cy="472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4208" y="2009555"/>
            <a:ext cx="2804538" cy="472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3845" y="2009554"/>
            <a:ext cx="2716406" cy="472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583182" y="622319"/>
            <a:ext cx="3070071" cy="646331"/>
          </a:xfrm>
          <a:prstGeom prst="rect">
            <a:avLst/>
          </a:prstGeom>
        </p:spPr>
        <p:txBody>
          <a:bodyPr wrap="none">
            <a:spAutoFit/>
          </a:bodyPr>
          <a:lstStyle/>
          <a:p>
            <a:r>
              <a:rPr lang="en-US" sz="3600" dirty="0" smtClean="0">
                <a:latin typeface="Times New Roman" panose="02020603050405020304" pitchFamily="18" charset="0"/>
                <a:ea typeface="Calibri" panose="020F0502020204030204" pitchFamily="34" charset="0"/>
              </a:rPr>
              <a:t>Group Creation</a:t>
            </a:r>
            <a:endParaRPr lang="en-IN" sz="3600" dirty="0"/>
          </a:p>
        </p:txBody>
      </p:sp>
    </p:spTree>
    <p:extLst>
      <p:ext uri="{BB962C8B-B14F-4D97-AF65-F5344CB8AC3E}">
        <p14:creationId xmlns:p14="http://schemas.microsoft.com/office/powerpoint/2010/main" val="1496176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US" dirty="0">
                <a:latin typeface="Times New Roman" panose="02020603050405020304" pitchFamily="18" charset="0"/>
                <a:cs typeface="Times New Roman" panose="02020603050405020304" pitchFamily="18" charset="0"/>
              </a:rPr>
              <a:t>Abusive message restriction</a:t>
            </a:r>
            <a:endParaRPr lang="en-IN" dirty="0">
              <a:latin typeface="Times New Roman" panose="02020603050405020304" pitchFamily="18" charset="0"/>
              <a:cs typeface="Times New Roman" panose="02020603050405020304" pitchFamily="18" charset="0"/>
            </a:endParaRPr>
          </a:p>
        </p:txBody>
      </p:sp>
      <p:pic>
        <p:nvPicPr>
          <p:cNvPr id="10242" name="Picture 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389" y="1641515"/>
            <a:ext cx="2947758" cy="500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2496" y="1641515"/>
            <a:ext cx="2919470" cy="500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009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IN" dirty="0"/>
              <a:t>Message Tagging</a:t>
            </a:r>
          </a:p>
        </p:txBody>
      </p:sp>
      <p:pic>
        <p:nvPicPr>
          <p:cNvPr id="11266" name="Picture 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470006"/>
            <a:ext cx="3080762"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737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IN" dirty="0" smtClean="0"/>
              <a:t>Drawing Pad</a:t>
            </a:r>
            <a:endParaRPr lang="en-IN" dirty="0"/>
          </a:p>
        </p:txBody>
      </p:sp>
      <p:pic>
        <p:nvPicPr>
          <p:cNvPr id="12290" name="Picture 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503057"/>
            <a:ext cx="3036694" cy="485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5202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IN" dirty="0" smtClean="0"/>
              <a:t>File type Indication</a:t>
            </a:r>
            <a:endParaRPr lang="en-IN" dirty="0"/>
          </a:p>
        </p:txBody>
      </p:sp>
      <p:pic>
        <p:nvPicPr>
          <p:cNvPr id="13315" name="Picture 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569158"/>
            <a:ext cx="2871441" cy="502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3449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IN" dirty="0" smtClean="0"/>
              <a:t>Delete for Every One </a:t>
            </a:r>
            <a:endParaRPr lang="en-IN" dirty="0"/>
          </a:p>
        </p:txBody>
      </p:sp>
      <p:pic>
        <p:nvPicPr>
          <p:cNvPr id="14338" name="Picture 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580174"/>
            <a:ext cx="3069745" cy="505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65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ABSTRACT (Continued)</a:t>
            </a:r>
            <a:endParaRPr lang="en-IN" dirty="0"/>
          </a:p>
        </p:txBody>
      </p:sp>
      <p:sp>
        <p:nvSpPr>
          <p:cNvPr id="3" name="Content Placeholder 2"/>
          <p:cNvSpPr>
            <a:spLocks noGrp="1"/>
          </p:cNvSpPr>
          <p:nvPr>
            <p:ph idx="1"/>
          </p:nvPr>
        </p:nvSpPr>
        <p:spPr>
          <a:xfrm>
            <a:off x="2589212" y="1595061"/>
            <a:ext cx="8915400" cy="3777622"/>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Earlier there was no mode of online communication between users. In big or small organizations communication between users posed a challenge.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There </a:t>
            </a:r>
            <a:r>
              <a:rPr lang="en-US" sz="2000" dirty="0">
                <a:solidFill>
                  <a:schemeClr val="tx1"/>
                </a:solidFill>
                <a:latin typeface="Times New Roman" panose="02020603050405020304" pitchFamily="18" charset="0"/>
                <a:cs typeface="Times New Roman" panose="02020603050405020304" pitchFamily="18" charset="0"/>
              </a:rPr>
              <a:t>was a requirement to translate these communications from one language to other for further evaluation.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There </a:t>
            </a:r>
            <a:r>
              <a:rPr lang="en-US" sz="2000" dirty="0">
                <a:solidFill>
                  <a:schemeClr val="tx1"/>
                </a:solidFill>
                <a:latin typeface="Times New Roman" panose="02020603050405020304" pitchFamily="18" charset="0"/>
                <a:cs typeface="Times New Roman" panose="02020603050405020304" pitchFamily="18" charset="0"/>
              </a:rPr>
              <a:t>is no tagging to distinguish a message from other </a:t>
            </a:r>
            <a:r>
              <a:rPr lang="en-US" sz="2000" dirty="0" smtClean="0">
                <a:solidFill>
                  <a:schemeClr val="tx1"/>
                </a:solidFill>
                <a:latin typeface="Times New Roman" panose="02020603050405020304" pitchFamily="18" charset="0"/>
                <a:cs typeface="Times New Roman" panose="02020603050405020304" pitchFamily="18" charset="0"/>
              </a:rPr>
              <a:t>messages.</a:t>
            </a:r>
          </a:p>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idea is to automate the existing Chat applications and make the users to utilize the software so that their valuable time can be saved.</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991481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IN" dirty="0" smtClean="0"/>
              <a:t>Capture Media</a:t>
            </a:r>
            <a:endParaRPr lang="en-IN" dirty="0"/>
          </a:p>
        </p:txBody>
      </p:sp>
      <p:pic>
        <p:nvPicPr>
          <p:cNvPr id="15362" name="Picture 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4" y="1458989"/>
            <a:ext cx="2992627" cy="525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495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IN" dirty="0" smtClean="0"/>
              <a:t>Poll Maker</a:t>
            </a:r>
            <a:endParaRPr lang="en-IN" dirty="0"/>
          </a:p>
        </p:txBody>
      </p:sp>
      <p:pic>
        <p:nvPicPr>
          <p:cNvPr id="16386" name="Picture 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414922"/>
            <a:ext cx="2948559"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942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IN" dirty="0" smtClean="0"/>
              <a:t>Poll &amp; Result</a:t>
            </a:r>
            <a:endParaRPr lang="en-IN" dirty="0"/>
          </a:p>
        </p:txBody>
      </p:sp>
      <p:pic>
        <p:nvPicPr>
          <p:cNvPr id="17410" name="Picture 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4" y="1498294"/>
            <a:ext cx="3047711" cy="5177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344" y="1498294"/>
            <a:ext cx="3046909" cy="5177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8576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IN" dirty="0" smtClean="0"/>
              <a:t>Complete Poll Result</a:t>
            </a:r>
            <a:endParaRPr lang="en-IN" dirty="0"/>
          </a:p>
        </p:txBody>
      </p:sp>
      <p:pic>
        <p:nvPicPr>
          <p:cNvPr id="18434" name="Picture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4" y="1525090"/>
            <a:ext cx="2871441" cy="508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328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IN" dirty="0" smtClean="0"/>
              <a:t>OCR Result Page</a:t>
            </a:r>
            <a:endParaRPr lang="en-IN" dirty="0"/>
          </a:p>
        </p:txBody>
      </p:sp>
      <p:pic>
        <p:nvPicPr>
          <p:cNvPr id="19458" name="Picture 4"/>
          <p:cNvPicPr>
            <a:picLocks noChangeAspect="1" noChangeArrowheads="1"/>
          </p:cNvPicPr>
          <p:nvPr/>
        </p:nvPicPr>
        <p:blipFill>
          <a:blip r:embed="rId2">
            <a:extLst>
              <a:ext uri="{28A0092B-C50C-407E-A947-70E740481C1C}">
                <a14:useLocalDpi xmlns:a14="http://schemas.microsoft.com/office/drawing/2010/main" val="0"/>
              </a:ext>
            </a:extLst>
          </a:blip>
          <a:srcRect l="-668" t="3819" r="668" b="-687"/>
          <a:stretch>
            <a:fillRect/>
          </a:stretch>
        </p:blipFill>
        <p:spPr bwMode="auto">
          <a:xfrm>
            <a:off x="2592925" y="1503056"/>
            <a:ext cx="2904492" cy="507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141" y="1503056"/>
            <a:ext cx="2826571" cy="49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236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IN" dirty="0" smtClean="0"/>
              <a:t>Translation</a:t>
            </a:r>
            <a:endParaRPr lang="en-IN" dirty="0"/>
          </a:p>
        </p:txBody>
      </p:sp>
      <p:pic>
        <p:nvPicPr>
          <p:cNvPr id="20482" name="Picture 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688" y="1288973"/>
            <a:ext cx="2925725" cy="537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525" y="1288973"/>
            <a:ext cx="2777051" cy="5299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5689" y="1288973"/>
            <a:ext cx="2688919" cy="5299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6850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IN" dirty="0" smtClean="0"/>
              <a:t>Message filter</a:t>
            </a:r>
            <a:endParaRPr lang="en-IN" dirty="0"/>
          </a:p>
        </p:txBody>
      </p:sp>
      <p:pic>
        <p:nvPicPr>
          <p:cNvPr id="215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4" y="1503057"/>
            <a:ext cx="3047711" cy="501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2005" y="1503057"/>
            <a:ext cx="2969793" cy="501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7675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IN" dirty="0" smtClean="0"/>
              <a:t>SPAM Report</a:t>
            </a:r>
            <a:endParaRPr lang="en-IN" dirty="0"/>
          </a:p>
        </p:txBody>
      </p:sp>
      <p:pic>
        <p:nvPicPr>
          <p:cNvPr id="22530" name="Picture 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470006"/>
            <a:ext cx="3014661" cy="498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530" y="1470006"/>
            <a:ext cx="2721166" cy="498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429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4863"/>
          </a:xfrm>
        </p:spPr>
        <p:txBody>
          <a:bodyPr/>
          <a:lstStyle/>
          <a:p>
            <a:r>
              <a:rPr lang="en-IN" dirty="0" smtClean="0"/>
              <a:t>Message Options</a:t>
            </a:r>
            <a:endParaRPr lang="en-IN" dirty="0"/>
          </a:p>
        </p:txBody>
      </p:sp>
      <p:pic>
        <p:nvPicPr>
          <p:cNvPr id="23554" name="Picture 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288973"/>
            <a:ext cx="2867025"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7685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0706"/>
          </a:xfrm>
        </p:spPr>
        <p:txBody>
          <a:bodyPr>
            <a:noAutofit/>
          </a:bodyPr>
          <a:lstStyle/>
          <a:p>
            <a:r>
              <a:rPr lang="en-US" dirty="0" smtClean="0">
                <a:solidFill>
                  <a:schemeClr val="tx1"/>
                </a:solidFill>
                <a:latin typeface="Times New Roman"/>
                <a:ea typeface="Times New Roman"/>
                <a:cs typeface="Times New Roman"/>
                <a:sym typeface="Times New Roman"/>
              </a:rPr>
              <a:t>Conclusion</a:t>
            </a:r>
            <a:endParaRPr lang="en-IN" dirty="0">
              <a:solidFill>
                <a:schemeClr val="tx1"/>
              </a:solidFill>
            </a:endParaRPr>
          </a:p>
        </p:txBody>
      </p:sp>
      <p:sp>
        <p:nvSpPr>
          <p:cNvPr id="3" name="Content Placeholder 2"/>
          <p:cNvSpPr>
            <a:spLocks noGrp="1"/>
          </p:cNvSpPr>
          <p:nvPr>
            <p:ph idx="1"/>
          </p:nvPr>
        </p:nvSpPr>
        <p:spPr>
          <a:xfrm>
            <a:off x="2381948" y="1338036"/>
            <a:ext cx="8915400" cy="5082166"/>
          </a:xfrm>
        </p:spPr>
        <p:txBody>
          <a:bodyPr>
            <a:normAutofit/>
          </a:bodyPr>
          <a:lstStyle/>
          <a:p>
            <a:r>
              <a:rPr lang="en-IN" dirty="0">
                <a:latin typeface="Times New Roman" panose="02020603050405020304" pitchFamily="18" charset="0"/>
                <a:cs typeface="Times New Roman" panose="02020603050405020304" pitchFamily="18" charset="0"/>
              </a:rPr>
              <a:t>Chatting is a very common used application among users. General users use instant messaging services to communicate with other individual users. In our project, we have provided with many enhanced features for a chat application. The features like sentiment analysis, language translator, spam detection, message tagging, text recognition in image plays a major role</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Chat App protects user and device from various things like Abusive messages, Phishing Attacks and Malicious URLs</a:t>
            </a:r>
            <a:r>
              <a:rPr lang="en-IN" dirty="0" smtClean="0">
                <a:latin typeface="Times New Roman" panose="02020603050405020304" pitchFamily="18" charset="0"/>
                <a:cs typeface="Times New Roman" panose="02020603050405020304" pitchFamily="18" charset="0"/>
              </a:rPr>
              <a:t>. Each </a:t>
            </a:r>
            <a:r>
              <a:rPr lang="en-IN" dirty="0">
                <a:latin typeface="Times New Roman" panose="02020603050405020304" pitchFamily="18" charset="0"/>
                <a:cs typeface="Times New Roman" panose="02020603050405020304" pitchFamily="18" charset="0"/>
              </a:rPr>
              <a:t>message received can be translated to more than 60 languages using 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party Service namely Microsoft Azure Cognitive service. The chat application is so aimed that the people could have a better experience of chatting. It has the potential to attract more and more users to interact and connect. </a:t>
            </a:r>
          </a:p>
          <a:p>
            <a:r>
              <a:rPr lang="en-IN" b="1" dirty="0">
                <a:latin typeface="Times New Roman" panose="02020603050405020304" pitchFamily="18" charset="0"/>
                <a:cs typeface="Times New Roman" panose="02020603050405020304" pitchFamily="18" charset="0"/>
              </a:rPr>
              <a:t>Scope</a:t>
            </a:r>
            <a:r>
              <a:rPr lang="en-IN" dirty="0">
                <a:latin typeface="Times New Roman" panose="02020603050405020304" pitchFamily="18" charset="0"/>
                <a:cs typeface="Times New Roman" panose="02020603050405020304" pitchFamily="18" charset="0"/>
              </a:rPr>
              <a:t> </a:t>
            </a:r>
          </a:p>
          <a:p>
            <a:pPr lvl="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Sentiment Analysis With Multiple Language </a:t>
            </a:r>
            <a:r>
              <a:rPr lang="en-IN" dirty="0" smtClean="0">
                <a:latin typeface="Times New Roman" panose="02020603050405020304" pitchFamily="18" charset="0"/>
                <a:cs typeface="Times New Roman" panose="02020603050405020304" pitchFamily="18" charset="0"/>
              </a:rPr>
              <a:t>Support</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Instant URL Classification </a:t>
            </a:r>
          </a:p>
          <a:p>
            <a:pPr lvl="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Fingerprint Lock</a:t>
            </a:r>
          </a:p>
          <a:p>
            <a:pPr>
              <a:buFont typeface="Arial" panose="020B0604020202020204" pitchFamily="34" charset="0"/>
              <a:buChar char="•"/>
            </a:pP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81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1666"/>
          </a:xfrm>
        </p:spPr>
        <p:txBody>
          <a:bodyPr>
            <a:noAutofit/>
          </a:bodyPr>
          <a:lstStyle/>
          <a:p>
            <a:r>
              <a:rPr lang="en-US" dirty="0" smtClean="0">
                <a:solidFill>
                  <a:schemeClr val="tx1"/>
                </a:solidFill>
                <a:latin typeface="Times New Roman"/>
                <a:ea typeface="Times New Roman"/>
                <a:cs typeface="Times New Roman"/>
                <a:sym typeface="Times New Roman"/>
              </a:rPr>
              <a:t>EXISTING </a:t>
            </a:r>
            <a:r>
              <a:rPr lang="en-US" dirty="0">
                <a:solidFill>
                  <a:schemeClr val="tx1"/>
                </a:solidFill>
                <a:latin typeface="Times New Roman"/>
                <a:ea typeface="Times New Roman"/>
                <a:cs typeface="Times New Roman"/>
                <a:sym typeface="Times New Roman"/>
              </a:rPr>
              <a:t>SYSTEM</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53311"/>
            <a:ext cx="8915400" cy="5377995"/>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Earlier there was no mode of online communication between users. In big or small organizations communication between users posed a challenge. Let consider a few Most used chat applications and their </a:t>
            </a:r>
            <a:r>
              <a:rPr lang="en-IN" sz="2000" dirty="0" smtClean="0">
                <a:latin typeface="Times New Roman" panose="02020603050405020304" pitchFamily="18" charset="0"/>
                <a:cs typeface="Times New Roman" panose="02020603050405020304" pitchFamily="18" charset="0"/>
              </a:rPr>
              <a:t>Limitations</a:t>
            </a:r>
          </a:p>
          <a:p>
            <a:r>
              <a:rPr lang="en-IN" sz="1400" b="1" dirty="0" smtClean="0">
                <a:latin typeface="Times New Roman" panose="02020603050405020304" pitchFamily="18" charset="0"/>
                <a:cs typeface="Times New Roman" panose="02020603050405020304" pitchFamily="18" charset="0"/>
              </a:rPr>
              <a:t>WhatsApp </a:t>
            </a:r>
            <a:endParaRPr lang="en-IN" sz="1400"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Group </a:t>
            </a:r>
            <a:r>
              <a:rPr lang="en-IN" sz="1400" dirty="0">
                <a:latin typeface="Times New Roman" panose="02020603050405020304" pitchFamily="18" charset="0"/>
                <a:cs typeface="Times New Roman" panose="02020603050405020304" pitchFamily="18" charset="0"/>
              </a:rPr>
              <a:t>chat for up to 256 people Only</a:t>
            </a:r>
          </a:p>
          <a:p>
            <a:pPr lvl="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No Poll System to Know Opinions of Group members</a:t>
            </a:r>
          </a:p>
          <a:p>
            <a:pPr lvl="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No Real-Time Language Translation </a:t>
            </a:r>
          </a:p>
          <a:p>
            <a:r>
              <a:rPr lang="en-IN" sz="1400" b="1" dirty="0" smtClean="0">
                <a:latin typeface="Times New Roman" panose="02020603050405020304" pitchFamily="18" charset="0"/>
                <a:cs typeface="Times New Roman" panose="02020603050405020304" pitchFamily="18" charset="0"/>
              </a:rPr>
              <a:t>Face Book</a:t>
            </a:r>
            <a:endParaRPr lang="en-IN" sz="1400"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It’s controlled by Facebook. Privacy issues have been raised in the past and to be fair Facebook was, and still is about monitoring its user behaviour and data collection</a:t>
            </a:r>
          </a:p>
          <a:p>
            <a:pPr lvl="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No Poll System to Know Opinions of Page Followers</a:t>
            </a:r>
          </a:p>
          <a:p>
            <a:r>
              <a:rPr lang="en-IN" sz="1400" b="1" dirty="0" smtClean="0">
                <a:latin typeface="Times New Roman" panose="02020603050405020304" pitchFamily="18" charset="0"/>
                <a:cs typeface="Times New Roman" panose="02020603050405020304" pitchFamily="18" charset="0"/>
              </a:rPr>
              <a:t>Telegram</a:t>
            </a:r>
            <a:endParaRPr lang="en-IN" sz="1400"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Allow Malicious &amp; Phishing URLs to open in Device</a:t>
            </a:r>
          </a:p>
          <a:p>
            <a:pPr lvl="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Allow to Sending Abusive and Inappropriate Messages</a:t>
            </a:r>
          </a:p>
          <a:p>
            <a:pPr lvl="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No Real-Time Language Translation</a:t>
            </a:r>
          </a:p>
          <a:p>
            <a:pPr lvl="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Poll System with Limited Options</a:t>
            </a:r>
          </a:p>
          <a:p>
            <a:endParaRPr lang="en-IN" sz="1400" dirty="0" smtClean="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01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1948" y="1194816"/>
            <a:ext cx="8915400" cy="5082166"/>
          </a:xfrm>
        </p:spPr>
        <p:txBody>
          <a:bodyPr>
            <a:normAutofit/>
          </a:bodyPr>
          <a:lstStyle/>
          <a:p>
            <a:r>
              <a:rPr lang="en-US" b="1" dirty="0"/>
              <a:t>References:</a:t>
            </a:r>
            <a:endParaRPr lang="en-IN" dirty="0"/>
          </a:p>
          <a:p>
            <a:pPr>
              <a:buFont typeface="Arial" panose="020B0604020202020204" pitchFamily="34" charset="0"/>
              <a:buChar char="•"/>
            </a:pPr>
            <a:r>
              <a:rPr lang="en-US" dirty="0"/>
              <a:t>[1] Chatting Application with Real Time Translation Nikhil </a:t>
            </a:r>
            <a:r>
              <a:rPr lang="en-US" dirty="0" err="1"/>
              <a:t>Chaudhari</a:t>
            </a:r>
            <a:r>
              <a:rPr lang="en-US" dirty="0"/>
              <a:t> 1, </a:t>
            </a:r>
            <a:r>
              <a:rPr lang="en-US" dirty="0" err="1"/>
              <a:t>SushmaShinkar</a:t>
            </a:r>
            <a:r>
              <a:rPr lang="en-US" dirty="0"/>
              <a:t> 2, Priyanka </a:t>
            </a:r>
            <a:r>
              <a:rPr lang="en-US" dirty="0" err="1"/>
              <a:t>Pagare</a:t>
            </a:r>
            <a:r>
              <a:rPr lang="en-US" dirty="0"/>
              <a:t> Bachelor of Engineering, Computer Engineering Department, </a:t>
            </a:r>
            <a:r>
              <a:rPr lang="en-US" dirty="0" err="1"/>
              <a:t>Sanghavi</a:t>
            </a:r>
            <a:r>
              <a:rPr lang="en-US" dirty="0"/>
              <a:t> college of Engineering , Maharashtra, India </a:t>
            </a:r>
            <a:endParaRPr lang="en-IN" dirty="0"/>
          </a:p>
          <a:p>
            <a:pPr>
              <a:buFont typeface="Arial" panose="020B0604020202020204" pitchFamily="34" charset="0"/>
              <a:buChar char="•"/>
            </a:pPr>
            <a:r>
              <a:rPr lang="en-US" dirty="0"/>
              <a:t>[2] Sentiment Analysis of Chat Application </a:t>
            </a:r>
            <a:r>
              <a:rPr lang="en-US" dirty="0" err="1"/>
              <a:t>Swanand</a:t>
            </a:r>
            <a:r>
              <a:rPr lang="en-US" dirty="0"/>
              <a:t> Joshi, </a:t>
            </a:r>
            <a:r>
              <a:rPr lang="en-US" dirty="0" err="1"/>
              <a:t>Amey</a:t>
            </a:r>
            <a:r>
              <a:rPr lang="en-US" dirty="0"/>
              <a:t> </a:t>
            </a:r>
            <a:r>
              <a:rPr lang="en-US" dirty="0" err="1"/>
              <a:t>Ruikar</a:t>
            </a:r>
            <a:r>
              <a:rPr lang="en-US" dirty="0"/>
              <a:t> Department of Information and Technology Pune Institute of Computer and Technology Pune, India</a:t>
            </a:r>
            <a:endParaRPr lang="en-IN" dirty="0"/>
          </a:p>
          <a:p>
            <a:r>
              <a:rPr lang="en-US" b="1" dirty="0"/>
              <a:t>Websites referred:</a:t>
            </a:r>
            <a:endParaRPr lang="en-IN" dirty="0"/>
          </a:p>
          <a:p>
            <a:pPr lvl="0">
              <a:buFont typeface="Arial" panose="020B0604020202020204" pitchFamily="34" charset="0"/>
              <a:buChar char="•"/>
            </a:pPr>
            <a:r>
              <a:rPr lang="en-US" u="sng" dirty="0">
                <a:hlinkClick r:id="rId2"/>
              </a:rPr>
              <a:t>https://devdactic.com/ionic-realtime-socket-io/</a:t>
            </a:r>
            <a:endParaRPr lang="en-IN" dirty="0"/>
          </a:p>
          <a:p>
            <a:pPr lvl="0">
              <a:buFont typeface="Arial" panose="020B0604020202020204" pitchFamily="34" charset="0"/>
              <a:buChar char="•"/>
            </a:pPr>
            <a:r>
              <a:rPr lang="en-US" u="sng" dirty="0">
                <a:hlinkClick r:id="rId3"/>
              </a:rPr>
              <a:t>https://ionicframework.com/</a:t>
            </a:r>
            <a:endParaRPr lang="en-IN" dirty="0"/>
          </a:p>
          <a:p>
            <a:pPr lvl="0">
              <a:buFont typeface="Arial" panose="020B0604020202020204" pitchFamily="34" charset="0"/>
              <a:buChar char="•"/>
            </a:pPr>
            <a:r>
              <a:rPr lang="en-US" u="sng" dirty="0">
                <a:hlinkClick r:id="rId4"/>
              </a:rPr>
              <a:t>https://docs.mongodb.com/</a:t>
            </a:r>
            <a:endParaRPr lang="en-IN" dirty="0"/>
          </a:p>
          <a:p>
            <a:pPr marL="0" indent="0">
              <a:buNone/>
            </a:pPr>
            <a:endParaRPr lang="en-IN" dirty="0"/>
          </a:p>
        </p:txBody>
      </p:sp>
    </p:spTree>
    <p:extLst>
      <p:ext uri="{BB962C8B-B14F-4D97-AF65-F5344CB8AC3E}">
        <p14:creationId xmlns:p14="http://schemas.microsoft.com/office/powerpoint/2010/main" val="664977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349" y="2388683"/>
            <a:ext cx="8911687" cy="1280890"/>
          </a:xfrm>
        </p:spPr>
        <p:txBody>
          <a:bodyPr>
            <a:normAutofit/>
          </a:bodyPr>
          <a:lstStyle/>
          <a:p>
            <a:r>
              <a:rPr lang="en-IN" sz="7200" dirty="0" smtClean="0">
                <a:latin typeface="Times New Roman" panose="02020603050405020304" pitchFamily="18" charset="0"/>
                <a:cs typeface="Times New Roman" panose="02020603050405020304" pitchFamily="18" charset="0"/>
              </a:rPr>
              <a:t>Any Queries  ?</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138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349" y="2388683"/>
            <a:ext cx="8911687" cy="1280890"/>
          </a:xfrm>
        </p:spPr>
        <p:txBody>
          <a:bodyPr>
            <a:normAutofit/>
          </a:bodyPr>
          <a:lstStyle/>
          <a:p>
            <a:r>
              <a:rPr lang="en-IN" sz="7200" dirty="0" smtClean="0">
                <a:latin typeface="Times New Roman" panose="02020603050405020304" pitchFamily="18" charset="0"/>
                <a:cs typeface="Times New Roman" panose="02020603050405020304" pitchFamily="18" charset="0"/>
              </a:rPr>
              <a:t>Thank you ?</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82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1666"/>
          </a:xfrm>
        </p:spPr>
        <p:txBody>
          <a:bodyPr>
            <a:noAutofit/>
          </a:bodyPr>
          <a:lstStyle/>
          <a:p>
            <a:r>
              <a:rPr lang="en-US" dirty="0">
                <a:latin typeface="Times New Roman" panose="02020603050405020304" pitchFamily="18" charset="0"/>
                <a:cs typeface="Times New Roman" panose="02020603050405020304" pitchFamily="18" charset="0"/>
              </a:rPr>
              <a:t>Drawbacks of existing chat applications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628732"/>
            <a:ext cx="8915400" cy="4937319"/>
          </a:xfrm>
        </p:spPr>
        <p:txBody>
          <a:bodyPr>
            <a:noAutofit/>
          </a:bodyPr>
          <a:lstStyle/>
          <a:p>
            <a:pPr lvl="0"/>
            <a:r>
              <a:rPr lang="en-US" dirty="0"/>
              <a:t>No  Language </a:t>
            </a:r>
            <a:r>
              <a:rPr lang="en-US" dirty="0" smtClean="0"/>
              <a:t>Translation</a:t>
            </a:r>
            <a:endParaRPr lang="en-IN" dirty="0"/>
          </a:p>
          <a:p>
            <a:pPr lvl="0"/>
            <a:r>
              <a:rPr lang="en-US" dirty="0"/>
              <a:t>No SPAM URL </a:t>
            </a:r>
            <a:r>
              <a:rPr lang="en-US" dirty="0" smtClean="0"/>
              <a:t>detection</a:t>
            </a:r>
            <a:endParaRPr lang="en-IN" dirty="0"/>
          </a:p>
          <a:p>
            <a:pPr lvl="0"/>
            <a:r>
              <a:rPr lang="en-US" dirty="0"/>
              <a:t>Chat app allows every message whether it is abusive or </a:t>
            </a:r>
            <a:r>
              <a:rPr lang="en-US" dirty="0" smtClean="0"/>
              <a:t>not</a:t>
            </a:r>
            <a:endParaRPr lang="en-IN" dirty="0"/>
          </a:p>
          <a:p>
            <a:pPr lvl="0"/>
            <a:r>
              <a:rPr lang="en-US" dirty="0"/>
              <a:t>No polling system</a:t>
            </a:r>
            <a:endParaRPr lang="en-IN" dirty="0"/>
          </a:p>
        </p:txBody>
      </p:sp>
    </p:spTree>
    <p:extLst>
      <p:ext uri="{BB962C8B-B14F-4D97-AF65-F5344CB8AC3E}">
        <p14:creationId xmlns:p14="http://schemas.microsoft.com/office/powerpoint/2010/main" val="264701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0706"/>
          </a:xfrm>
        </p:spPr>
        <p:txBody>
          <a:bodyPr>
            <a:normAutofit fontScale="90000"/>
          </a:bodyPr>
          <a:lstStyle/>
          <a:p>
            <a:r>
              <a:rPr lang="en-US" dirty="0" smtClean="0">
                <a:solidFill>
                  <a:schemeClr val="tx1"/>
                </a:solidFill>
                <a:latin typeface="Times New Roman" panose="02020603050405020304" pitchFamily="18" charset="0"/>
                <a:cs typeface="Times New Roman" panose="02020603050405020304" pitchFamily="18" charset="0"/>
              </a:rPr>
              <a:t>Hardware </a:t>
            </a:r>
            <a:r>
              <a:rPr lang="en-US" dirty="0">
                <a:solidFill>
                  <a:schemeClr val="tx1"/>
                </a:solidFill>
                <a:latin typeface="Times New Roman" panose="02020603050405020304" pitchFamily="18" charset="0"/>
                <a:cs typeface="Times New Roman" panose="02020603050405020304" pitchFamily="18" charset="0"/>
              </a:rPr>
              <a:t>requirements</a:t>
            </a:r>
            <a:endParaRPr lang="en-IN" dirty="0"/>
          </a:p>
        </p:txBody>
      </p:sp>
      <p:sp>
        <p:nvSpPr>
          <p:cNvPr id="3" name="Content Placeholder 2"/>
          <p:cNvSpPr>
            <a:spLocks noGrp="1"/>
          </p:cNvSpPr>
          <p:nvPr>
            <p:ph idx="1"/>
          </p:nvPr>
        </p:nvSpPr>
        <p:spPr>
          <a:xfrm>
            <a:off x="2589212" y="624110"/>
            <a:ext cx="8915400" cy="5287112"/>
          </a:xfrm>
        </p:spPr>
        <p:txBody>
          <a:bodyPr>
            <a:normAutofit/>
          </a:bodyPr>
          <a:lstStyle/>
          <a:p>
            <a:pPr marL="0" indent="0">
              <a:buNone/>
            </a:pPr>
            <a:endParaRPr lang="en-IN" dirty="0" smtClean="0"/>
          </a:p>
          <a:p>
            <a:pPr marL="0" indent="0">
              <a:buNone/>
            </a:pPr>
            <a:endParaRPr lang="en-IN" dirty="0" smtClean="0"/>
          </a:p>
          <a:p>
            <a:r>
              <a:rPr lang="en-IN" sz="2000" dirty="0">
                <a:latin typeface="Times New Roman" panose="02020603050405020304" pitchFamily="18" charset="0"/>
                <a:cs typeface="Times New Roman" panose="02020603050405020304" pitchFamily="18" charset="0"/>
              </a:rPr>
              <a:t>Processor: Minimum 1GHz. Recommended 2GHz or more</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Memory </a:t>
            </a:r>
            <a:r>
              <a:rPr lang="en-IN" sz="2000" dirty="0">
                <a:latin typeface="Times New Roman" panose="02020603050405020304" pitchFamily="18" charset="0"/>
                <a:cs typeface="Times New Roman" panose="02020603050405020304" pitchFamily="18" charset="0"/>
              </a:rPr>
              <a:t>(RAM): Minimum 3GB.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Microsoft </a:t>
            </a:r>
            <a:r>
              <a:rPr lang="en-IN" sz="2000" dirty="0">
                <a:latin typeface="Times New Roman" panose="02020603050405020304" pitchFamily="18" charset="0"/>
                <a:cs typeface="Times New Roman" panose="02020603050405020304" pitchFamily="18" charset="0"/>
              </a:rPr>
              <a:t>Windows 7/8/10 (32-bit or 64-bit)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3 </a:t>
            </a:r>
            <a:r>
              <a:rPr lang="en-IN" sz="2000" dirty="0">
                <a:latin typeface="Times New Roman" panose="02020603050405020304" pitchFamily="18" charset="0"/>
                <a:cs typeface="Times New Roman" panose="02020603050405020304" pitchFamily="18" charset="0"/>
              </a:rPr>
              <a:t>GB RAM minimum, 8 GB RAM recommended (plus 1 GB for the Android Emulator</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rPr>
              <a:t>GB of available disk space minimum, 4 GB recommended (500 MB for IDE plus 1.5 GB for Android SDK and emulator system image)</a:t>
            </a:r>
          </a:p>
        </p:txBody>
      </p:sp>
    </p:spTree>
    <p:extLst>
      <p:ext uri="{BB962C8B-B14F-4D97-AF65-F5344CB8AC3E}">
        <p14:creationId xmlns:p14="http://schemas.microsoft.com/office/powerpoint/2010/main" val="372184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0706"/>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Software requirements</a:t>
            </a:r>
            <a:endParaRPr lang="en-IN" dirty="0"/>
          </a:p>
        </p:txBody>
      </p:sp>
      <p:sp>
        <p:nvSpPr>
          <p:cNvPr id="3" name="Content Placeholder 2"/>
          <p:cNvSpPr>
            <a:spLocks noGrp="1"/>
          </p:cNvSpPr>
          <p:nvPr>
            <p:ph idx="1"/>
          </p:nvPr>
        </p:nvSpPr>
        <p:spPr>
          <a:xfrm>
            <a:off x="2592925" y="1389887"/>
            <a:ext cx="8911686" cy="4876442"/>
          </a:xfrm>
        </p:spPr>
        <p:txBody>
          <a:bodyPr>
            <a:noAutofit/>
          </a:bodyPr>
          <a:lstStyle/>
          <a:p>
            <a:r>
              <a:rPr lang="en-IN" sz="2000" dirty="0" smtClean="0">
                <a:latin typeface="Times New Roman" panose="02020603050405020304" pitchFamily="18" charset="0"/>
                <a:cs typeface="Times New Roman" panose="02020603050405020304" pitchFamily="18" charset="0"/>
              </a:rPr>
              <a:t>Editors</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VS </a:t>
            </a:r>
            <a:r>
              <a:rPr lang="en-IN" sz="2000" dirty="0">
                <a:latin typeface="Times New Roman" panose="02020603050405020304" pitchFamily="18" charset="0"/>
                <a:cs typeface="Times New Roman" panose="02020603050405020304" pitchFamily="18" charset="0"/>
              </a:rPr>
              <a:t>code editor</a:t>
            </a:r>
          </a:p>
          <a:p>
            <a:pPr marL="0" indent="0">
              <a:buNone/>
            </a:pPr>
            <a:r>
              <a:rPr lang="en-IN" sz="2000" dirty="0" smtClean="0">
                <a:latin typeface="Times New Roman" panose="02020603050405020304" pitchFamily="18" charset="0"/>
                <a:cs typeface="Times New Roman" panose="02020603050405020304" pitchFamily="18" charset="0"/>
              </a:rPr>
              <a:t>       Android Studio</a:t>
            </a:r>
          </a:p>
          <a:p>
            <a:r>
              <a:rPr lang="en-IN" sz="2000" dirty="0" smtClean="0">
                <a:latin typeface="Times New Roman" panose="02020603050405020304" pitchFamily="18" charset="0"/>
                <a:cs typeface="Times New Roman" panose="02020603050405020304" pitchFamily="18" charset="0"/>
              </a:rPr>
              <a:t>Backend</a:t>
            </a:r>
          </a:p>
          <a:p>
            <a:pPr marL="0" indent="0">
              <a:buNone/>
            </a:pPr>
            <a:r>
              <a:rPr lang="en-IN" sz="2000" dirty="0" smtClean="0">
                <a:latin typeface="Times New Roman" panose="02020603050405020304" pitchFamily="18" charset="0"/>
                <a:cs typeface="Times New Roman" panose="02020603050405020304" pitchFamily="18" charset="0"/>
              </a:rPr>
              <a:t>        Node.js</a:t>
            </a: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Database</a:t>
            </a:r>
          </a:p>
          <a:p>
            <a:pPr marL="0" indent="0">
              <a:buNone/>
            </a:pPr>
            <a:r>
              <a:rPr lang="en-IN" sz="2000" dirty="0" smtClean="0">
                <a:latin typeface="Times New Roman" panose="02020603050405020304" pitchFamily="18" charset="0"/>
                <a:cs typeface="Times New Roman" panose="02020603050405020304" pitchFamily="18" charset="0"/>
              </a:rPr>
              <a:t>       MongoDB</a:t>
            </a:r>
          </a:p>
          <a:p>
            <a:r>
              <a:rPr lang="en-IN" sz="2000" dirty="0" smtClean="0">
                <a:latin typeface="Times New Roman" panose="02020603050405020304" pitchFamily="18" charset="0"/>
                <a:cs typeface="Times New Roman" panose="02020603050405020304" pitchFamily="18" charset="0"/>
              </a:rPr>
              <a:t>Testers</a:t>
            </a:r>
          </a:p>
          <a:p>
            <a:pPr marL="0" indent="0">
              <a:buNone/>
            </a:pPr>
            <a:r>
              <a:rPr lang="en-IN" sz="2000" dirty="0" smtClean="0">
                <a:latin typeface="Times New Roman" panose="02020603050405020304" pitchFamily="18" charset="0"/>
                <a:cs typeface="Times New Roman" panose="02020603050405020304" pitchFamily="18" charset="0"/>
              </a:rPr>
              <a:t>     Socket.io Tester</a:t>
            </a:r>
          </a:p>
          <a:p>
            <a:pPr marL="0" indent="0">
              <a:buNone/>
            </a:pPr>
            <a:r>
              <a:rPr lang="en-IN" sz="2000" dirty="0" smtClean="0">
                <a:latin typeface="Times New Roman" panose="02020603050405020304" pitchFamily="18" charset="0"/>
                <a:cs typeface="Times New Roman" panose="02020603050405020304" pitchFamily="18" charset="0"/>
              </a:rPr>
              <a:t>     POSTMAN                 </a:t>
            </a:r>
          </a:p>
        </p:txBody>
      </p:sp>
    </p:spTree>
    <p:extLst>
      <p:ext uri="{BB962C8B-B14F-4D97-AF65-F5344CB8AC3E}">
        <p14:creationId xmlns:p14="http://schemas.microsoft.com/office/powerpoint/2010/main" val="110738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0706"/>
          </a:xfrm>
        </p:spPr>
        <p:txBody>
          <a:bodyPr>
            <a:noAutofit/>
          </a:bodyPr>
          <a:lstStyle/>
          <a:p>
            <a:r>
              <a:rPr lang="en-US" dirty="0" smtClean="0">
                <a:solidFill>
                  <a:schemeClr val="tx1"/>
                </a:solidFill>
                <a:latin typeface="Times New Roman" panose="02020603050405020304" pitchFamily="18" charset="0"/>
                <a:cs typeface="Times New Roman" panose="02020603050405020304" pitchFamily="18" charset="0"/>
              </a:rPr>
              <a:t>Technologies</a:t>
            </a:r>
            <a:endParaRPr lang="en-IN" dirty="0"/>
          </a:p>
        </p:txBody>
      </p:sp>
      <p:sp>
        <p:nvSpPr>
          <p:cNvPr id="3" name="Content Placeholder 2"/>
          <p:cNvSpPr>
            <a:spLocks noGrp="1"/>
          </p:cNvSpPr>
          <p:nvPr>
            <p:ph idx="1"/>
          </p:nvPr>
        </p:nvSpPr>
        <p:spPr>
          <a:xfrm>
            <a:off x="2592925" y="1389887"/>
            <a:ext cx="8911686" cy="4876442"/>
          </a:xfrm>
        </p:spPr>
        <p:txBody>
          <a:bodyPr>
            <a:noAutofit/>
          </a:bodyPr>
          <a:lstStyle/>
          <a:p>
            <a:endParaRPr lang="en-IN" sz="2000" dirty="0" smtClean="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Ionic</a:t>
            </a:r>
          </a:p>
          <a:p>
            <a:r>
              <a:rPr lang="en-IN" sz="2000" dirty="0" smtClean="0">
                <a:latin typeface="Times New Roman" panose="02020603050405020304" pitchFamily="18" charset="0"/>
                <a:cs typeface="Times New Roman" panose="02020603050405020304" pitchFamily="18" charset="0"/>
              </a:rPr>
              <a:t>Node.js</a:t>
            </a:r>
          </a:p>
          <a:p>
            <a:r>
              <a:rPr lang="en-IN" sz="2000" dirty="0" smtClean="0">
                <a:latin typeface="Times New Roman" panose="02020603050405020304" pitchFamily="18" charset="0"/>
                <a:cs typeface="Times New Roman" panose="02020603050405020304" pitchFamily="18" charset="0"/>
              </a:rPr>
              <a:t>MongoDB</a:t>
            </a: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33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1666"/>
          </a:xfrm>
        </p:spPr>
        <p:txBody>
          <a:bodyPr>
            <a:noAutofit/>
          </a:bodyPr>
          <a:lstStyle/>
          <a:p>
            <a:r>
              <a:rPr lang="en-US" dirty="0">
                <a:solidFill>
                  <a:schemeClr val="tx1"/>
                </a:solidFill>
                <a:latin typeface="Times New Roman"/>
                <a:ea typeface="Times New Roman"/>
                <a:cs typeface="Times New Roman"/>
                <a:sym typeface="Times New Roman"/>
              </a:rPr>
              <a:t>PROPOSED SYSTEM</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53312"/>
            <a:ext cx="8915400" cy="4557910"/>
          </a:xfrm>
        </p:spPr>
        <p:txBody>
          <a:bodyPr>
            <a:noAutofit/>
          </a:bodyPr>
          <a:lstStyle/>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This Chat application will be like any regular chat app ,but with more features like below</a:t>
            </a:r>
          </a:p>
          <a:p>
            <a:r>
              <a:rPr lang="en-US" sz="2000" dirty="0" smtClean="0">
                <a:solidFill>
                  <a:schemeClr val="tx1"/>
                </a:solidFill>
                <a:latin typeface="Times New Roman" panose="02020603050405020304" pitchFamily="18" charset="0"/>
                <a:cs typeface="Times New Roman" panose="02020603050405020304" pitchFamily="18" charset="0"/>
              </a:rPr>
              <a:t>Restrict Abusive Messages Using Sentiment Analysis</a:t>
            </a:r>
          </a:p>
          <a:p>
            <a:r>
              <a:rPr lang="en-US" sz="2000" dirty="0" smtClean="0">
                <a:solidFill>
                  <a:schemeClr val="tx1"/>
                </a:solidFill>
                <a:latin typeface="Times New Roman" panose="02020603050405020304" pitchFamily="18" charset="0"/>
                <a:cs typeface="Times New Roman" panose="02020603050405020304" pitchFamily="18" charset="0"/>
              </a:rPr>
              <a:t>Real Time Language Translation</a:t>
            </a:r>
          </a:p>
          <a:p>
            <a:r>
              <a:rPr lang="en-US" sz="2000" dirty="0" smtClean="0">
                <a:solidFill>
                  <a:schemeClr val="tx1"/>
                </a:solidFill>
                <a:latin typeface="Times New Roman" panose="02020603050405020304" pitchFamily="18" charset="0"/>
                <a:cs typeface="Times New Roman" panose="02020603050405020304" pitchFamily="18" charset="0"/>
              </a:rPr>
              <a:t>Phishing URL Detection</a:t>
            </a:r>
          </a:p>
          <a:p>
            <a:r>
              <a:rPr lang="en-US" sz="2000" dirty="0" smtClean="0">
                <a:solidFill>
                  <a:schemeClr val="tx1"/>
                </a:solidFill>
                <a:latin typeface="Times New Roman" panose="02020603050405020304" pitchFamily="18" charset="0"/>
                <a:cs typeface="Times New Roman" panose="02020603050405020304" pitchFamily="18" charset="0"/>
              </a:rPr>
              <a:t>Polls with Live Results</a:t>
            </a:r>
          </a:p>
          <a:p>
            <a:r>
              <a:rPr lang="en-US" sz="2000" dirty="0" smtClean="0">
                <a:solidFill>
                  <a:schemeClr val="tx1"/>
                </a:solidFill>
                <a:latin typeface="Times New Roman" panose="02020603050405020304" pitchFamily="18" charset="0"/>
                <a:cs typeface="Times New Roman" panose="02020603050405020304" pitchFamily="18" charset="0"/>
              </a:rPr>
              <a:t>Text to Speech</a:t>
            </a:r>
          </a:p>
          <a:p>
            <a:r>
              <a:rPr lang="en-US" sz="2000" dirty="0" smtClean="0">
                <a:solidFill>
                  <a:schemeClr val="tx1"/>
                </a:solidFill>
                <a:latin typeface="Times New Roman" panose="02020603050405020304" pitchFamily="18" charset="0"/>
                <a:cs typeface="Times New Roman" panose="02020603050405020304" pitchFamily="18" charset="0"/>
              </a:rPr>
              <a:t>Text Recognition in Images</a:t>
            </a:r>
          </a:p>
          <a:p>
            <a:r>
              <a:rPr lang="en-US" sz="2000" dirty="0" smtClean="0">
                <a:solidFill>
                  <a:schemeClr val="tx1"/>
                </a:solidFill>
                <a:latin typeface="Times New Roman" panose="02020603050405020304" pitchFamily="18" charset="0"/>
                <a:cs typeface="Times New Roman" panose="02020603050405020304" pitchFamily="18" charset="0"/>
              </a:rPr>
              <a:t>URL &amp; Email Detection in Images</a:t>
            </a:r>
          </a:p>
          <a:p>
            <a:r>
              <a:rPr lang="en-US" sz="2000" dirty="0" smtClean="0">
                <a:solidFill>
                  <a:schemeClr val="tx1"/>
                </a:solidFill>
                <a:latin typeface="Times New Roman" panose="02020603050405020304" pitchFamily="18" charset="0"/>
                <a:cs typeface="Times New Roman" panose="02020603050405020304" pitchFamily="18" charset="0"/>
              </a:rPr>
              <a:t>Tagging Each Message as IMPORTANT,CONFIDENTIAL,PERSONAL</a:t>
            </a:r>
          </a:p>
          <a:p>
            <a:r>
              <a:rPr lang="en-US" sz="2000" dirty="0" smtClean="0">
                <a:solidFill>
                  <a:schemeClr val="tx1"/>
                </a:solidFill>
                <a:latin typeface="Times New Roman" panose="02020603050405020304" pitchFamily="18" charset="0"/>
                <a:cs typeface="Times New Roman" panose="02020603050405020304" pitchFamily="18" charset="0"/>
              </a:rPr>
              <a:t>Drawing Pad</a:t>
            </a:r>
          </a:p>
          <a:p>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4390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1887</TotalTime>
  <Words>1025</Words>
  <Application>Microsoft Office PowerPoint</Application>
  <PresentationFormat>Widescreen</PresentationFormat>
  <Paragraphs>152</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Century Gothic</vt:lpstr>
      <vt:lpstr>Times New Roman</vt:lpstr>
      <vt:lpstr>Wingdings 3</vt:lpstr>
      <vt:lpstr>Wisp</vt:lpstr>
      <vt:lpstr>An Enhanced Messenger with  Language Translator  and Sentiment Analysis </vt:lpstr>
      <vt:lpstr>ABSTRACT</vt:lpstr>
      <vt:lpstr>ABSTRACT (Continued)</vt:lpstr>
      <vt:lpstr>EXISTING SYSTEM</vt:lpstr>
      <vt:lpstr>Drawbacks of existing chat applications</vt:lpstr>
      <vt:lpstr>Hardware requirements</vt:lpstr>
      <vt:lpstr>Software requirements</vt:lpstr>
      <vt:lpstr>Technologies</vt:lpstr>
      <vt:lpstr>PROPOSED SYSTEM</vt:lpstr>
      <vt:lpstr>Sentiment Analysis</vt:lpstr>
      <vt:lpstr>How Sentiment analysis Works </vt:lpstr>
      <vt:lpstr>Naive Bayes algorithm</vt:lpstr>
      <vt:lpstr>Micro Services</vt:lpstr>
      <vt:lpstr>Micro Services in The App</vt:lpstr>
      <vt:lpstr>Modules</vt:lpstr>
      <vt:lpstr>Use Case Diagram for User</vt:lpstr>
      <vt:lpstr>Use Case Diagram for Admin</vt:lpstr>
      <vt:lpstr>Sequence Diagram for Chat</vt:lpstr>
      <vt:lpstr>Sequence Diagram for Micro Services</vt:lpstr>
      <vt:lpstr>Class Diagram </vt:lpstr>
      <vt:lpstr>Login page</vt:lpstr>
      <vt:lpstr>Contacts Page</vt:lpstr>
      <vt:lpstr>Chat Interface</vt:lpstr>
      <vt:lpstr>PowerPoint Presentation</vt:lpstr>
      <vt:lpstr>Abusive message restriction</vt:lpstr>
      <vt:lpstr>Message Tagging</vt:lpstr>
      <vt:lpstr>Drawing Pad</vt:lpstr>
      <vt:lpstr>File type Indication</vt:lpstr>
      <vt:lpstr>Delete for Every One </vt:lpstr>
      <vt:lpstr>Capture Media</vt:lpstr>
      <vt:lpstr>Poll Maker</vt:lpstr>
      <vt:lpstr>Poll &amp; Result</vt:lpstr>
      <vt:lpstr>Complete Poll Result</vt:lpstr>
      <vt:lpstr>OCR Result Page</vt:lpstr>
      <vt:lpstr>Translation</vt:lpstr>
      <vt:lpstr>Message filter</vt:lpstr>
      <vt:lpstr>SPAM Report</vt:lpstr>
      <vt:lpstr>Message Options</vt:lpstr>
      <vt:lpstr>Conclusion</vt:lpstr>
      <vt:lpstr>PowerPoint Presentation</vt:lpstr>
      <vt:lpstr>Any Queries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Enhanced Messenger with  Language Translator  and Sentiment Analysis</dc:title>
  <dc:creator>vijay</dc:creator>
  <cp:lastModifiedBy>vijay</cp:lastModifiedBy>
  <cp:revision>145</cp:revision>
  <dcterms:created xsi:type="dcterms:W3CDTF">2020-03-05T13:09:17Z</dcterms:created>
  <dcterms:modified xsi:type="dcterms:W3CDTF">2020-06-23T04:41:23Z</dcterms:modified>
</cp:coreProperties>
</file>