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60" r:id="rId5"/>
    <p:sldId id="261" r:id="rId6"/>
    <p:sldId id="263" r:id="rId7"/>
    <p:sldId id="264"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792">
          <p15:clr>
            <a:srgbClr val="A4A3A4"/>
          </p15:clr>
        </p15:guide>
        <p15:guide id="2" pos="192">
          <p15:clr>
            <a:srgbClr val="A4A3A4"/>
          </p15:clr>
        </p15:guide>
        <p15:guide id="3" orient="horz" pos="10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JSajPAOOD9fRFthapz9TWmiU1I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snapToGrid="0">
      <p:cViewPr varScale="1">
        <p:scale>
          <a:sx n="73" d="100"/>
          <a:sy n="73" d="100"/>
        </p:scale>
        <p:origin x="-600" y="-108"/>
      </p:cViewPr>
      <p:guideLst>
        <p:guide orient="horz" pos="792"/>
        <p:guide orient="horz" pos="1080"/>
        <p:guide pos="19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 name="Google Shape;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7" name="Google Shape;17;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28" name="Google Shape;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341bee5524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341bee552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51" name="Google Shape;5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41bee5524f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41bee5524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76" name="Google Shape;7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41" descr="A close up of a sign&#10;&#10;Description automatically generated"/>
          <p:cNvPicPr preferRelativeResize="0"/>
          <p:nvPr/>
        </p:nvPicPr>
        <p:blipFill rotWithShape="1">
          <a:blip r:embed="rId5">
            <a:alphaModFix/>
          </a:blip>
          <a:srcRect/>
          <a:stretch/>
        </p:blipFill>
        <p:spPr>
          <a:xfrm>
            <a:off x="10072688" y="78002"/>
            <a:ext cx="1800225" cy="575514"/>
          </a:xfrm>
          <a:prstGeom prst="rect">
            <a:avLst/>
          </a:prstGeom>
          <a:noFill/>
          <a:ln>
            <a:noFill/>
          </a:ln>
        </p:spPr>
      </p:pic>
      <p:sp>
        <p:nvSpPr>
          <p:cNvPr id="7" name="Google Shape;7;p41"/>
          <p:cNvSpPr/>
          <p:nvPr/>
        </p:nvSpPr>
        <p:spPr>
          <a:xfrm>
            <a:off x="1" y="0"/>
            <a:ext cx="9829800" cy="71763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 name="Google Shape;8;p41"/>
          <p:cNvSpPr/>
          <p:nvPr/>
        </p:nvSpPr>
        <p:spPr>
          <a:xfrm>
            <a:off x="9888967" y="-419"/>
            <a:ext cx="112283" cy="732357"/>
          </a:xfrm>
          <a:prstGeom prst="rect">
            <a:avLst/>
          </a:prstGeom>
          <a:solidFill>
            <a:srgbClr val="7FBA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9" name="Google Shape;9;p41" descr="A blue and white background&#10;&#10;Description automatically generated with medium confidence"/>
          <p:cNvPicPr preferRelativeResize="0"/>
          <p:nvPr/>
        </p:nvPicPr>
        <p:blipFill rotWithShape="1">
          <a:blip r:embed="rId6">
            <a:alphaModFix amt="16000"/>
          </a:blip>
          <a:srcRect t="24724" r="1618" b="63695"/>
          <a:stretch/>
        </p:blipFill>
        <p:spPr>
          <a:xfrm>
            <a:off x="0" y="-1"/>
            <a:ext cx="9839325" cy="723901"/>
          </a:xfrm>
          <a:prstGeom prst="rect">
            <a:avLst/>
          </a:prstGeom>
          <a:noFill/>
          <a:ln>
            <a:noFill/>
          </a:ln>
        </p:spPr>
      </p:pic>
      <p:sp>
        <p:nvSpPr>
          <p:cNvPr id="10" name="Google Shape;10;p41"/>
          <p:cNvSpPr/>
          <p:nvPr/>
        </p:nvSpPr>
        <p:spPr>
          <a:xfrm>
            <a:off x="11925300" y="-419"/>
            <a:ext cx="266700" cy="732357"/>
          </a:xfrm>
          <a:prstGeom prst="rect">
            <a:avLst/>
          </a:prstGeom>
          <a:solidFill>
            <a:srgbClr val="FED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ijay200422/soil-quality-chec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streamlit.i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numpy.org/" TargetMode="External"/><Relationship Id="rId5" Type="http://schemas.openxmlformats.org/officeDocument/2006/relationships/hyperlink" Target="https://matplotlib.org/" TargetMode="External"/><Relationship Id="rId4" Type="http://schemas.openxmlformats.org/officeDocument/2006/relationships/hyperlink" Target="https://pandas.pydata.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pic>
        <p:nvPicPr>
          <p:cNvPr id="19" name="Google Shape;19;p5" descr="A person sitting at a desk with a computer&#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0" name="Google Shape;20;p5"/>
          <p:cNvSpPr/>
          <p:nvPr/>
        </p:nvSpPr>
        <p:spPr>
          <a:xfrm>
            <a:off x="5873750" y="584200"/>
            <a:ext cx="4673600" cy="977900"/>
          </a:xfrm>
          <a:prstGeom prst="roundRect">
            <a:avLst>
              <a:gd name="adj" fmla="val 16667"/>
            </a:avLst>
          </a:prstGeom>
          <a:solidFill>
            <a:srgbClr val="EBEEF9"/>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 name="Google Shape;21;p5"/>
          <p:cNvSpPr txBox="1"/>
          <p:nvPr/>
        </p:nvSpPr>
        <p:spPr>
          <a:xfrm>
            <a:off x="4493623" y="1946366"/>
            <a:ext cx="6923313" cy="70784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 sz="4000" b="1" dirty="0" smtClean="0">
                <a:solidFill>
                  <a:schemeClr val="lt1"/>
                </a:solidFill>
              </a:rPr>
              <a:t>Soil Quality check</a:t>
            </a:r>
            <a:endParaRPr/>
          </a:p>
        </p:txBody>
      </p:sp>
      <p:grpSp>
        <p:nvGrpSpPr>
          <p:cNvPr id="22" name="Google Shape;22;p5"/>
          <p:cNvGrpSpPr/>
          <p:nvPr/>
        </p:nvGrpSpPr>
        <p:grpSpPr>
          <a:xfrm>
            <a:off x="6096000" y="707886"/>
            <a:ext cx="4218482" cy="664378"/>
            <a:chOff x="2375536" y="1112060"/>
            <a:chExt cx="5261230" cy="828603"/>
          </a:xfrm>
        </p:grpSpPr>
        <p:pic>
          <p:nvPicPr>
            <p:cNvPr id="23" name="Google Shape;23;p5" descr="A close up of a logo&#10;&#10;Description automatically generated"/>
            <p:cNvPicPr preferRelativeResize="0"/>
            <p:nvPr/>
          </p:nvPicPr>
          <p:blipFill rotWithShape="1">
            <a:blip r:embed="rId4">
              <a:alphaModFix/>
            </a:blip>
            <a:srcRect/>
            <a:stretch/>
          </p:blipFill>
          <p:spPr>
            <a:xfrm>
              <a:off x="6061375" y="1270168"/>
              <a:ext cx="1575391" cy="512386"/>
            </a:xfrm>
            <a:prstGeom prst="rect">
              <a:avLst/>
            </a:prstGeom>
            <a:noFill/>
            <a:ln>
              <a:noFill/>
            </a:ln>
          </p:spPr>
        </p:pic>
        <p:pic>
          <p:nvPicPr>
            <p:cNvPr id="24" name="Google Shape;24;p5" descr="A yellow and red shell logo&#10;&#10;Description automatically generated"/>
            <p:cNvPicPr preferRelativeResize="0"/>
            <p:nvPr/>
          </p:nvPicPr>
          <p:blipFill rotWithShape="1">
            <a:blip r:embed="rId5">
              <a:alphaModFix/>
            </a:blip>
            <a:srcRect/>
            <a:stretch/>
          </p:blipFill>
          <p:spPr>
            <a:xfrm>
              <a:off x="2375536" y="1112060"/>
              <a:ext cx="985475" cy="828603"/>
            </a:xfrm>
            <a:prstGeom prst="rect">
              <a:avLst/>
            </a:prstGeom>
            <a:noFill/>
            <a:ln>
              <a:noFill/>
            </a:ln>
          </p:spPr>
        </p:pic>
      </p:grpSp>
      <p:sp>
        <p:nvSpPr>
          <p:cNvPr id="25" name="Google Shape;25;p5"/>
          <p:cNvSpPr txBox="1"/>
          <p:nvPr/>
        </p:nvSpPr>
        <p:spPr>
          <a:xfrm>
            <a:off x="4441371" y="2732654"/>
            <a:ext cx="7172597" cy="2914091"/>
          </a:xfrm>
          <a:prstGeom prst="rect">
            <a:avLst/>
          </a:prstGeom>
          <a:noFill/>
          <a:ln>
            <a:noFill/>
          </a:ln>
        </p:spPr>
        <p:txBody>
          <a:bodyPr spcFirstLastPara="1" wrap="square" lIns="91425" tIns="45700" rIns="91425" bIns="45700" anchor="t" anchorCtr="0">
            <a:spAutoFit/>
          </a:bodyPr>
          <a:lstStyle/>
          <a:p>
            <a:r>
              <a:rPr lang="en" sz="1867" dirty="0" smtClean="0">
                <a:solidFill>
                  <a:schemeClr val="lt1"/>
                </a:solidFill>
              </a:rPr>
              <a:t>Github:   </a:t>
            </a:r>
            <a:r>
              <a:rPr lang="en-US" sz="1800" u="sng" dirty="0" smtClean="0">
                <a:solidFill>
                  <a:schemeClr val="bg1"/>
                </a:solidFill>
              </a:rPr>
              <a:t>https</a:t>
            </a:r>
            <a:r>
              <a:rPr lang="en-US" sz="1800" u="sng" dirty="0" smtClean="0">
                <a:solidFill>
                  <a:schemeClr val="bg1"/>
                </a:solidFill>
              </a:rPr>
              <a:t>://github.com/vijay200422/soil-quality-check</a:t>
            </a:r>
          </a:p>
          <a:p>
            <a:pPr marL="0" marR="0" lvl="0" indent="0" algn="l" rtl="0">
              <a:lnSpc>
                <a:spcPct val="100000"/>
              </a:lnSpc>
              <a:spcBef>
                <a:spcPts val="0"/>
              </a:spcBef>
              <a:spcAft>
                <a:spcPts val="0"/>
              </a:spcAft>
              <a:buNone/>
            </a:pPr>
            <a:endParaRPr lang="en" sz="1867" dirty="0" smtClean="0">
              <a:solidFill>
                <a:schemeClr val="lt1"/>
              </a:solidFill>
            </a:endParaRPr>
          </a:p>
          <a:p>
            <a:pPr marL="0" marR="0" lvl="0" indent="0" algn="l" rtl="0">
              <a:lnSpc>
                <a:spcPct val="100000"/>
              </a:lnSpc>
              <a:spcBef>
                <a:spcPts val="0"/>
              </a:spcBef>
              <a:spcAft>
                <a:spcPts val="0"/>
              </a:spcAft>
              <a:buNone/>
            </a:pPr>
            <a:r>
              <a:rPr lang="en" sz="1867" dirty="0" smtClean="0">
                <a:solidFill>
                  <a:schemeClr val="lt1"/>
                </a:solidFill>
              </a:rPr>
              <a:t>      </a:t>
            </a:r>
            <a:r>
              <a:rPr lang="en" sz="1867" u="sng" dirty="0" smtClean="0">
                <a:solidFill>
                  <a:schemeClr val="lt1"/>
                </a:solidFill>
              </a:rPr>
              <a:t>GOVT </a:t>
            </a:r>
            <a:r>
              <a:rPr lang="en" sz="1867" u="sng" dirty="0" smtClean="0">
                <a:solidFill>
                  <a:schemeClr val="lt1"/>
                </a:solidFill>
              </a:rPr>
              <a:t>ARTS AND SCIENCE COLLEGE </a:t>
            </a:r>
            <a:r>
              <a:rPr lang="en" sz="1867" u="sng" dirty="0" smtClean="0">
                <a:solidFill>
                  <a:schemeClr val="lt1"/>
                </a:solidFill>
              </a:rPr>
              <a:t>,HOSUR-635110</a:t>
            </a:r>
            <a:endParaRPr lang="en" sz="1867" u="sng" dirty="0" smtClean="0">
              <a:solidFill>
                <a:schemeClr val="lt1"/>
              </a:solidFill>
            </a:endParaRPr>
          </a:p>
          <a:p>
            <a:pPr marL="0" marR="0" lvl="0" indent="0" algn="l" rtl="0">
              <a:lnSpc>
                <a:spcPct val="100000"/>
              </a:lnSpc>
              <a:spcBef>
                <a:spcPts val="0"/>
              </a:spcBef>
              <a:spcAft>
                <a:spcPts val="0"/>
              </a:spcAft>
              <a:buNone/>
            </a:pPr>
            <a:endParaRPr u="sng"/>
          </a:p>
          <a:p>
            <a:pPr lvl="2"/>
            <a:r>
              <a:rPr lang="en" sz="1867" b="0" i="0" strike="noStrike" cap="none" dirty="0" smtClean="0">
                <a:solidFill>
                  <a:schemeClr val="lt1"/>
                </a:solidFill>
                <a:latin typeface="Arial"/>
                <a:ea typeface="Arial"/>
                <a:cs typeface="Arial"/>
                <a:sym typeface="Arial"/>
              </a:rPr>
              <a:t>			</a:t>
            </a:r>
            <a:r>
              <a:rPr lang="en" sz="1867" b="0" i="0" u="sng" strike="noStrike" cap="none" dirty="0" smtClean="0">
                <a:solidFill>
                  <a:schemeClr val="lt1"/>
                </a:solidFill>
                <a:latin typeface="Arial"/>
                <a:ea typeface="Arial"/>
                <a:cs typeface="Arial"/>
                <a:sym typeface="Arial"/>
              </a:rPr>
              <a:t>TEAM </a:t>
            </a:r>
            <a:r>
              <a:rPr lang="en" sz="1867" b="0" i="0" u="sng" strike="noStrike" cap="none" dirty="0" smtClean="0">
                <a:solidFill>
                  <a:schemeClr val="lt1"/>
                </a:solidFill>
                <a:latin typeface="Arial"/>
                <a:ea typeface="Arial"/>
                <a:cs typeface="Arial"/>
                <a:sym typeface="Arial"/>
              </a:rPr>
              <a:t>MEMBERS</a:t>
            </a:r>
            <a:r>
              <a:rPr lang="en" sz="1867" b="0" i="0" u="none" strike="noStrike" cap="none" dirty="0" smtClean="0">
                <a:solidFill>
                  <a:schemeClr val="lt1"/>
                </a:solidFill>
                <a:latin typeface="Arial"/>
                <a:ea typeface="Arial"/>
                <a:cs typeface="Arial"/>
                <a:sym typeface="Arial"/>
              </a:rPr>
              <a:t>:</a:t>
            </a:r>
          </a:p>
          <a:p>
            <a:pPr marL="457200" lvl="2" indent="-457200"/>
            <a:r>
              <a:rPr lang="en" sz="1867" b="0" i="0" u="none" strike="noStrike" cap="none" dirty="0" smtClean="0">
                <a:solidFill>
                  <a:schemeClr val="lt1"/>
                </a:solidFill>
                <a:latin typeface="Arial"/>
                <a:ea typeface="Arial"/>
                <a:cs typeface="Arial"/>
                <a:sym typeface="Arial"/>
              </a:rPr>
              <a:t>				1. </a:t>
            </a:r>
            <a:r>
              <a:rPr lang="en" sz="1867" b="0" i="0" u="none" strike="noStrike" cap="none" dirty="0" smtClean="0">
                <a:solidFill>
                  <a:schemeClr val="lt1"/>
                </a:solidFill>
                <a:latin typeface="Arial"/>
                <a:ea typeface="Arial"/>
                <a:cs typeface="Arial"/>
                <a:sym typeface="Arial"/>
              </a:rPr>
              <a:t>VINITH KUMAR .G</a:t>
            </a:r>
          </a:p>
          <a:p>
            <a:pPr marL="457200" lvl="2" indent="-457200"/>
            <a:r>
              <a:rPr lang="en" sz="1867" dirty="0" smtClean="0">
                <a:solidFill>
                  <a:schemeClr val="lt1"/>
                </a:solidFill>
              </a:rPr>
              <a:t>				2</a:t>
            </a:r>
            <a:r>
              <a:rPr lang="en" sz="1867" dirty="0" smtClean="0">
                <a:solidFill>
                  <a:schemeClr val="lt1"/>
                </a:solidFill>
              </a:rPr>
              <a:t>. SREEKANTH .M</a:t>
            </a:r>
          </a:p>
          <a:p>
            <a:pPr marL="457200" lvl="2" indent="-457200"/>
            <a:r>
              <a:rPr lang="en" sz="1867" b="0" i="0" u="none" strike="noStrike" cap="none" dirty="0" smtClean="0">
                <a:solidFill>
                  <a:schemeClr val="lt1"/>
                </a:solidFill>
                <a:latin typeface="Arial"/>
                <a:ea typeface="Arial"/>
                <a:cs typeface="Arial"/>
                <a:sym typeface="Arial"/>
              </a:rPr>
              <a:t>				3</a:t>
            </a:r>
            <a:r>
              <a:rPr lang="en" sz="1867" b="0" i="0" u="none" strike="noStrike" cap="none" dirty="0" smtClean="0">
                <a:solidFill>
                  <a:schemeClr val="lt1"/>
                </a:solidFill>
                <a:latin typeface="Arial"/>
                <a:ea typeface="Arial"/>
                <a:cs typeface="Arial"/>
                <a:sym typeface="Arial"/>
              </a:rPr>
              <a:t>. VIJAY DEEKSHITH .S</a:t>
            </a:r>
          </a:p>
          <a:p>
            <a:pPr marL="0" marR="0" lvl="0" indent="0" algn="l" rtl="0">
              <a:lnSpc>
                <a:spcPct val="100000"/>
              </a:lnSpc>
              <a:spcBef>
                <a:spcPts val="0"/>
              </a:spcBef>
              <a:spcAft>
                <a:spcPts val="0"/>
              </a:spcAft>
              <a:buNone/>
            </a:pPr>
            <a:endParaRPr lang="en" sz="1867" b="0" i="0" u="none" strike="noStrike" cap="none" dirty="0" smtClean="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8"/>
          <p:cNvSpPr txBox="1"/>
          <p:nvPr/>
        </p:nvSpPr>
        <p:spPr>
          <a:xfrm>
            <a:off x="464314" y="2962868"/>
            <a:ext cx="10435915" cy="3005911"/>
          </a:xfrm>
          <a:prstGeom prst="rect">
            <a:avLst/>
          </a:prstGeom>
          <a:noFill/>
          <a:ln>
            <a:noFill/>
          </a:ln>
        </p:spPr>
        <p:txBody>
          <a:bodyPr spcFirstLastPara="1" wrap="square" lIns="91425" tIns="45700" rIns="91425" bIns="45700" anchor="t" anchorCtr="0">
            <a:spAutoFit/>
          </a:bodyPr>
          <a:lstStyle/>
          <a:p>
            <a:pPr marL="231641" marR="0" lvl="0" indent="-231641" algn="l" rtl="0">
              <a:lnSpc>
                <a:spcPct val="100000"/>
              </a:lnSpc>
              <a:spcBef>
                <a:spcPts val="0"/>
              </a:spcBef>
              <a:spcAft>
                <a:spcPts val="0"/>
              </a:spcAft>
              <a:buClr>
                <a:srgbClr val="000000"/>
              </a:buClr>
              <a:buSzPts val="1800"/>
            </a:pPr>
            <a:r>
              <a:rPr lang="en" sz="1800" b="1" i="0" u="sng" strike="noStrike" cap="none" dirty="0">
                <a:solidFill>
                  <a:srgbClr val="0070C0"/>
                </a:solidFill>
                <a:latin typeface="Arial"/>
                <a:ea typeface="Arial"/>
                <a:cs typeface="Arial"/>
                <a:sym typeface="Arial"/>
              </a:rPr>
              <a:t>Brief </a:t>
            </a:r>
            <a:r>
              <a:rPr lang="en" sz="1800" b="1" i="0" u="sng" strike="noStrike" cap="none" dirty="0" smtClean="0">
                <a:solidFill>
                  <a:srgbClr val="0070C0"/>
                </a:solidFill>
                <a:latin typeface="Arial"/>
                <a:ea typeface="Arial"/>
                <a:cs typeface="Arial"/>
                <a:sym typeface="Arial"/>
              </a:rPr>
              <a:t>Overview</a:t>
            </a:r>
            <a:r>
              <a:rPr lang="en" sz="1800" b="1" i="0" u="none" strike="noStrike" cap="none" dirty="0" smtClean="0">
                <a:solidFill>
                  <a:srgbClr val="0070C0"/>
                </a:solidFill>
                <a:latin typeface="Arial"/>
                <a:ea typeface="Arial"/>
                <a:cs typeface="Arial"/>
                <a:sym typeface="Arial"/>
              </a:rPr>
              <a:t>:</a:t>
            </a:r>
            <a:endParaRPr b="1">
              <a:solidFill>
                <a:srgbClr val="0070C0"/>
              </a:solidFill>
            </a:endParaRPr>
          </a:p>
          <a:p>
            <a:pPr marL="231641" lvl="0" indent="-117341">
              <a:spcBef>
                <a:spcPts val="800"/>
              </a:spcBef>
              <a:buSzPts val="1800"/>
            </a:pPr>
            <a:r>
              <a:rPr lang="en-US" sz="1800" dirty="0" smtClean="0"/>
              <a:t>				</a:t>
            </a:r>
            <a:r>
              <a:rPr lang="en-US" sz="2000" dirty="0" smtClean="0">
                <a:latin typeface="Times New Roman" pitchFamily="18" charset="0"/>
                <a:cs typeface="Times New Roman" pitchFamily="18" charset="0"/>
              </a:rPr>
              <a:t>Soil quality checkers, or soil tests, assess a soil's capacity to function by evaluating its physical, chemical, and biological properties, helping determine its suitability for various uses like agriculture.</a:t>
            </a:r>
            <a:endParaRPr sz="2000" b="0" i="0" u="none" strike="noStrike" cap="none">
              <a:solidFill>
                <a:srgbClr val="000000"/>
              </a:solidFill>
              <a:latin typeface="Times New Roman" pitchFamily="18" charset="0"/>
              <a:cs typeface="Times New Roman" pitchFamily="18" charset="0"/>
              <a:sym typeface="Arial"/>
            </a:endParaRPr>
          </a:p>
          <a:p>
            <a:pPr marL="231641" lvl="0" indent="-231641">
              <a:spcBef>
                <a:spcPts val="800"/>
              </a:spcBef>
              <a:buSzPts val="1800"/>
            </a:pPr>
            <a:r>
              <a:rPr lang="en" sz="1800" b="1" i="0" u="sng" strike="noStrike" cap="none" dirty="0" smtClean="0">
                <a:solidFill>
                  <a:srgbClr val="0070C0"/>
                </a:solidFill>
                <a:latin typeface="Arial"/>
                <a:ea typeface="Arial"/>
                <a:cs typeface="Arial"/>
                <a:sym typeface="Arial"/>
              </a:rPr>
              <a:t>Key </a:t>
            </a:r>
            <a:r>
              <a:rPr lang="en" sz="1800" b="1" i="0" u="sng" strike="noStrike" cap="none" dirty="0">
                <a:solidFill>
                  <a:srgbClr val="0070C0"/>
                </a:solidFill>
                <a:latin typeface="Arial"/>
                <a:ea typeface="Arial"/>
                <a:cs typeface="Arial"/>
                <a:sym typeface="Arial"/>
              </a:rPr>
              <a:t>Objectives</a:t>
            </a:r>
            <a:r>
              <a:rPr lang="en" sz="1800" b="0" i="0" u="sng" strike="noStrike" cap="none" dirty="0">
                <a:solidFill>
                  <a:srgbClr val="0070C0"/>
                </a:solidFill>
                <a:latin typeface="Arial"/>
                <a:ea typeface="Arial"/>
                <a:cs typeface="Arial"/>
                <a:sym typeface="Arial"/>
              </a:rPr>
              <a:t>:</a:t>
            </a:r>
            <a:r>
              <a:rPr lang="en" sz="1800" b="0" i="0" u="none" strike="noStrike" cap="none" dirty="0">
                <a:solidFill>
                  <a:srgbClr val="000000"/>
                </a:solidFill>
                <a:latin typeface="Arial"/>
                <a:ea typeface="Arial"/>
                <a:cs typeface="Arial"/>
                <a:sym typeface="Arial"/>
              </a:rPr>
              <a:t/>
            </a:r>
            <a:br>
              <a:rPr lang="en" sz="1800" b="0" i="0" u="none" strike="noStrike" cap="none" dirty="0">
                <a:solidFill>
                  <a:srgbClr val="000000"/>
                </a:solidFill>
                <a:latin typeface="Arial"/>
                <a:ea typeface="Arial"/>
                <a:cs typeface="Arial"/>
                <a:sym typeface="Arial"/>
              </a:rPr>
            </a:br>
            <a:r>
              <a:rPr lang="en" sz="1800" b="0" i="0" u="none" strike="noStrike" cap="none" dirty="0" smtClean="0">
                <a:solidFill>
                  <a:srgbClr val="000000"/>
                </a:solidFill>
                <a:latin typeface="Arial"/>
                <a:ea typeface="Arial"/>
                <a:cs typeface="Arial"/>
                <a:sym typeface="Arial"/>
              </a:rPr>
              <a:t>			</a:t>
            </a:r>
            <a:r>
              <a:rPr lang="en-US" sz="2000" dirty="0" smtClean="0">
                <a:latin typeface="Times New Roman" pitchFamily="18" charset="0"/>
                <a:cs typeface="Times New Roman" pitchFamily="18" charset="0"/>
              </a:rPr>
              <a:t>The key objectives of a soil quality checker are to assess soil fertility, nutrient availability, and identify any deficiencies or excesses, ultimately leading to better fertilizer recommendations and improved crop yields while promoting sustainable agricultural practices</a:t>
            </a:r>
            <a:r>
              <a:rPr lang="en-US" sz="1800" dirty="0" smtClean="0"/>
              <a:t>.</a:t>
            </a:r>
            <a:endParaRPr/>
          </a:p>
        </p:txBody>
      </p:sp>
      <p:sp>
        <p:nvSpPr>
          <p:cNvPr id="31" name="Google Shape;31;p8"/>
          <p:cNvSpPr txBox="1"/>
          <p:nvPr/>
        </p:nvSpPr>
        <p:spPr>
          <a:xfrm>
            <a:off x="240171" y="972537"/>
            <a:ext cx="10542129" cy="16311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sng" strike="noStrike" cap="none" dirty="0" smtClean="0">
                <a:solidFill>
                  <a:srgbClr val="0070C0"/>
                </a:solidFill>
                <a:latin typeface="Arial"/>
                <a:ea typeface="Arial"/>
                <a:cs typeface="Arial"/>
                <a:sym typeface="Arial"/>
              </a:rPr>
              <a:t>Problem</a:t>
            </a:r>
            <a:r>
              <a:rPr lang="en" sz="2000" b="1" i="0" u="sng" strike="noStrike" cap="none" dirty="0" smtClean="0">
                <a:solidFill>
                  <a:srgbClr val="213163"/>
                </a:solidFill>
                <a:latin typeface="Arial"/>
                <a:ea typeface="Arial"/>
                <a:cs typeface="Arial"/>
                <a:sym typeface="Arial"/>
              </a:rPr>
              <a:t> </a:t>
            </a:r>
            <a:r>
              <a:rPr lang="en" sz="2000" b="1" i="0" u="sng" strike="noStrike" cap="none" dirty="0" smtClean="0">
                <a:solidFill>
                  <a:srgbClr val="0070C0"/>
                </a:solidFill>
                <a:latin typeface="Arial"/>
                <a:ea typeface="Arial"/>
                <a:cs typeface="Arial"/>
                <a:sym typeface="Arial"/>
              </a:rPr>
              <a:t>Statement</a:t>
            </a:r>
            <a:r>
              <a:rPr lang="en" sz="2000" b="1" i="0" u="none" strike="noStrike" cap="none" dirty="0" smtClean="0">
                <a:solidFill>
                  <a:srgbClr val="213163"/>
                </a:solidFill>
                <a:latin typeface="Arial"/>
                <a:ea typeface="Arial"/>
                <a:cs typeface="Arial"/>
                <a:sym typeface="Arial"/>
              </a:rPr>
              <a:t>:</a:t>
            </a:r>
          </a:p>
          <a:p>
            <a:pPr lvl="0"/>
            <a:r>
              <a:rPr lang="en-US" sz="2000" dirty="0" smtClean="0">
                <a:solidFill>
                  <a:srgbClr val="213163"/>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Soil quality assessment methodologies involve evaluating physical, chemical, and biological properties to determine soil health and suitability for various purposes. This can be done through soil testing, field observations, and assessment tools, focusing on indicators like texture, structure, pH, nutrient content, and biological activity.</a:t>
            </a:r>
            <a:endParaRPr sz="2000" b="0" i="0" u="none" strike="noStrike" cap="none">
              <a:solidFill>
                <a:schemeClr val="tx1"/>
              </a:solidFill>
              <a:latin typeface="Times New Roman" pitchFamily="18" charset="0"/>
              <a:cs typeface="Times New Roman" pitchFamily="18" charset="0"/>
              <a:sym typeface="Arial"/>
            </a:endParaRPr>
          </a:p>
        </p:txBody>
      </p:sp>
      <p:cxnSp>
        <p:nvCxnSpPr>
          <p:cNvPr id="34" name="Google Shape;34;p8"/>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g341bee5524f_1_0"/>
          <p:cNvSpPr txBox="1"/>
          <p:nvPr/>
        </p:nvSpPr>
        <p:spPr>
          <a:xfrm>
            <a:off x="194256" y="961790"/>
            <a:ext cx="5904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dirty="0" smtClean="0">
                <a:solidFill>
                  <a:srgbClr val="0070C0"/>
                </a:solidFill>
              </a:rPr>
              <a:t>         </a:t>
            </a:r>
            <a:r>
              <a:rPr lang="en" sz="2000" b="1" u="sng" dirty="0" smtClean="0">
                <a:solidFill>
                  <a:srgbClr val="0070C0"/>
                </a:solidFill>
              </a:rPr>
              <a:t>Solution:</a:t>
            </a:r>
            <a:endParaRPr sz="2000" b="0" i="0" u="sng" strike="noStrike" cap="none">
              <a:solidFill>
                <a:srgbClr val="0070C0"/>
              </a:solidFill>
              <a:latin typeface="Arial"/>
              <a:ea typeface="Arial"/>
              <a:cs typeface="Arial"/>
              <a:sym typeface="Arial"/>
            </a:endParaRPr>
          </a:p>
        </p:txBody>
      </p:sp>
      <p:sp>
        <p:nvSpPr>
          <p:cNvPr id="3" name="TextBox 2"/>
          <p:cNvSpPr txBox="1"/>
          <p:nvPr/>
        </p:nvSpPr>
        <p:spPr>
          <a:xfrm>
            <a:off x="838200" y="2895600"/>
            <a:ext cx="9537700" cy="3185487"/>
          </a:xfrm>
          <a:prstGeom prst="rect">
            <a:avLst/>
          </a:prstGeom>
          <a:noFill/>
        </p:spPr>
        <p:txBody>
          <a:bodyPr wrap="square" rtlCol="0">
            <a:spAutoFit/>
          </a:bodyPr>
          <a:lstStyle/>
          <a:p>
            <a:r>
              <a:rPr lang="en-US" sz="2000" b="1" u="sng" dirty="0" smtClean="0">
                <a:solidFill>
                  <a:srgbClr val="0070C0"/>
                </a:solidFill>
              </a:rPr>
              <a:t>Test</a:t>
            </a:r>
            <a:r>
              <a:rPr lang="en-US" sz="2000" u="sng" dirty="0" smtClean="0">
                <a:solidFill>
                  <a:srgbClr val="0070C0"/>
                </a:solidFill>
                <a:latin typeface="Times New Roman" pitchFamily="18" charset="0"/>
                <a:cs typeface="Times New Roman" pitchFamily="18" charset="0"/>
              </a:rPr>
              <a:t>:</a:t>
            </a:r>
          </a:p>
          <a:p>
            <a:endParaRPr lang="en-US" sz="2000" u="sng" dirty="0" smtClean="0">
              <a:solidFill>
                <a:srgbClr val="0070C0"/>
              </a:solidFill>
              <a:latin typeface="Times New Roman" pitchFamily="18" charset="0"/>
              <a:cs typeface="Times New Roman" pitchFamily="18" charset="0"/>
            </a:endParaRPr>
          </a:p>
          <a:p>
            <a:pPr marL="457200" lvl="3" indent="-457200">
              <a:buFont typeface="+mj-lt"/>
              <a:buAutoNum type="arabicPeriod"/>
            </a:pPr>
            <a:r>
              <a:rPr lang="en-US" sz="2300" dirty="0" smtClean="0">
                <a:latin typeface="Times New Roman" pitchFamily="18" charset="0"/>
                <a:cs typeface="Times New Roman" pitchFamily="18" charset="0"/>
              </a:rPr>
              <a:t>Worm </a:t>
            </a:r>
            <a:r>
              <a:rPr lang="en-US" sz="2300" dirty="0" err="1" smtClean="0">
                <a:latin typeface="Times New Roman" pitchFamily="18" charset="0"/>
                <a:cs typeface="Times New Roman" pitchFamily="18" charset="0"/>
              </a:rPr>
              <a:t>Test:Purpose</a:t>
            </a:r>
            <a:r>
              <a:rPr lang="en-US" sz="2300" dirty="0" smtClean="0">
                <a:latin typeface="Times New Roman" pitchFamily="18" charset="0"/>
                <a:cs typeface="Times New Roman" pitchFamily="18" charset="0"/>
              </a:rPr>
              <a:t>: Indicates soil health and biological </a:t>
            </a:r>
            <a:r>
              <a:rPr lang="en-US" sz="2300" dirty="0" err="1" smtClean="0">
                <a:latin typeface="Times New Roman" pitchFamily="18" charset="0"/>
                <a:cs typeface="Times New Roman" pitchFamily="18" charset="0"/>
              </a:rPr>
              <a:t>activity.Method</a:t>
            </a:r>
            <a:r>
              <a:rPr lang="en-US" sz="2300" dirty="0" smtClean="0">
                <a:latin typeface="Times New Roman" pitchFamily="18" charset="0"/>
                <a:cs typeface="Times New Roman" pitchFamily="18" charset="0"/>
              </a:rPr>
              <a:t>: Observe the presence of earthworms, which are indicators of healthy soil.</a:t>
            </a:r>
          </a:p>
          <a:p>
            <a:pPr marL="457200" indent="-457200"/>
            <a:r>
              <a:rPr lang="en-US" sz="2300" dirty="0" smtClean="0">
                <a:latin typeface="Times New Roman" pitchFamily="18" charset="0"/>
                <a:cs typeface="Times New Roman" pitchFamily="18" charset="0"/>
              </a:rPr>
              <a:t>2.   Squeeze </a:t>
            </a:r>
            <a:r>
              <a:rPr lang="en-US" sz="2300" dirty="0" err="1" smtClean="0">
                <a:latin typeface="Times New Roman" pitchFamily="18" charset="0"/>
                <a:cs typeface="Times New Roman" pitchFamily="18" charset="0"/>
              </a:rPr>
              <a:t>Test:Purpose</a:t>
            </a:r>
            <a:r>
              <a:rPr lang="en-US" sz="2300" dirty="0" smtClean="0">
                <a:latin typeface="Times New Roman" pitchFamily="18" charset="0"/>
                <a:cs typeface="Times New Roman" pitchFamily="18" charset="0"/>
              </a:rPr>
              <a:t>: Determines soil type (sandy, </a:t>
            </a:r>
            <a:r>
              <a:rPr lang="en-US" sz="2300" dirty="0" err="1" smtClean="0">
                <a:latin typeface="Times New Roman" pitchFamily="18" charset="0"/>
                <a:cs typeface="Times New Roman" pitchFamily="18" charset="0"/>
              </a:rPr>
              <a:t>silty</a:t>
            </a:r>
            <a:r>
              <a:rPr lang="en-US" sz="2300" dirty="0" smtClean="0">
                <a:latin typeface="Times New Roman" pitchFamily="18" charset="0"/>
                <a:cs typeface="Times New Roman" pitchFamily="18" charset="0"/>
              </a:rPr>
              <a:t>, clayey, or loam).Method: Squeeze a small amount of moist soil in your hand and observe the texture.</a:t>
            </a:r>
          </a:p>
          <a:p>
            <a:pPr marL="457200" indent="-457200"/>
            <a:r>
              <a:rPr lang="en-US" sz="2300" dirty="0" smtClean="0">
                <a:latin typeface="Times New Roman" pitchFamily="18" charset="0"/>
                <a:cs typeface="Times New Roman" pitchFamily="18" charset="0"/>
              </a:rPr>
              <a:t>3.   Percolation </a:t>
            </a:r>
            <a:r>
              <a:rPr lang="en-US" sz="2300" dirty="0" err="1" smtClean="0">
                <a:latin typeface="Times New Roman" pitchFamily="18" charset="0"/>
                <a:cs typeface="Times New Roman" pitchFamily="18" charset="0"/>
              </a:rPr>
              <a:t>Test:Purpose</a:t>
            </a:r>
            <a:r>
              <a:rPr lang="en-US" sz="2300" dirty="0" smtClean="0">
                <a:latin typeface="Times New Roman" pitchFamily="18" charset="0"/>
                <a:cs typeface="Times New Roman" pitchFamily="18" charset="0"/>
              </a:rPr>
              <a:t>: Checks soil </a:t>
            </a:r>
            <a:r>
              <a:rPr lang="en-US" sz="2300" dirty="0" err="1" smtClean="0">
                <a:latin typeface="Times New Roman" pitchFamily="18" charset="0"/>
                <a:cs typeface="Times New Roman" pitchFamily="18" charset="0"/>
              </a:rPr>
              <a:t>drainage.Method</a:t>
            </a:r>
            <a:r>
              <a:rPr lang="en-US" sz="2300" dirty="0" smtClean="0">
                <a:latin typeface="Times New Roman" pitchFamily="18" charset="0"/>
                <a:cs typeface="Times New Roman" pitchFamily="18" charset="0"/>
              </a:rPr>
              <a:t>: Pour water into a hole in the soil and observe how quickly it drains.</a:t>
            </a:r>
            <a:endParaRPr lang="en-US" sz="2300" dirty="0">
              <a:latin typeface="Times New Roman" pitchFamily="18" charset="0"/>
              <a:cs typeface="Times New Roman" pitchFamily="18" charset="0"/>
            </a:endParaRPr>
          </a:p>
        </p:txBody>
      </p:sp>
      <p:sp>
        <p:nvSpPr>
          <p:cNvPr id="4" name="TextBox 3"/>
          <p:cNvSpPr txBox="1"/>
          <p:nvPr/>
        </p:nvSpPr>
        <p:spPr>
          <a:xfrm>
            <a:off x="952500" y="1522046"/>
            <a:ext cx="10071100" cy="1246495"/>
          </a:xfrm>
          <a:prstGeom prst="rect">
            <a:avLst/>
          </a:prstGeom>
          <a:noFill/>
        </p:spPr>
        <p:txBody>
          <a:bodyPr wrap="square" rtlCol="0">
            <a:spAutoFit/>
          </a:bodyPr>
          <a:lstStyle/>
          <a:p>
            <a:r>
              <a:rPr lang="en-US" sz="20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check soil quality, you can use various methods, including soil testing kits, visual assessments, and even simple home tests, focusing on pH, nutrient levels, and soil structure</a:t>
            </a:r>
            <a:r>
              <a:rPr lang="en-US" sz="2500" dirty="0" smtClean="0"/>
              <a:t>.</a:t>
            </a:r>
            <a:endParaRPr lang="en-US" sz="2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7"/>
          <p:cNvSpPr txBox="1"/>
          <p:nvPr/>
        </p:nvSpPr>
        <p:spPr>
          <a:xfrm>
            <a:off x="210314" y="1451569"/>
            <a:ext cx="10435915" cy="4580701"/>
          </a:xfrm>
          <a:prstGeom prst="rect">
            <a:avLst/>
          </a:prstGeom>
          <a:noFill/>
          <a:ln>
            <a:noFill/>
          </a:ln>
        </p:spPr>
        <p:txBody>
          <a:bodyPr spcFirstLastPara="1" wrap="square" lIns="91425" tIns="45700" rIns="91425" bIns="45700" anchor="t" anchorCtr="0">
            <a:spAutoFit/>
          </a:bodyPr>
          <a:lstStyle/>
          <a:p>
            <a:pPr marL="457200" lvl="1" eaLnBrk="0" fontAlgn="base" hangingPunct="0">
              <a:spcBef>
                <a:spcPct val="0"/>
              </a:spcBef>
              <a:spcAft>
                <a:spcPct val="0"/>
              </a:spcAft>
              <a:buClrTx/>
            </a:pPr>
            <a:r>
              <a:rPr lang="en-US" sz="2100" b="1" dirty="0" smtClean="0">
                <a:solidFill>
                  <a:schemeClr val="tx1"/>
                </a:solidFill>
                <a:latin typeface="Times New Roman" pitchFamily="18" charset="0"/>
                <a:cs typeface="Times New Roman" pitchFamily="18" charset="0"/>
              </a:rPr>
              <a:t>Step 1:</a:t>
            </a:r>
            <a:r>
              <a:rPr lang="en-US" sz="2100" dirty="0" smtClean="0">
                <a:solidFill>
                  <a:schemeClr val="tx1"/>
                </a:solidFill>
                <a:latin typeface="Times New Roman" pitchFamily="18" charset="0"/>
                <a:cs typeface="Times New Roman" pitchFamily="18" charset="0"/>
              </a:rPr>
              <a:t> Define sample data pH </a:t>
            </a:r>
            <a:r>
              <a:rPr lang="en-US" sz="2100" dirty="0" err="1" smtClean="0">
                <a:solidFill>
                  <a:schemeClr val="tx1"/>
                </a:solidFill>
                <a:latin typeface="Times New Roman" pitchFamily="18" charset="0"/>
                <a:cs typeface="Times New Roman" pitchFamily="18" charset="0"/>
              </a:rPr>
              <a:t>level,nitrogen,phosphorus,potassium</a:t>
            </a:r>
            <a:r>
              <a:rPr lang="en-US" sz="2100" dirty="0" smtClean="0">
                <a:solidFill>
                  <a:schemeClr val="tx1"/>
                </a:solidFill>
                <a:latin typeface="Times New Roman" pitchFamily="18" charset="0"/>
                <a:cs typeface="Times New Roman" pitchFamily="18" charset="0"/>
              </a:rPr>
              <a:t>.</a:t>
            </a:r>
          </a:p>
          <a:p>
            <a:pPr marL="457200" lvl="1" eaLnBrk="0" fontAlgn="base" hangingPunct="0">
              <a:spcBef>
                <a:spcPct val="0"/>
              </a:spcBef>
              <a:spcAft>
                <a:spcPct val="0"/>
              </a:spcAft>
              <a:buClrTx/>
            </a:pPr>
            <a:r>
              <a:rPr lang="en-US" sz="2100" b="1" dirty="0" smtClean="0">
                <a:solidFill>
                  <a:schemeClr val="tx1"/>
                </a:solidFill>
                <a:latin typeface="Times New Roman" pitchFamily="18" charset="0"/>
                <a:cs typeface="Times New Roman" pitchFamily="18" charset="0"/>
              </a:rPr>
              <a:t>Step 2:</a:t>
            </a:r>
            <a:r>
              <a:rPr lang="en-US" sz="2100" dirty="0" smtClean="0">
                <a:solidFill>
                  <a:schemeClr val="tx1"/>
                </a:solidFill>
                <a:latin typeface="Times New Roman" pitchFamily="18" charset="0"/>
                <a:cs typeface="Times New Roman" pitchFamily="18" charset="0"/>
              </a:rPr>
              <a:t> Convert data into a Pandas </a:t>
            </a:r>
            <a:r>
              <a:rPr lang="en-US" sz="2100" dirty="0" err="1" smtClean="0">
                <a:solidFill>
                  <a:schemeClr val="tx1"/>
                </a:solidFill>
                <a:latin typeface="Times New Roman" pitchFamily="18" charset="0"/>
                <a:cs typeface="Times New Roman" pitchFamily="18" charset="0"/>
              </a:rPr>
              <a:t>DataFrame</a:t>
            </a:r>
            <a:r>
              <a:rPr lang="en-US" sz="2100" dirty="0" smtClean="0">
                <a:solidFill>
                  <a:schemeClr val="tx1"/>
                </a:solidFill>
                <a:latin typeface="Times New Roman" pitchFamily="18" charset="0"/>
                <a:cs typeface="Times New Roman" pitchFamily="18" charset="0"/>
              </a:rPr>
              <a:t> for easy manipulation.</a:t>
            </a:r>
          </a:p>
          <a:p>
            <a:pPr marL="457200" lvl="1" eaLnBrk="0" fontAlgn="base" hangingPunct="0">
              <a:spcBef>
                <a:spcPct val="0"/>
              </a:spcBef>
              <a:spcAft>
                <a:spcPct val="0"/>
              </a:spcAft>
              <a:buClrTx/>
            </a:pPr>
            <a:r>
              <a:rPr lang="en-US" sz="2100" b="1" dirty="0" smtClean="0">
                <a:solidFill>
                  <a:schemeClr val="tx1"/>
                </a:solidFill>
                <a:latin typeface="Times New Roman" pitchFamily="18" charset="0"/>
                <a:cs typeface="Times New Roman" pitchFamily="18" charset="0"/>
              </a:rPr>
              <a:t>Step 3:</a:t>
            </a:r>
            <a:r>
              <a:rPr lang="en-US" sz="2100" dirty="0" smtClean="0">
                <a:solidFill>
                  <a:schemeClr val="tx1"/>
                </a:solidFill>
                <a:latin typeface="Times New Roman" pitchFamily="18" charset="0"/>
                <a:cs typeface="Times New Roman" pitchFamily="18" charset="0"/>
              </a:rPr>
              <a:t> Implement the soil quality function to classify risk levels.</a:t>
            </a:r>
          </a:p>
          <a:p>
            <a:pPr marL="457200" lvl="1" eaLnBrk="0" fontAlgn="base" hangingPunct="0">
              <a:spcBef>
                <a:spcPct val="0"/>
              </a:spcBef>
              <a:spcAft>
                <a:spcPct val="0"/>
              </a:spcAft>
              <a:buClrTx/>
            </a:pPr>
            <a:r>
              <a:rPr lang="en-US" sz="2100" b="1" dirty="0" smtClean="0">
                <a:solidFill>
                  <a:schemeClr val="tx1"/>
                </a:solidFill>
                <a:latin typeface="Times New Roman" pitchFamily="18" charset="0"/>
                <a:cs typeface="Times New Roman" pitchFamily="18" charset="0"/>
              </a:rPr>
              <a:t>Step 4:</a:t>
            </a:r>
            <a:r>
              <a:rPr lang="en-US" sz="2100" dirty="0" smtClean="0">
                <a:solidFill>
                  <a:schemeClr val="tx1"/>
                </a:solidFill>
                <a:latin typeface="Times New Roman" pitchFamily="18" charset="0"/>
                <a:cs typeface="Times New Roman" pitchFamily="18" charset="0"/>
              </a:rPr>
              <a:t> Visualize data using </a:t>
            </a:r>
            <a:r>
              <a:rPr lang="en-US" sz="2100" dirty="0" err="1" smtClean="0">
                <a:solidFill>
                  <a:schemeClr val="tx1"/>
                </a:solidFill>
                <a:latin typeface="Times New Roman" pitchFamily="18" charset="0"/>
                <a:cs typeface="Times New Roman" pitchFamily="18" charset="0"/>
              </a:rPr>
              <a:t>Matplotlib</a:t>
            </a:r>
            <a:r>
              <a:rPr lang="en-US" sz="2100" dirty="0" smtClean="0">
                <a:solidFill>
                  <a:schemeClr val="tx1"/>
                </a:solidFill>
                <a:latin typeface="Times New Roman" pitchFamily="18" charset="0"/>
                <a:cs typeface="Times New Roman" pitchFamily="18" charset="0"/>
              </a:rPr>
              <a:t>.</a:t>
            </a:r>
          </a:p>
          <a:p>
            <a:pPr marL="457200" lvl="1" eaLnBrk="0" fontAlgn="base" hangingPunct="0">
              <a:spcBef>
                <a:spcPct val="0"/>
              </a:spcBef>
              <a:spcAft>
                <a:spcPct val="0"/>
              </a:spcAft>
              <a:buClrTx/>
            </a:pPr>
            <a:r>
              <a:rPr lang="en-US" sz="2100" b="1" dirty="0" smtClean="0">
                <a:solidFill>
                  <a:schemeClr val="tx1"/>
                </a:solidFill>
                <a:latin typeface="Times New Roman" pitchFamily="18" charset="0"/>
                <a:cs typeface="Times New Roman" pitchFamily="18" charset="0"/>
              </a:rPr>
              <a:t>Step 5:</a:t>
            </a:r>
            <a:r>
              <a:rPr lang="en-US" sz="2100" dirty="0" smtClean="0">
                <a:solidFill>
                  <a:schemeClr val="tx1"/>
                </a:solidFill>
                <a:latin typeface="Times New Roman" pitchFamily="18" charset="0"/>
                <a:cs typeface="Times New Roman" pitchFamily="18" charset="0"/>
              </a:rPr>
              <a:t> Build an interactive </a:t>
            </a:r>
            <a:r>
              <a:rPr lang="en-US" sz="2100" dirty="0" err="1" smtClean="0">
                <a:solidFill>
                  <a:schemeClr val="tx1"/>
                </a:solidFill>
                <a:latin typeface="Times New Roman" pitchFamily="18" charset="0"/>
                <a:cs typeface="Times New Roman" pitchFamily="18" charset="0"/>
              </a:rPr>
              <a:t>Streamlit</a:t>
            </a:r>
            <a:r>
              <a:rPr lang="en-US" sz="2100" dirty="0" smtClean="0">
                <a:solidFill>
                  <a:schemeClr val="tx1"/>
                </a:solidFill>
                <a:latin typeface="Times New Roman" pitchFamily="18" charset="0"/>
                <a:cs typeface="Times New Roman" pitchFamily="18" charset="0"/>
              </a:rPr>
              <a:t> app for user input and output.</a:t>
            </a:r>
          </a:p>
          <a:p>
            <a:pPr marL="231641" marR="0" lvl="0" indent="-231641" algn="l" rtl="0">
              <a:lnSpc>
                <a:spcPct val="100000"/>
              </a:lnSpc>
              <a:spcBef>
                <a:spcPts val="800"/>
              </a:spcBef>
              <a:spcAft>
                <a:spcPts val="0"/>
              </a:spcAft>
              <a:buClr>
                <a:srgbClr val="000000"/>
              </a:buClr>
              <a:buSzPts val="1800"/>
            </a:pPr>
            <a:r>
              <a:rPr lang="en" sz="2000" b="1" u="sng" dirty="0" smtClean="0">
                <a:solidFill>
                  <a:srgbClr val="0070C0"/>
                </a:solidFill>
              </a:rPr>
              <a:t>Algorithms</a:t>
            </a:r>
            <a:r>
              <a:rPr lang="en" sz="1800" b="0" i="0" u="none" strike="noStrike" cap="none" dirty="0" smtClean="0">
                <a:solidFill>
                  <a:srgbClr val="000000"/>
                </a:solidFill>
                <a:latin typeface="Arial"/>
                <a:ea typeface="Arial"/>
                <a:cs typeface="Arial"/>
                <a:sym typeface="Arial"/>
              </a:rPr>
              <a:t> </a:t>
            </a:r>
            <a:r>
              <a:rPr lang="en" sz="2000" b="1" u="sng" dirty="0" smtClean="0">
                <a:solidFill>
                  <a:srgbClr val="0070C0"/>
                </a:solidFill>
              </a:rPr>
              <a:t>Used</a:t>
            </a:r>
            <a:r>
              <a:rPr lang="en" sz="1800" b="0" i="0" u="none" strike="noStrike" cap="none" dirty="0" smtClean="0">
                <a:solidFill>
                  <a:srgbClr val="000000"/>
                </a:solidFill>
                <a:latin typeface="Arial"/>
                <a:ea typeface="Arial"/>
                <a:cs typeface="Arial"/>
                <a:sym typeface="Arial"/>
              </a:rPr>
              <a:t>:</a:t>
            </a:r>
          </a:p>
          <a:p>
            <a:pPr marL="231641" marR="0" lvl="0" indent="-231641" algn="l" rtl="0">
              <a:lnSpc>
                <a:spcPct val="100000"/>
              </a:lnSpc>
              <a:spcBef>
                <a:spcPts val="800"/>
              </a:spcBef>
              <a:spcAft>
                <a:spcPts val="0"/>
              </a:spcAft>
              <a:buClr>
                <a:srgbClr val="000000"/>
              </a:buClr>
              <a:buSzPts val="1800"/>
            </a:pPr>
            <a:r>
              <a:rPr lang="en" sz="1800" b="1" i="0" u="none" strike="noStrike" cap="none" dirty="0" smtClean="0">
                <a:solidFill>
                  <a:srgbClr val="000000"/>
                </a:solidFill>
                <a:latin typeface="Arial"/>
                <a:ea typeface="Arial"/>
                <a:cs typeface="Arial"/>
                <a:sym typeface="Arial"/>
              </a:rPr>
              <a:t>CONTANT</a:t>
            </a:r>
            <a:r>
              <a:rPr lang="en" sz="1800" b="0" i="0" u="none" strike="noStrike" cap="none" dirty="0" smtClean="0">
                <a:solidFill>
                  <a:srgbClr val="000000"/>
                </a:solidFill>
                <a:latin typeface="Arial"/>
                <a:ea typeface="Arial"/>
                <a:cs typeface="Arial"/>
                <a:sym typeface="Arial"/>
              </a:rPr>
              <a:t>:</a:t>
            </a:r>
          </a:p>
          <a:p>
            <a:pPr marL="231641" marR="0" lvl="0" indent="-231641" algn="l" rtl="0">
              <a:lnSpc>
                <a:spcPct val="100000"/>
              </a:lnSpc>
              <a:spcBef>
                <a:spcPts val="800"/>
              </a:spcBef>
              <a:spcAft>
                <a:spcPts val="0"/>
              </a:spcAft>
              <a:buClr>
                <a:srgbClr val="000000"/>
              </a:buClr>
              <a:buSzPts val="1800"/>
            </a:pPr>
            <a:r>
              <a:rPr lang="en" sz="1800" dirty="0" smtClean="0"/>
              <a:t>RULE-BASED LOGIC: </a:t>
            </a:r>
          </a:p>
          <a:p>
            <a:pPr marL="231641" marR="0" lvl="0" indent="-231641" algn="l" rtl="0">
              <a:lnSpc>
                <a:spcPct val="100000"/>
              </a:lnSpc>
              <a:spcBef>
                <a:spcPts val="800"/>
              </a:spcBef>
              <a:spcAft>
                <a:spcPts val="0"/>
              </a:spcAft>
              <a:buClr>
                <a:srgbClr val="000000"/>
              </a:buClr>
              <a:buSzPts val="1800"/>
              <a:buFont typeface="Arial" pitchFamily="34" charset="0"/>
              <a:buChar char="•"/>
            </a:pPr>
            <a:r>
              <a:rPr lang="en" sz="2200" dirty="0" smtClean="0">
                <a:latin typeface="Times New Roman" pitchFamily="18" charset="0"/>
                <a:cs typeface="Times New Roman" pitchFamily="18" charset="0"/>
              </a:rPr>
              <a:t>the project uses conditional statements to classify “soil quality check”</a:t>
            </a:r>
          </a:p>
          <a:p>
            <a:pPr marL="231641" marR="0" lvl="0" indent="-231641" algn="l" rtl="0">
              <a:lnSpc>
                <a:spcPct val="100000"/>
              </a:lnSpc>
              <a:spcBef>
                <a:spcPts val="800"/>
              </a:spcBef>
              <a:spcAft>
                <a:spcPts val="0"/>
              </a:spcAft>
              <a:buClr>
                <a:srgbClr val="000000"/>
              </a:buClr>
              <a:buSzPts val="1800"/>
            </a:pPr>
            <a:r>
              <a:rPr lang="en" sz="1800" b="0" i="0" u="none" strike="noStrike" cap="none" dirty="0" smtClean="0">
                <a:solidFill>
                  <a:srgbClr val="000000"/>
                </a:solidFill>
                <a:latin typeface="Arial"/>
                <a:ea typeface="Arial"/>
                <a:cs typeface="Arial"/>
                <a:sym typeface="Arial"/>
              </a:rPr>
              <a:t>WHY?:</a:t>
            </a:r>
          </a:p>
          <a:p>
            <a:pPr marL="231641" marR="0" lvl="0" indent="-231641" algn="l" rtl="0">
              <a:lnSpc>
                <a:spcPct val="100000"/>
              </a:lnSpc>
              <a:spcBef>
                <a:spcPts val="800"/>
              </a:spcBef>
              <a:spcAft>
                <a:spcPts val="0"/>
              </a:spcAft>
              <a:buClr>
                <a:srgbClr val="000000"/>
              </a:buClr>
              <a:buSzPts val="1800"/>
              <a:buFont typeface="Arial"/>
              <a:buChar char="•"/>
            </a:pPr>
            <a:r>
              <a:rPr lang="en" sz="1800" b="0" i="0" u="none" strike="noStrike" cap="none" dirty="0" smtClean="0">
                <a:solidFill>
                  <a:srgbClr val="000000"/>
                </a:solidFill>
                <a:latin typeface="Arial"/>
                <a:ea typeface="Arial"/>
                <a:cs typeface="Arial"/>
                <a:sym typeface="Arial"/>
              </a:rPr>
              <a:t> </a:t>
            </a:r>
            <a:r>
              <a:rPr lang="en-US" sz="2200" b="0" i="0" u="none" strike="noStrike" cap="none" dirty="0" smtClean="0">
                <a:solidFill>
                  <a:srgbClr val="000000"/>
                </a:solidFill>
                <a:latin typeface="Times New Roman" pitchFamily="18" charset="0"/>
                <a:cs typeface="Times New Roman" pitchFamily="18" charset="0"/>
                <a:sym typeface="Arial"/>
              </a:rPr>
              <a:t>this approach is </a:t>
            </a:r>
            <a:r>
              <a:rPr lang="en-US" sz="2200" b="0" i="0" u="none" strike="noStrike" cap="none" dirty="0" err="1" smtClean="0">
                <a:solidFill>
                  <a:srgbClr val="000000"/>
                </a:solidFill>
                <a:latin typeface="Times New Roman" pitchFamily="18" charset="0"/>
                <a:cs typeface="Times New Roman" pitchFamily="18" charset="0"/>
                <a:sym typeface="Arial"/>
              </a:rPr>
              <a:t>simple,interpretable</a:t>
            </a:r>
            <a:r>
              <a:rPr lang="en-US" sz="2200" b="0" i="0" u="none" strike="noStrike" cap="none" dirty="0" smtClean="0">
                <a:solidFill>
                  <a:srgbClr val="000000"/>
                </a:solidFill>
                <a:latin typeface="Times New Roman" pitchFamily="18" charset="0"/>
                <a:cs typeface="Times New Roman" pitchFamily="18" charset="0"/>
                <a:sym typeface="Arial"/>
              </a:rPr>
              <a:t>, and suitable for small – scale</a:t>
            </a:r>
          </a:p>
          <a:p>
            <a:pPr marL="231641" marR="0" lvl="0" indent="-231641" algn="l" rtl="0">
              <a:lnSpc>
                <a:spcPct val="100000"/>
              </a:lnSpc>
              <a:spcBef>
                <a:spcPts val="800"/>
              </a:spcBef>
              <a:spcAft>
                <a:spcPts val="0"/>
              </a:spcAft>
              <a:buClr>
                <a:srgbClr val="000000"/>
              </a:buClr>
              <a:buSzPts val="1800"/>
            </a:pPr>
            <a:r>
              <a:rPr lang="en-US" sz="2200" dirty="0" smtClean="0">
                <a:latin typeface="Times New Roman" pitchFamily="18" charset="0"/>
                <a:cs typeface="Times New Roman" pitchFamily="18" charset="0"/>
              </a:rPr>
              <a:t>application</a:t>
            </a:r>
            <a:endParaRPr lang="en-US" sz="2200" b="0" i="0" u="none" strike="noStrike" cap="none" dirty="0">
              <a:solidFill>
                <a:srgbClr val="000000"/>
              </a:solidFill>
              <a:latin typeface="Times New Roman" pitchFamily="18" charset="0"/>
              <a:cs typeface="Times New Roman" pitchFamily="18" charset="0"/>
              <a:sym typeface="Arial"/>
            </a:endParaRPr>
          </a:p>
        </p:txBody>
      </p:sp>
      <p:sp>
        <p:nvSpPr>
          <p:cNvPr id="54" name="Google Shape;54;p37"/>
          <p:cNvSpPr txBox="1"/>
          <p:nvPr/>
        </p:nvSpPr>
        <p:spPr>
          <a:xfrm>
            <a:off x="202071" y="972537"/>
            <a:ext cx="590409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sng" strike="noStrike" cap="none" dirty="0" smtClean="0">
                <a:solidFill>
                  <a:srgbClr val="0070C0"/>
                </a:solidFill>
                <a:latin typeface="Arial"/>
                <a:ea typeface="Arial"/>
                <a:cs typeface="Arial"/>
                <a:sym typeface="Arial"/>
              </a:rPr>
              <a:t>Methodology:</a:t>
            </a:r>
            <a:endParaRPr sz="2000" b="0" i="0" u="sng" strike="noStrike" cap="none">
              <a:solidFill>
                <a:srgbClr val="0070C0"/>
              </a:solidFill>
              <a:latin typeface="Arial"/>
              <a:ea typeface="Arial"/>
              <a:cs typeface="Arial"/>
              <a:sym typeface="Arial"/>
            </a:endParaRPr>
          </a:p>
        </p:txBody>
      </p:sp>
      <p:cxnSp>
        <p:nvCxnSpPr>
          <p:cNvPr id="57" name="Google Shape;57;p37"/>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5" name="TextBox 4"/>
          <p:cNvSpPr txBox="1"/>
          <p:nvPr/>
        </p:nvSpPr>
        <p:spPr>
          <a:xfrm>
            <a:off x="354511" y="1165248"/>
            <a:ext cx="8959306" cy="4524315"/>
          </a:xfrm>
          <a:prstGeom prst="rect">
            <a:avLst/>
          </a:prstGeom>
          <a:noFill/>
        </p:spPr>
        <p:txBody>
          <a:bodyPr wrap="square" rtlCol="0">
            <a:spAutoFit/>
          </a:bodyPr>
          <a:lstStyle/>
          <a:p>
            <a:pPr lvl="0"/>
            <a:r>
              <a:rPr lang="en-US" sz="2000" u="sng" dirty="0" err="1" smtClean="0"/>
              <a:t>Github</a:t>
            </a:r>
            <a:r>
              <a:rPr lang="en-US" sz="2000" u="sng" dirty="0" smtClean="0"/>
              <a:t> </a:t>
            </a:r>
            <a:r>
              <a:rPr lang="en-US" sz="2000" u="sng" dirty="0" err="1" smtClean="0"/>
              <a:t>url</a:t>
            </a:r>
            <a:r>
              <a:rPr lang="en-US" sz="2000" u="sng" dirty="0" smtClean="0"/>
              <a:t> </a:t>
            </a:r>
            <a:r>
              <a:rPr lang="en-US" sz="2000" u="sng" dirty="0" smtClean="0"/>
              <a:t>:</a:t>
            </a:r>
          </a:p>
          <a:p>
            <a:pPr lvl="0"/>
            <a:endParaRPr lang="en-US" sz="2000" u="sng" dirty="0" smtClean="0"/>
          </a:p>
          <a:p>
            <a:pPr lvl="0"/>
            <a:r>
              <a:rPr lang="en-US" sz="2000" u="sng" dirty="0" smtClean="0">
                <a:hlinkClick r:id="rId3"/>
              </a:rPr>
              <a:t>https://github.com/vijay200422/soil-quality-check</a:t>
            </a:r>
            <a:endParaRPr lang="en-US" sz="2000" u="sng" dirty="0" smtClean="0"/>
          </a:p>
          <a:p>
            <a:pPr lvl="0"/>
            <a:endParaRPr lang="en-US" sz="2000" u="sng" dirty="0" smtClean="0"/>
          </a:p>
          <a:p>
            <a:pPr lvl="0"/>
            <a:endParaRPr lang="en-US" sz="2000" u="sng" dirty="0" smtClean="0"/>
          </a:p>
          <a:p>
            <a:pPr lvl="0"/>
            <a:endParaRPr lang="en-US" sz="2000" u="sng" dirty="0" smtClean="0"/>
          </a:p>
          <a:p>
            <a:pPr lvl="0"/>
            <a:r>
              <a:rPr lang="en-US" sz="2000" u="sng" dirty="0" smtClean="0"/>
              <a:t>Conclusion</a:t>
            </a:r>
            <a:r>
              <a:rPr lang="en-US" sz="2000" u="sng" dirty="0" smtClean="0"/>
              <a:t>:</a:t>
            </a:r>
          </a:p>
          <a:p>
            <a:pPr lvl="0"/>
            <a:endParaRPr lang="en-US" sz="2000" dirty="0" smtClean="0">
              <a:latin typeface="Times New Roman" pitchFamily="18" charset="0"/>
              <a:cs typeface="Times New Roman" pitchFamily="18" charset="0"/>
            </a:endParaRPr>
          </a:p>
          <a:p>
            <a:pPr lvl="0"/>
            <a:r>
              <a:rPr lang="en-US" sz="2200" dirty="0" smtClean="0">
                <a:latin typeface="Times New Roman" pitchFamily="18" charset="0"/>
                <a:cs typeface="Times New Roman" pitchFamily="18" charset="0"/>
              </a:rPr>
              <a:t>	The aim of the analysis of soil is to  know whether the soil suitable or not for plantation. the suitable ph for the soil is around4.3. the </a:t>
            </a:r>
            <a:r>
              <a:rPr lang="en-US" sz="2200" dirty="0" err="1" smtClean="0">
                <a:latin typeface="Times New Roman" pitchFamily="18" charset="0"/>
                <a:cs typeface="Times New Roman" pitchFamily="18" charset="0"/>
              </a:rPr>
              <a:t>ap</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tp</a:t>
            </a:r>
            <a:r>
              <a:rPr lang="en-US" sz="2200" dirty="0" smtClean="0">
                <a:latin typeface="Times New Roman" pitchFamily="18" charset="0"/>
                <a:cs typeface="Times New Roman" pitchFamily="18" charset="0"/>
              </a:rPr>
              <a:t> are analyze in order to know the number of </a:t>
            </a:r>
            <a:r>
              <a:rPr lang="en-US" sz="2200" dirty="0" err="1" smtClean="0">
                <a:latin typeface="Times New Roman" pitchFamily="18" charset="0"/>
                <a:cs typeface="Times New Roman" pitchFamily="18" charset="0"/>
              </a:rPr>
              <a:t>phosphate.the</a:t>
            </a:r>
            <a:r>
              <a:rPr lang="en-US" sz="2200" dirty="0" smtClean="0">
                <a:latin typeface="Times New Roman" pitchFamily="18" charset="0"/>
                <a:cs typeface="Times New Roman" pitchFamily="18" charset="0"/>
              </a:rPr>
              <a:t> soil is not suitable for </a:t>
            </a:r>
            <a:r>
              <a:rPr lang="en-US" sz="2200" dirty="0" err="1" smtClean="0">
                <a:latin typeface="Times New Roman" pitchFamily="18" charset="0"/>
                <a:cs typeface="Times New Roman" pitchFamily="18" charset="0"/>
              </a:rPr>
              <a:t>plantationas</a:t>
            </a:r>
            <a:r>
              <a:rPr lang="en-US" sz="2200" dirty="0" smtClean="0">
                <a:latin typeface="Times New Roman" pitchFamily="18" charset="0"/>
                <a:cs typeface="Times New Roman" pitchFamily="18" charset="0"/>
              </a:rPr>
              <a:t> the % of </a:t>
            </a:r>
            <a:r>
              <a:rPr lang="en-US" sz="2200" dirty="0" err="1" smtClean="0">
                <a:latin typeface="Times New Roman" pitchFamily="18" charset="0"/>
                <a:cs typeface="Times New Roman" pitchFamily="18" charset="0"/>
              </a:rPr>
              <a:t>mosture</a:t>
            </a:r>
            <a:r>
              <a:rPr lang="en-US" sz="2200" dirty="0" smtClean="0">
                <a:latin typeface="Times New Roman" pitchFamily="18" charset="0"/>
                <a:cs typeface="Times New Roman" pitchFamily="18" charset="0"/>
              </a:rPr>
              <a:t> is higher.</a:t>
            </a:r>
          </a:p>
          <a:p>
            <a:pPr lvl="0"/>
            <a:endParaRPr lang="en-US" sz="2000" u="sng" dirty="0" smtClean="0"/>
          </a:p>
          <a:p>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4" name="Google Shape;78;p39"/>
          <p:cNvSpPr txBox="1"/>
          <p:nvPr/>
        </p:nvSpPr>
        <p:spPr>
          <a:xfrm>
            <a:off x="154317" y="987777"/>
            <a:ext cx="590409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dirty="0">
                <a:solidFill>
                  <a:srgbClr val="213163"/>
                </a:solidFill>
                <a:latin typeface="Arial"/>
                <a:ea typeface="Arial"/>
                <a:cs typeface="Arial"/>
                <a:sym typeface="Arial"/>
              </a:rPr>
              <a:t>References</a:t>
            </a:r>
            <a:endParaRPr sz="2000" b="0" i="0" u="none" strike="noStrike" cap="none">
              <a:solidFill>
                <a:srgbClr val="213163"/>
              </a:solidFill>
              <a:latin typeface="Arial"/>
              <a:ea typeface="Arial"/>
              <a:cs typeface="Arial"/>
              <a:sym typeface="Arial"/>
            </a:endParaRPr>
          </a:p>
        </p:txBody>
      </p:sp>
      <p:sp>
        <p:nvSpPr>
          <p:cNvPr id="5" name="Google Shape;79;p39"/>
          <p:cNvSpPr txBox="1"/>
          <p:nvPr/>
        </p:nvSpPr>
        <p:spPr>
          <a:xfrm>
            <a:off x="508000" y="1766698"/>
            <a:ext cx="10476736" cy="1938952"/>
          </a:xfrm>
          <a:prstGeom prst="rect">
            <a:avLst/>
          </a:prstGeom>
          <a:noFill/>
          <a:ln>
            <a:noFill/>
          </a:ln>
        </p:spPr>
        <p:txBody>
          <a:bodyPr spcFirstLastPara="1" wrap="square" lIns="91425" tIns="45700" rIns="91425" bIns="45700" anchor="t" anchorCtr="0">
            <a:spAutoFit/>
          </a:bodyPr>
          <a:lstStyle/>
          <a:p>
            <a:pPr lvl="1"/>
            <a:r>
              <a:rPr lang="en-IN" sz="2400" b="1" dirty="0" err="1" smtClean="0"/>
              <a:t>Streamlit</a:t>
            </a:r>
            <a:r>
              <a:rPr lang="en-IN" sz="2400" b="1" dirty="0" smtClean="0"/>
              <a:t> </a:t>
            </a:r>
            <a:r>
              <a:rPr lang="en-IN" sz="2400" b="1" dirty="0"/>
              <a:t>Documentation:</a:t>
            </a:r>
            <a:r>
              <a:rPr lang="en-IN" sz="2400" dirty="0"/>
              <a:t> </a:t>
            </a:r>
            <a:r>
              <a:rPr lang="en-IN" sz="2400" dirty="0">
                <a:hlinkClick r:id="rId3"/>
              </a:rPr>
              <a:t>https://docs.streamlit.io/</a:t>
            </a:r>
            <a:endParaRPr lang="en-IN" sz="2400" dirty="0"/>
          </a:p>
          <a:p>
            <a:pPr lvl="1"/>
            <a:r>
              <a:rPr lang="en-IN" sz="2400" b="1" dirty="0"/>
              <a:t>Pandas Documentation:</a:t>
            </a:r>
            <a:r>
              <a:rPr lang="en-IN" sz="2400" dirty="0"/>
              <a:t> </a:t>
            </a:r>
            <a:r>
              <a:rPr lang="en-IN" sz="2400" dirty="0" smtClean="0">
                <a:hlinkClick r:id="rId4"/>
              </a:rPr>
              <a:t>https</a:t>
            </a:r>
            <a:r>
              <a:rPr lang="en-IN" sz="2400" dirty="0">
                <a:hlinkClick r:id="rId4"/>
              </a:rPr>
              <a:t>://pandas.pydata.org/</a:t>
            </a:r>
            <a:endParaRPr lang="en-IN" sz="2400" dirty="0"/>
          </a:p>
          <a:p>
            <a:pPr lvl="1"/>
            <a:r>
              <a:rPr lang="en-IN" sz="2400" b="1" dirty="0" err="1"/>
              <a:t>Matplotlib</a:t>
            </a:r>
            <a:r>
              <a:rPr lang="en-IN" sz="2400" b="1" dirty="0"/>
              <a:t> Documentation:</a:t>
            </a:r>
            <a:r>
              <a:rPr lang="en-IN" sz="2400" dirty="0"/>
              <a:t> </a:t>
            </a:r>
            <a:r>
              <a:rPr lang="en-IN" sz="2400" dirty="0">
                <a:hlinkClick r:id="rId5"/>
              </a:rPr>
              <a:t>https://matplotlib.org/</a:t>
            </a:r>
            <a:endParaRPr lang="en-IN" sz="2400" dirty="0"/>
          </a:p>
          <a:p>
            <a:pPr lvl="1"/>
            <a:r>
              <a:rPr lang="en-IN" sz="2400" b="1" dirty="0" err="1"/>
              <a:t>NumPy</a:t>
            </a:r>
            <a:r>
              <a:rPr lang="en-IN" sz="2400" b="1" dirty="0"/>
              <a:t> Documentation:</a:t>
            </a:r>
            <a:r>
              <a:rPr lang="en-IN" sz="2400" dirty="0"/>
              <a:t> </a:t>
            </a:r>
            <a:r>
              <a:rPr lang="en-IN" sz="2400" dirty="0">
                <a:hlinkClick r:id="rId6"/>
              </a:rPr>
              <a:t>https://numpy.org/</a:t>
            </a:r>
            <a:endParaRPr lang="en-IN" sz="2400" dirty="0"/>
          </a:p>
          <a:p>
            <a:pPr marL="228600" marR="0" lvl="0" indent="-228600" algn="l" rtl="0">
              <a:lnSpc>
                <a:spcPct val="100000"/>
              </a:lnSpc>
              <a:spcBef>
                <a:spcPts val="0"/>
              </a:spcBef>
              <a:spcAft>
                <a:spcPts val="0"/>
              </a:spcAft>
              <a:buClr>
                <a:srgbClr val="000000"/>
              </a:buClr>
              <a:buSzPts val="1800"/>
              <a:buFont typeface="Arial"/>
              <a:buChar char="•"/>
            </a:pPr>
            <a:endParaRPr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0"/>
          <p:cNvSpPr txBox="1"/>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5000" b="1" i="0" u="none" strike="noStrike" cap="none">
                <a:solidFill>
                  <a:srgbClr val="213163"/>
                </a:solidFill>
                <a:latin typeface="Arial"/>
                <a:ea typeface="Arial"/>
                <a:cs typeface="Arial"/>
                <a:sym typeface="Arial"/>
              </a:rPr>
              <a:t>Thank You</a:t>
            </a:r>
            <a:endParaRPr sz="5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132</Words>
  <PresentationFormat>Custom</PresentationFormat>
  <Paragraphs>51</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Simple Light</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Moinudeen Syed</dc:creator>
  <cp:lastModifiedBy>V</cp:lastModifiedBy>
  <cp:revision>21</cp:revision>
  <dcterms:modified xsi:type="dcterms:W3CDTF">2025-04-08T15:54:25Z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