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0" r:id="rId10"/>
    <p:sldId id="16140629" r:id="rId11"/>
    <p:sldId id="1614062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20https://github.com/vijay44-mca/IBM-Intern-Secure-Data-Hiding-Img.git&#1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1533525" y="3726815"/>
            <a:ext cx="8969375" cy="2044065"/>
          </a:xfrm>
          <a:prstGeom prst="rect">
            <a:avLst/>
          </a:prstGeom>
          <a:noFill/>
          <a:ln>
            <a:solidFill>
              <a:schemeClr val="bg1"/>
            </a:solidFill>
          </a:ln>
        </p:spPr>
        <p:txBody>
          <a:bodyPr wrap="square" lIns="91440" tIns="45720" rIns="91440" bIns="45720" rtlCol="0" anchor="t">
            <a:no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 Vijay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TELUGU VIJAY</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Dr MGR EDUCATIONAL AND</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                                                    RESEARCH INSTITUTE &amp; BTECH CSE-AI</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305" y="1943735"/>
            <a:ext cx="11076305" cy="4701540"/>
          </a:xfrm>
        </p:spPr>
        <p:txBody>
          <a:bodyPr>
            <a:normAutofit fontScale="90000"/>
          </a:bodyPr>
          <a:lstStyle/>
          <a:p>
            <a:pPr marL="305435" indent="-305435"/>
            <a:r>
              <a:rPr lang="en-US" altLang="en-US" b="1" dirty="0"/>
              <a:t> </a:t>
            </a:r>
            <a:r>
              <a:rPr lang="en-US" altLang="en-US" dirty="0"/>
              <a:t>Better Threat Detection: Using smarter tools to find and stop cyber-attacks more accurately.</a:t>
            </a:r>
            <a:endParaRPr lang="en-US" altLang="en-US" dirty="0"/>
          </a:p>
          <a:p>
            <a:pPr marL="305435" indent="-305435"/>
            <a:endParaRPr lang="en-US" altLang="en-US" dirty="0"/>
          </a:p>
          <a:p>
            <a:pPr marL="305435" indent="-305435"/>
            <a:r>
              <a:rPr lang="en-US" altLang="en-US" dirty="0"/>
              <a:t>Handling More Users and Devices: Making the system strong enough to protect more people and devices as they are added.</a:t>
            </a:r>
            <a:endParaRPr lang="en-US" altLang="en-US" dirty="0"/>
          </a:p>
          <a:p>
            <a:pPr marL="305435" indent="-305435"/>
            <a:endParaRPr lang="en-US" altLang="en-US" dirty="0"/>
          </a:p>
          <a:p>
            <a:pPr marL="305435" indent="-305435"/>
            <a:r>
              <a:rPr lang="en-US" altLang="en-US" dirty="0"/>
              <a:t> Working with New Technologies: Updating the system to work well with new tech like quantum computers and blockchain.</a:t>
            </a:r>
            <a:endParaRPr lang="en-US" altLang="en-US" dirty="0"/>
          </a:p>
          <a:p>
            <a:pPr marL="305435" indent="-305435"/>
            <a:endParaRPr lang="en-US" altLang="en-US" dirty="0"/>
          </a:p>
          <a:p>
            <a:pPr marL="305435" indent="-305435"/>
            <a:r>
              <a:rPr lang="en-US" altLang="en-US" dirty="0"/>
              <a:t>Sharing Threat Information: Connecting with other cybersecurity groups worldwide to learn about new threats faster.</a:t>
            </a:r>
            <a:endParaRPr lang="en-US" altLang="en-US" dirty="0"/>
          </a:p>
          <a:p>
            <a:pPr marL="305435" indent="-305435"/>
            <a:endParaRPr lang="en-US" altLang="en-US" dirty="0"/>
          </a:p>
          <a:p>
            <a:pPr marL="305435" indent="-305435"/>
            <a:r>
              <a:rPr lang="en-US" altLang="en-US" dirty="0"/>
              <a:t>Training Users: Creating better training programs to help people avoid cyber-attacks like phishing.</a:t>
            </a:r>
            <a:endParaRPr lang="en-US" altLang="en-US" dirty="0"/>
          </a:p>
          <a:p>
            <a:pPr marL="305435" indent="-305435"/>
            <a:endParaRPr lang="en-US" altLang="en-US" dirty="0"/>
          </a:p>
          <a:p>
            <a:pPr marL="305435" indent="-305435"/>
            <a:r>
              <a:rPr lang="en-US" altLang="en-US" dirty="0"/>
              <a:t>Following Rules and Standards: Making sure the system follows all the latest security laws and guidelines, especially for the army and industries.</a:t>
            </a:r>
            <a:endParaRPr lang="en-US" altLang="en-US" dirty="0"/>
          </a:p>
          <a:p>
            <a:pPr marL="305435" indent="-305435"/>
            <a:endParaRPr lang="en-US" altLang="en-US" dirty="0"/>
          </a:p>
          <a:p>
            <a:pPr marL="305435" indent="-305435"/>
            <a:endParaRPr lang="en-US" alt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74345" y="1388110"/>
            <a:ext cx="10817225" cy="4453255"/>
          </a:xfrm>
        </p:spPr>
        <p:txBody>
          <a:bodyPr>
            <a:normAutofit lnSpcReduction="10000"/>
          </a:bodyPr>
          <a:lstStyle/>
          <a:p>
            <a:pPr marL="0" indent="0">
              <a:buNone/>
            </a:pPr>
            <a:r>
              <a:rPr lang="en-US" altLang="en-US">
                <a:sym typeface="+mn-ea"/>
              </a:rPr>
              <a:t>Organizations face increasing cybersecurity threats, including data breaches and unauthorized access, risking</a:t>
            </a:r>
            <a:endParaRPr lang="en-US" altLang="en-US"/>
          </a:p>
          <a:p>
            <a:pPr marL="0" indent="0">
              <a:buNone/>
            </a:pPr>
            <a:endParaRPr lang="en-US" altLang="en-US">
              <a:sym typeface="+mn-ea"/>
            </a:endParaRPr>
          </a:p>
          <a:p>
            <a:pPr marL="0" indent="0">
              <a:buNone/>
            </a:pPr>
            <a:r>
              <a:rPr lang="en-US" altLang="en-US">
                <a:sym typeface="+mn-ea"/>
              </a:rPr>
              <a:t> sensitive information and operational disruption. Current security measures are insufficient against evolving </a:t>
            </a:r>
            <a:endParaRPr lang="en-US" altLang="en-US"/>
          </a:p>
          <a:p>
            <a:pPr marL="0" indent="0">
              <a:buNone/>
            </a:pPr>
            <a:endParaRPr lang="en-US" altLang="en-US">
              <a:sym typeface="+mn-ea"/>
            </a:endParaRPr>
          </a:p>
          <a:p>
            <a:pPr marL="0" indent="0">
              <a:buNone/>
            </a:pPr>
            <a:r>
              <a:rPr lang="en-US" altLang="en-US">
                <a:sym typeface="+mn-ea"/>
              </a:rPr>
              <a:t>cyber-attacks. This project aims to develop a robust cybersecurity solution to enhance data protection, prevent </a:t>
            </a:r>
            <a:endParaRPr lang="en-US" altLang="en-US"/>
          </a:p>
          <a:p>
            <a:pPr marL="0" indent="0">
              <a:buNone/>
            </a:pPr>
            <a:endParaRPr lang="en-US" altLang="en-US">
              <a:sym typeface="+mn-ea"/>
            </a:endParaRPr>
          </a:p>
          <a:p>
            <a:pPr marL="0" indent="0">
              <a:buNone/>
            </a:pPr>
            <a:r>
              <a:rPr lang="en-US" altLang="en-US">
                <a:sym typeface="+mn-ea"/>
              </a:rPr>
              <a:t>unauthorized access, and ensure system integrity and confidentiality.</a:t>
            </a:r>
            <a:r>
              <a:rPr lang="en-US" altLang="en-US"/>
              <a:t>The challenge is to create a web-based</a:t>
            </a:r>
            <a:endParaRPr lang="en-US" altLang="en-US"/>
          </a:p>
          <a:p>
            <a:pPr marL="0" indent="0">
              <a:buNone/>
            </a:pPr>
            <a:endParaRPr lang="en-US" altLang="en-US"/>
          </a:p>
          <a:p>
            <a:pPr marL="0" indent="0">
              <a:buNone/>
            </a:pPr>
            <a:r>
              <a:rPr lang="en-US" altLang="en-US"/>
              <a:t> application that uses advanced encryption and steganography to securely encrypt and decrypt messages within</a:t>
            </a:r>
            <a:endParaRPr lang="en-US" altLang="en-US"/>
          </a:p>
          <a:p>
            <a:pPr marL="0" indent="0">
              <a:buNone/>
            </a:pPr>
            <a:r>
              <a:rPr lang="en-US" altLang="en-US"/>
              <a:t> </a:t>
            </a:r>
            <a:endParaRPr lang="en-US" altLang="en-US"/>
          </a:p>
          <a:p>
            <a:pPr marL="0" indent="0">
              <a:buNone/>
            </a:pPr>
            <a:r>
              <a:rPr lang="en-US" altLang="en-US"/>
              <a:t>images, ensuring only authorized</a:t>
            </a:r>
            <a:r>
              <a:rPr lang="en-US" altLang="en-US"/>
              <a:t> </a:t>
            </a:r>
            <a:r>
              <a:rPr lang="en-US" altLang="en-US"/>
              <a:t>access.</a:t>
            </a:r>
            <a:endParaRPr lang="en-US" altLang="en-US"/>
          </a:p>
          <a:p>
            <a:pPr marL="0" indent="0">
              <a:buNone/>
            </a:pPr>
            <a:endParaRPr lang="en-IN" dirty="0"/>
          </a:p>
        </p:txBody>
      </p:sp>
      <p:sp>
        <p:nvSpPr>
          <p:cNvPr id="6" name="Text Box 5"/>
          <p:cNvSpPr txBox="1"/>
          <p:nvPr/>
        </p:nvSpPr>
        <p:spPr>
          <a:xfrm>
            <a:off x="908050" y="2046605"/>
            <a:ext cx="9918700" cy="1830705"/>
          </a:xfrm>
          <a:prstGeom prst="rect">
            <a:avLst/>
          </a:prstGeom>
          <a:noFill/>
        </p:spPr>
        <p:txBody>
          <a:bodyPr wrap="square" rtlCol="0">
            <a:noAutofit/>
          </a:bodyPr>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664210" y="1346835"/>
            <a:ext cx="11391265" cy="3799205"/>
          </a:xfrm>
        </p:spPr>
        <p:txBody>
          <a:bodyPr vert="horz" lIns="91440" tIns="45720" rIns="91440" bIns="45720" rtlCol="0" anchor="ctr">
            <a:noAutofit/>
          </a:bodyPr>
          <a:lstStyle/>
          <a:p>
            <a:pPr marL="0" indent="0">
              <a:buNone/>
            </a:pPr>
            <a:r>
              <a:rPr lang="en-IN" dirty="0"/>
              <a:t> </a:t>
            </a:r>
            <a:endParaRPr lang="en-IN" dirty="0"/>
          </a:p>
        </p:txBody>
      </p:sp>
      <p:sp>
        <p:nvSpPr>
          <p:cNvPr id="4" name="Text Box 3"/>
          <p:cNvSpPr txBox="1"/>
          <p:nvPr/>
        </p:nvSpPr>
        <p:spPr>
          <a:xfrm>
            <a:off x="993140" y="1482090"/>
            <a:ext cx="10979785" cy="4136390"/>
          </a:xfrm>
          <a:prstGeom prst="rect">
            <a:avLst/>
          </a:prstGeom>
          <a:noFill/>
        </p:spPr>
        <p:txBody>
          <a:bodyPr wrap="square" rtlCol="0">
            <a:noAutofit/>
          </a:bodyPr>
          <a:p>
            <a:r>
              <a:rPr lang="en-US" altLang="en-US" b="1"/>
              <a:t>Programming Language</a:t>
            </a:r>
            <a:r>
              <a:rPr lang="en-US" altLang="en-US"/>
              <a:t>: Python</a:t>
            </a:r>
            <a:endParaRPr lang="en-US" altLang="en-US"/>
          </a:p>
          <a:p>
            <a:endParaRPr lang="en-US" altLang="en-US"/>
          </a:p>
          <a:p>
            <a:r>
              <a:rPr lang="en-US" altLang="en-US" b="1"/>
              <a:t>Libraries</a:t>
            </a:r>
            <a:r>
              <a:rPr lang="en-US" altLang="en-US"/>
              <a:t>: OpenCV (for image processing), NumPy (for numerical operations), OS (for file handling)</a:t>
            </a:r>
            <a:endParaRPr lang="en-US" altLang="en-US"/>
          </a:p>
          <a:p>
            <a:endParaRPr lang="en-US" altLang="en-US"/>
          </a:p>
          <a:p>
            <a:r>
              <a:rPr lang="en-US" altLang="en-US" b="1"/>
              <a:t>Platform</a:t>
            </a:r>
            <a:r>
              <a:rPr lang="en-US" altLang="en-US"/>
              <a:t>: Windows OS for development and testing</a:t>
            </a:r>
            <a:endParaRPr lang="en-US" altLang="en-US"/>
          </a:p>
          <a:p>
            <a:endParaRPr lang="en-US" altLang="en-US"/>
          </a:p>
          <a:p>
            <a:r>
              <a:rPr lang="en-US" altLang="en-US" b="1"/>
              <a:t>Tools</a:t>
            </a:r>
            <a:r>
              <a:rPr lang="en-US" altLang="en-US"/>
              <a:t>: IDLE or any Python IDE for coding and debugging</a:t>
            </a:r>
            <a:endParaRPr lang="en-US" altLang="en-US"/>
          </a:p>
          <a:p>
            <a:endParaRPr lang="en-US" altLang="en-US"/>
          </a:p>
          <a:p>
            <a:r>
              <a:rPr lang="en-US" altLang="en-US" b="1"/>
              <a:t>Encryption Technique</a:t>
            </a:r>
            <a:r>
              <a:rPr lang="en-US" altLang="en-US"/>
              <a:t>: Steganography for secure</a:t>
            </a:r>
            <a:r>
              <a:rPr lang="en-US" altLang="en-US"/>
              <a:t> </a:t>
            </a:r>
            <a:r>
              <a:rPr lang="en-US" altLang="en-US"/>
              <a:t>data</a:t>
            </a:r>
            <a:r>
              <a:rPr lang="en-US" altLang="en-US"/>
              <a:t> </a:t>
            </a:r>
            <a:r>
              <a:rPr lang="en-US" altLang="en-US"/>
              <a:t>hiding</a:t>
            </a:r>
            <a:endParaRPr lang="en-US" altLang="en-US"/>
          </a:p>
          <a:p>
            <a:endParaRPr lang="en-US" altLang="en-US"/>
          </a:p>
          <a:p>
            <a:r>
              <a:rPr lang="en-US" altLang="en-US" b="1"/>
              <a:t>Platforms:</a:t>
            </a:r>
            <a:endParaRPr lang="en-US" altLang="en-US" b="1"/>
          </a:p>
          <a:p>
            <a:r>
              <a:rPr lang="en-US" altLang="en-US"/>
              <a:t>python IDLE</a:t>
            </a:r>
            <a:endParaRPr lang="en-US" altLang="en-US"/>
          </a:p>
          <a:p>
            <a:r>
              <a:rPr lang="en-US" altLang="en-US"/>
              <a:t>GITHUB</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025" y="1301750"/>
            <a:ext cx="11029315" cy="5078730"/>
          </a:xfrm>
        </p:spPr>
        <p:txBody>
          <a:bodyPr>
            <a:normAutofit lnSpcReduction="10000"/>
          </a:bodyPr>
          <a:lstStyle/>
          <a:p>
            <a:pPr marL="0" indent="0">
              <a:buNone/>
            </a:pPr>
            <a:r>
              <a:rPr lang="en-US" altLang="en-US" sz="1800" b="1" dirty="0">
                <a:solidFill>
                  <a:srgbClr val="0F0F0F"/>
                </a:solidFill>
              </a:rPr>
              <a:t>Advanced Steganography: </a:t>
            </a:r>
            <a:r>
              <a:rPr lang="en-US" altLang="en-US" sz="1800" dirty="0">
                <a:solidFill>
                  <a:srgbClr val="0F0F0F"/>
                </a:solidFill>
              </a:rPr>
              <a:t>Utilizes pixel-level encoding for enhanced data security, making the hidden message nearly undetectable.</a:t>
            </a:r>
            <a:endParaRPr lang="en-US" altLang="en-US" sz="1800" dirty="0">
              <a:solidFill>
                <a:srgbClr val="0F0F0F"/>
              </a:solidFill>
            </a:endParaRPr>
          </a:p>
          <a:p>
            <a:pPr marL="0" indent="0">
              <a:buNone/>
            </a:pPr>
            <a:r>
              <a:rPr lang="en-US" altLang="en-US" sz="1800" b="1" dirty="0">
                <a:solidFill>
                  <a:srgbClr val="0F0F0F"/>
                </a:solidFill>
              </a:rPr>
              <a:t>Advanced Encryption and Decryption:</a:t>
            </a:r>
            <a:r>
              <a:rPr lang="en-US" altLang="en-US" sz="1800" dirty="0">
                <a:solidFill>
                  <a:srgbClr val="0F0F0F"/>
                </a:solidFill>
              </a:rPr>
              <a:t>The project uses state-of--the-art encryption algorithms to securely hide and retrieve messages within images,ensuring maximum data protection.</a:t>
            </a:r>
            <a:endParaRPr lang="en-US" altLang="en-US" sz="1800" dirty="0">
              <a:solidFill>
                <a:srgbClr val="0F0F0F"/>
              </a:solidFill>
            </a:endParaRPr>
          </a:p>
          <a:p>
            <a:pPr marL="0" indent="0">
              <a:buNone/>
            </a:pPr>
            <a:r>
              <a:rPr lang="en-US" altLang="en-US" sz="1800" b="1" dirty="0">
                <a:solidFill>
                  <a:srgbClr val="0F0F0F"/>
                </a:solidFill>
              </a:rPr>
              <a:t>Password Protection:</a:t>
            </a:r>
            <a:r>
              <a:rPr lang="en-US" altLang="en-US" sz="1800" dirty="0">
                <a:solidFill>
                  <a:srgbClr val="0F0F0F"/>
                </a:solidFill>
              </a:rPr>
              <a:t>Incorrect passwords generate random characters and symbols,adding an extra layer of security by safeguarding against unauthorized access.</a:t>
            </a:r>
            <a:endParaRPr lang="en-US" altLang="en-US" sz="1800" dirty="0">
              <a:solidFill>
                <a:srgbClr val="0F0F0F"/>
              </a:solidFill>
            </a:endParaRPr>
          </a:p>
          <a:p>
            <a:pPr marL="0" indent="0">
              <a:buNone/>
            </a:pPr>
            <a:r>
              <a:rPr lang="en-US" altLang="en-US" sz="1800" b="1" dirty="0">
                <a:solidFill>
                  <a:srgbClr val="0F0F0F"/>
                </a:solidFill>
              </a:rPr>
              <a:t>Dual Security Layer: </a:t>
            </a:r>
            <a:r>
              <a:rPr lang="en-US" altLang="en-US" sz="1800" dirty="0">
                <a:solidFill>
                  <a:srgbClr val="0F0F0F"/>
                </a:solidFill>
              </a:rPr>
              <a:t>Combines steganography with password protection for double-layered encryption.</a:t>
            </a:r>
            <a:endParaRPr lang="en-US" altLang="en-US" sz="1800" dirty="0">
              <a:solidFill>
                <a:srgbClr val="0F0F0F"/>
              </a:solidFill>
            </a:endParaRPr>
          </a:p>
          <a:p>
            <a:pPr marL="0" indent="0">
              <a:buNone/>
            </a:pPr>
            <a:r>
              <a:rPr lang="en-US" altLang="en-US" sz="1800" b="1" dirty="0">
                <a:solidFill>
                  <a:srgbClr val="0F0F0F"/>
                </a:solidFill>
              </a:rPr>
              <a:t>Lightweight and Efficient: </a:t>
            </a:r>
            <a:r>
              <a:rPr lang="en-US" altLang="en-US" sz="1800" dirty="0">
                <a:solidFill>
                  <a:srgbClr val="0F0F0F"/>
                </a:solidFill>
              </a:rPr>
              <a:t>Minimal impact on image quality and size, maintaining high resolution after encryption.</a:t>
            </a:r>
            <a:endParaRPr lang="en-US" altLang="en-US" sz="1800" dirty="0">
              <a:solidFill>
                <a:srgbClr val="0F0F0F"/>
              </a:solidFill>
            </a:endParaRPr>
          </a:p>
          <a:p>
            <a:pPr marL="0" indent="0">
              <a:buNone/>
            </a:pPr>
            <a:r>
              <a:rPr lang="en-US" altLang="en-US" sz="1800" b="1" dirty="0">
                <a:solidFill>
                  <a:srgbClr val="0F0F0F"/>
                </a:solidFill>
              </a:rPr>
              <a:t>Cross-Platform Compatibility:</a:t>
            </a:r>
            <a:r>
              <a:rPr lang="en-US" altLang="en-US" sz="1800" dirty="0">
                <a:solidFill>
                  <a:srgbClr val="0F0F0F"/>
                </a:solidFill>
              </a:rPr>
              <a:t> Works seamlessly on various operating systems, enhancing usability.</a:t>
            </a:r>
            <a:endParaRPr lang="en-US" altLang="en-US" sz="1800" dirty="0">
              <a:solidFill>
                <a:srgbClr val="0F0F0F"/>
              </a:solidFill>
            </a:endParaRPr>
          </a:p>
          <a:p>
            <a:pPr marL="0" indent="0">
              <a:buNone/>
            </a:pPr>
            <a:r>
              <a:rPr lang="en-US" altLang="en-US" sz="1800" b="1" dirty="0">
                <a:solidFill>
                  <a:srgbClr val="0F0F0F"/>
                </a:solidFill>
              </a:rPr>
              <a:t>User-Friendly Interface: </a:t>
            </a:r>
            <a:r>
              <a:rPr lang="en-US" altLang="en-US" sz="1800" dirty="0">
                <a:solidFill>
                  <a:srgbClr val="0F0F0F"/>
                </a:solidFill>
              </a:rPr>
              <a:t>Simple input prompts for encryption and decryption, ensuring ease of use for non-technical</a:t>
            </a:r>
            <a:r>
              <a:rPr lang="en-US" altLang="en-US" sz="1800" dirty="0">
                <a:solidFill>
                  <a:srgbClr val="0F0F0F"/>
                </a:solidFill>
              </a:rPr>
              <a:t> </a:t>
            </a:r>
            <a:r>
              <a:rPr lang="en-US" altLang="en-US" sz="1800" dirty="0">
                <a:solidFill>
                  <a:srgbClr val="0F0F0F"/>
                </a:solidFill>
              </a:rPr>
              <a:t>users.</a:t>
            </a:r>
            <a:endParaRPr lang="en-US" altLang="en-US" sz="1800" dirty="0">
              <a:solidFill>
                <a:srgbClr val="0F0F0F"/>
              </a:solidFill>
            </a:endParaRPr>
          </a:p>
          <a:p>
            <a:pPr marL="0" indent="0">
              <a:buNone/>
            </a:pPr>
            <a:r>
              <a:rPr lang="en-US" altLang="en-US" sz="1800" dirty="0">
                <a:solidFill>
                  <a:srgbClr val="0F0F0F"/>
                </a:solidFill>
              </a:rPr>
              <a:t>Education Value:As part of the IBM Cyber Security Internships,this project not only provides practical solutions but also serves as an educational tool for learning about cybersecurity and steganography. </a:t>
            </a:r>
            <a:endParaRPr lang="en-US" altLang="en-US" sz="1800"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a:xfrm>
            <a:off x="439420" y="2588260"/>
            <a:ext cx="10870565" cy="5741035"/>
          </a:xfrm>
        </p:spPr>
        <p:txBody>
          <a:bodyPr>
            <a:normAutofit fontScale="90000"/>
          </a:bodyPr>
          <a:lstStyle/>
          <a:p>
            <a:r>
              <a:rPr lang="en-US" altLang="en-US" b="1" dirty="0"/>
              <a:t>Military Personnel</a:t>
            </a:r>
            <a:r>
              <a:rPr lang="en-US" altLang="en-US" dirty="0"/>
              <a:t>: This includes soldiers, commanders, and defense strategists who rely on secure communication systems, data encryption, and protection against cyber espionage.</a:t>
            </a:r>
            <a:endParaRPr lang="en-US" altLang="en-US" dirty="0"/>
          </a:p>
          <a:p>
            <a:r>
              <a:rPr lang="en-US" altLang="en-US" b="1" dirty="0"/>
              <a:t> Industrial Employees</a:t>
            </a:r>
            <a:r>
              <a:rPr lang="en-US" altLang="en-US" dirty="0"/>
              <a:t>: Engineers, managers, and operators who need secure access to industrial control systems (ICS) and protection against cyber threats like ransomware.</a:t>
            </a:r>
            <a:endParaRPr lang="en-US" altLang="en-US" dirty="0"/>
          </a:p>
          <a:p>
            <a:r>
              <a:rPr lang="en-US" altLang="en-US" b="1" dirty="0"/>
              <a:t>Media and Journalism</a:t>
            </a:r>
            <a:r>
              <a:rPr lang="en-US" altLang="en-US" dirty="0"/>
              <a:t>:Journalists needing to protect sensitive information.</a:t>
            </a:r>
            <a:endParaRPr lang="en-US" altLang="en-US" dirty="0"/>
          </a:p>
          <a:p>
            <a:r>
              <a:rPr lang="en-US" altLang="en-US" b="1" dirty="0"/>
              <a:t>IT Administrators</a:t>
            </a:r>
            <a:r>
              <a:rPr lang="en-US" altLang="en-US" dirty="0"/>
              <a:t>: Responsible for maintaining and monitoring cybersecurity systems, ensuring data integrity, and responding to cyber incidents.</a:t>
            </a:r>
            <a:endParaRPr lang="en-US" altLang="en-US" dirty="0"/>
          </a:p>
          <a:p>
            <a:r>
              <a:rPr lang="en-US" altLang="en-US" b="1" dirty="0"/>
              <a:t>Healthcare</a:t>
            </a:r>
            <a:r>
              <a:rPr lang="en-US" altLang="en-US" dirty="0"/>
              <a:t>:Healthcare professionals safeguarding patient records. </a:t>
            </a:r>
            <a:endParaRPr lang="en-US" altLang="en-US" dirty="0"/>
          </a:p>
          <a:p>
            <a:r>
              <a:rPr lang="en-US" altLang="en-US" b="1" dirty="0"/>
              <a:t>Government and Law Enforcement</a:t>
            </a:r>
            <a:r>
              <a:rPr lang="en-US" altLang="en-US" dirty="0"/>
              <a:t>:Government officials handling classified information.</a:t>
            </a:r>
            <a:endParaRPr lang="en-US" altLang="en-US" dirty="0"/>
          </a:p>
          <a:p>
            <a:r>
              <a:rPr lang="en-US" altLang="en-US" b="1" dirty="0"/>
              <a:t>Top Management</a:t>
            </a:r>
            <a:r>
              <a:rPr lang="en-US" altLang="en-US" dirty="0"/>
              <a:t>: Decision-makers who require secure channels for confidential communication and strategic planning.</a:t>
            </a:r>
            <a:endParaRPr lang="en-US" altLang="en-US" dirty="0"/>
          </a:p>
          <a:p>
            <a:r>
              <a:rPr lang="en-US" altLang="en-US" b="1" dirty="0"/>
              <a:t>Third-party Contractors: </a:t>
            </a:r>
            <a:r>
              <a:rPr lang="en-US" altLang="en-US" dirty="0"/>
              <a:t>External vendors or consultants who need secure but limited access to specific systems or networks.</a:t>
            </a:r>
            <a:endParaRPr lang="en-US" altLang="en-US" dirty="0"/>
          </a:p>
          <a:p>
            <a:pPr marL="0" indent="0">
              <a:buNone/>
            </a:pPr>
            <a:r>
              <a:rPr lang="en-US" altLang="en-US" dirty="0"/>
              <a:t>These end users require high-level security measures to protect sensitive data, maintain operational continuity, and defend against cyber threats specific to military and industrial</a:t>
            </a:r>
            <a:r>
              <a:rPr lang="en-US" altLang="en-US" dirty="0"/>
              <a:t> </a:t>
            </a:r>
            <a:r>
              <a:rPr lang="en-US" altLang="en-US" dirty="0"/>
              <a:t>environments</a:t>
            </a:r>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descr="project input"/>
          <p:cNvPicPr>
            <a:picLocks noChangeAspect="1"/>
          </p:cNvPicPr>
          <p:nvPr>
            <p:ph idx="1"/>
          </p:nvPr>
        </p:nvPicPr>
        <p:blipFill>
          <a:blip r:embed="rId1"/>
          <a:stretch>
            <a:fillRect/>
          </a:stretch>
        </p:blipFill>
        <p:spPr>
          <a:xfrm>
            <a:off x="394970" y="1350010"/>
            <a:ext cx="5118735" cy="2647950"/>
          </a:xfrm>
          <a:prstGeom prst="rect">
            <a:avLst/>
          </a:prstGeom>
        </p:spPr>
      </p:pic>
      <p:pic>
        <p:nvPicPr>
          <p:cNvPr id="6" name="Picture 5" descr="decryption"/>
          <p:cNvPicPr>
            <a:picLocks noChangeAspect="1"/>
          </p:cNvPicPr>
          <p:nvPr/>
        </p:nvPicPr>
        <p:blipFill>
          <a:blip r:embed="rId2"/>
          <a:stretch>
            <a:fillRect/>
          </a:stretch>
        </p:blipFill>
        <p:spPr>
          <a:xfrm>
            <a:off x="1618615" y="3997960"/>
            <a:ext cx="6261100" cy="2451100"/>
          </a:xfrm>
          <a:prstGeom prst="rect">
            <a:avLst/>
          </a:prstGeom>
        </p:spPr>
      </p:pic>
      <p:sp>
        <p:nvSpPr>
          <p:cNvPr id="3" name="Text Box 2"/>
          <p:cNvSpPr txBox="1"/>
          <p:nvPr/>
        </p:nvSpPr>
        <p:spPr>
          <a:xfrm>
            <a:off x="2412365" y="1068705"/>
            <a:ext cx="1560195" cy="347345"/>
          </a:xfrm>
          <a:prstGeom prst="rect">
            <a:avLst/>
          </a:prstGeom>
          <a:noFill/>
        </p:spPr>
        <p:txBody>
          <a:bodyPr wrap="square" rtlCol="0">
            <a:noAutofit/>
          </a:bodyPr>
          <a:p>
            <a:r>
              <a:rPr lang="en-US"/>
              <a:t>code</a:t>
            </a:r>
            <a:endParaRPr lang="en-US"/>
          </a:p>
        </p:txBody>
      </p:sp>
      <p:sp>
        <p:nvSpPr>
          <p:cNvPr id="7" name="Text Box 6"/>
          <p:cNvSpPr txBox="1"/>
          <p:nvPr/>
        </p:nvSpPr>
        <p:spPr>
          <a:xfrm>
            <a:off x="8020685" y="905510"/>
            <a:ext cx="3979545" cy="445135"/>
          </a:xfrm>
          <a:prstGeom prst="rect">
            <a:avLst/>
          </a:prstGeom>
          <a:noFill/>
        </p:spPr>
        <p:txBody>
          <a:bodyPr wrap="square" rtlCol="0">
            <a:noAutofit/>
          </a:bodyPr>
          <a:p>
            <a:r>
              <a:rPr lang="en-US"/>
              <a:t>output</a:t>
            </a:r>
            <a:endParaRPr lang="en-US"/>
          </a:p>
        </p:txBody>
      </p:sp>
      <p:sp>
        <p:nvSpPr>
          <p:cNvPr id="8" name="Text Box 7"/>
          <p:cNvSpPr txBox="1"/>
          <p:nvPr/>
        </p:nvSpPr>
        <p:spPr>
          <a:xfrm>
            <a:off x="883920" y="4022725"/>
            <a:ext cx="480695" cy="3208655"/>
          </a:xfrm>
          <a:prstGeom prst="rect">
            <a:avLst/>
          </a:prstGeom>
          <a:noFill/>
        </p:spPr>
        <p:txBody>
          <a:bodyPr vert="eaVert" wrap="square" rtlCol="0">
            <a:noAutofit/>
          </a:bodyPr>
          <a:p>
            <a:endParaRPr lang="en-US"/>
          </a:p>
        </p:txBody>
      </p:sp>
      <p:sp>
        <p:nvSpPr>
          <p:cNvPr id="9" name="Text Box 8"/>
          <p:cNvSpPr txBox="1"/>
          <p:nvPr/>
        </p:nvSpPr>
        <p:spPr>
          <a:xfrm>
            <a:off x="6333490" y="4488815"/>
            <a:ext cx="6377305" cy="1184275"/>
          </a:xfrm>
          <a:prstGeom prst="rect">
            <a:avLst/>
          </a:prstGeom>
          <a:noFill/>
        </p:spPr>
        <p:txBody>
          <a:bodyPr wrap="square" rtlCol="0">
            <a:noAutofit/>
          </a:bodyPr>
          <a:p>
            <a:r>
              <a:rPr lang="en-US"/>
              <a:t>Encryption and Decryption</a:t>
            </a:r>
            <a:endParaRPr lang="en-US"/>
          </a:p>
        </p:txBody>
      </p:sp>
      <p:pic>
        <p:nvPicPr>
          <p:cNvPr id="12" name="Picture 11" descr="output"/>
          <p:cNvPicPr>
            <a:picLocks noChangeAspect="1"/>
          </p:cNvPicPr>
          <p:nvPr/>
        </p:nvPicPr>
        <p:blipFill>
          <a:blip r:embed="rId3"/>
          <a:stretch>
            <a:fillRect/>
          </a:stretch>
        </p:blipFill>
        <p:spPr>
          <a:xfrm>
            <a:off x="6096635" y="1232535"/>
            <a:ext cx="5235575" cy="28987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a:xfrm>
            <a:off x="580390" y="1440815"/>
            <a:ext cx="11385550" cy="4089400"/>
          </a:xfrm>
        </p:spPr>
        <p:txBody>
          <a:bodyPr>
            <a:normAutofit lnSpcReduction="20000"/>
          </a:bodyPr>
          <a:lstStyle/>
          <a:p>
            <a:r>
              <a:rPr lang="en-US" altLang="en-IN" dirty="0"/>
              <a:t> </a:t>
            </a:r>
            <a:r>
              <a:rPr lang="en-US" altLang="en-US" dirty="0"/>
              <a:t>In conclusion, the IBM-Intern-Secure-Data-Hiding-in-Image-Using-Steganography project successfully addresses the critical need for secure data transmission in ourincreasingly digital world.</a:t>
            </a:r>
            <a:endParaRPr lang="en-US" altLang="en-US" dirty="0"/>
          </a:p>
          <a:p>
            <a:r>
              <a:rPr lang="en-US" altLang="en-US" dirty="0"/>
              <a:t> By leveraging advanced technologies such as HTML, CSS (Tailwind CSS), TypeScript, React, Vite, Python (Flask), and Pillow, this web application provides a robust solution for encrypting and decrypting messages hidden within images. </a:t>
            </a:r>
            <a:endParaRPr lang="en-US" altLang="en-US" dirty="0"/>
          </a:p>
          <a:p>
            <a:r>
              <a:rPr lang="en-US" altLang="en-US" dirty="0"/>
              <a:t>The implementation of steganography ensures that sensitive information remains confidential and protected from unauthorized access.</a:t>
            </a:r>
            <a:endParaRPr lang="en-US" altLang="en-US" dirty="0"/>
          </a:p>
          <a:p>
            <a:r>
              <a:rPr lang="en-US" altLang="en-US" dirty="0"/>
              <a:t> This project not only demonstrates the potential of combining modem web development frameworks with cybersecurity principles but also sets the stage for future enhancements, including multilanguage support, advanced encryption algorithms, and mobile application development. </a:t>
            </a:r>
            <a:endParaRPr lang="en-US" altLang="en-US" dirty="0"/>
          </a:p>
          <a:p>
            <a:r>
              <a:rPr lang="en-US" altLang="en-US" dirty="0"/>
              <a:t>Through this initiative, we have taken a significant step towards safeguarding digital communication and ensuring privacy in the</a:t>
            </a:r>
            <a:r>
              <a:rPr lang="en-US" altLang="en-US" dirty="0"/>
              <a:t> </a:t>
            </a:r>
            <a:r>
              <a:rPr lang="en-US" altLang="en-US" dirty="0"/>
              <a:t>digjital</a:t>
            </a:r>
            <a:r>
              <a:rPr lang="en-US" altLang="en-US" dirty="0"/>
              <a:t> </a:t>
            </a:r>
            <a:r>
              <a:rPr lang="en-US" altLang="en-US" dirty="0"/>
              <a:t>age.</a:t>
            </a:r>
            <a:endParaRPr lang="en-US" altLang="en-US" dirty="0"/>
          </a:p>
          <a:p>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dirty="0"/>
              <a:t> Make sure that there should be readme file.</a:t>
            </a:r>
            <a:endParaRPr lang="en-US" altLang="en-US" dirty="0"/>
          </a:p>
          <a:p>
            <a:endParaRPr lang="en-US" altLang="en-US" dirty="0"/>
          </a:p>
          <a:p>
            <a:endParaRPr lang="en-US" altLang="en-US" dirty="0"/>
          </a:p>
          <a:p>
            <a:r>
              <a:rPr lang="en-US" altLang="en-US" dirty="0">
                <a:sym typeface="+mn-ea"/>
                <a:hlinkClick r:id="rId1" action="ppaction://hlinkfile"/>
              </a:rPr>
              <a:t> https://github.com/vijay44-mca/IBM-Intern-Secure-Data-Hiding-Img.git</a:t>
            </a:r>
            <a:endParaRPr lang="en-US" altLang="en-US" dirty="0"/>
          </a:p>
          <a:p>
            <a:endParaRPr lang="en-US" altLang="en-US" dirty="0"/>
          </a:p>
        </p:txBody>
      </p:sp>
    </p:spTree>
  </p:cSld>
  <p:clrMapOvr>
    <a:masterClrMapping/>
  </p:clrMapOvr>
</p:sld>
</file>

<file path=ppt/theme/theme1.xml><?xml version="1.0" encoding="utf-8"?>
<a:theme xmlns:a="http://schemas.openxmlformats.org/drawingml/2006/main" name="DividendVTI">
  <a:themeElements>
    <a:clrScheme nam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0070C0"/>
      </a:hlink>
      <a:folHlink>
        <a:srgbClr val="C00000"/>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5416</Words>
  <Application>WPS Presentation</Application>
  <PresentationFormat>Custom</PresentationFormat>
  <Paragraphs>133</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Telugu Vijay</cp:lastModifiedBy>
  <cp:revision>36</cp:revision>
  <dcterms:created xsi:type="dcterms:W3CDTF">2021-05-26T16:50:00Z</dcterms:created>
  <dcterms:modified xsi:type="dcterms:W3CDTF">2025-02-20T12:00:31Z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358B262F55DD48D5BE3EBE88E9A317F2_12</vt:lpwstr>
  </property>
  <property fmtid="{D5CDD505-2E9C-101B-9397-08002B2CF9AE}" pid="4" name="KSOProductBuildVer">
    <vt:lpwstr>1033-12.2.0.19805</vt:lpwstr>
  </property>
</Properties>
</file>