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255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279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2159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72913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01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069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7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432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6029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760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567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58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71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910233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Online Voting Syste</a:t>
            </a:r>
            <a:r>
              <a:rPr lang="en-US" sz="6036" b="1" kern="0" spc="-18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2308839"/>
            <a:ext cx="7477601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Submitted By:-                                                                    Under the core  Guidance Of:-</a:t>
            </a: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
Jatin Pal					                                         Dr. Abhishek Prabhakar Sir
(2001660130028)                                                                   Mr. Kapil Pandey  Sir
Durgvijay Maurya
(2001660130024)
Akhilendra Dwivedi
(2001660130007)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5897642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 This final year project aims to develop a comprehensive online voting system that provides a seamless and secure voting experience for users. The system will be designed with an attractive user interface and deployed over a reliable network.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19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22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47756" y="3382089"/>
            <a:ext cx="7335322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57"/>
              </a:lnSpc>
              <a:buNone/>
            </a:pPr>
            <a:r>
              <a:rPr lang="en-US" sz="4366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Introduction to Online Voting</a:t>
            </a:r>
            <a:endParaRPr lang="en-US" sz="4366" dirty="0"/>
          </a:p>
        </p:txBody>
      </p:sp>
      <p:sp>
        <p:nvSpPr>
          <p:cNvPr id="6" name="Shape 3"/>
          <p:cNvSpPr/>
          <p:nvPr/>
        </p:nvSpPr>
        <p:spPr>
          <a:xfrm>
            <a:off x="2047756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2220873" y="4622602"/>
            <a:ext cx="152757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0" dirty="0"/>
          </a:p>
        </p:txBody>
      </p:sp>
      <p:sp>
        <p:nvSpPr>
          <p:cNvPr id="8" name="Text 5"/>
          <p:cNvSpPr/>
          <p:nvPr/>
        </p:nvSpPr>
        <p:spPr>
          <a:xfrm>
            <a:off x="2768441" y="4657249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Accessibility</a:t>
            </a:r>
            <a:endParaRPr lang="en-US" sz="2183" dirty="0"/>
          </a:p>
        </p:txBody>
      </p:sp>
      <p:sp>
        <p:nvSpPr>
          <p:cNvPr id="9" name="Text 6"/>
          <p:cNvSpPr/>
          <p:nvPr/>
        </p:nvSpPr>
        <p:spPr>
          <a:xfrm>
            <a:off x="2768441" y="5136713"/>
            <a:ext cx="2643188" cy="2483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Online voting enables voters to participate in elections from the comfort of their homes or on-the-go, increasing accessibility and voter turnout.</a:t>
            </a:r>
            <a:endParaRPr lang="en-US" sz="1746" dirty="0"/>
          </a:p>
        </p:txBody>
      </p:sp>
      <p:sp>
        <p:nvSpPr>
          <p:cNvPr id="10" name="Shape 7"/>
          <p:cNvSpPr/>
          <p:nvPr/>
        </p:nvSpPr>
        <p:spPr>
          <a:xfrm>
            <a:off x="5633323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782985" y="4622602"/>
            <a:ext cx="199549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0" dirty="0"/>
          </a:p>
        </p:txBody>
      </p:sp>
      <p:sp>
        <p:nvSpPr>
          <p:cNvPr id="12" name="Text 9"/>
          <p:cNvSpPr/>
          <p:nvPr/>
        </p:nvSpPr>
        <p:spPr>
          <a:xfrm>
            <a:off x="6354008" y="4657249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Efficiency</a:t>
            </a:r>
            <a:endParaRPr lang="en-US" sz="2183" dirty="0"/>
          </a:p>
        </p:txBody>
      </p:sp>
      <p:sp>
        <p:nvSpPr>
          <p:cNvPr id="13" name="Text 10"/>
          <p:cNvSpPr/>
          <p:nvPr/>
        </p:nvSpPr>
        <p:spPr>
          <a:xfrm>
            <a:off x="6354008" y="5136713"/>
            <a:ext cx="2643188" cy="2128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The system streamlines the voting process, reducing time and resource constraints associated with traditional in-person voting.</a:t>
            </a:r>
            <a:endParaRPr lang="en-US" sz="1746" dirty="0"/>
          </a:p>
        </p:txBody>
      </p:sp>
      <p:sp>
        <p:nvSpPr>
          <p:cNvPr id="14" name="Shape 11"/>
          <p:cNvSpPr/>
          <p:nvPr/>
        </p:nvSpPr>
        <p:spPr>
          <a:xfrm>
            <a:off x="9218890" y="4581049"/>
            <a:ext cx="498991" cy="498991"/>
          </a:xfrm>
          <a:prstGeom prst="roundRect">
            <a:avLst>
              <a:gd name="adj" fmla="val 2000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363670" y="4622602"/>
            <a:ext cx="209431" cy="4157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74"/>
              </a:lnSpc>
              <a:buNone/>
            </a:pPr>
            <a:r>
              <a:rPr lang="en-US" sz="2620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0" dirty="0"/>
          </a:p>
        </p:txBody>
      </p:sp>
      <p:sp>
        <p:nvSpPr>
          <p:cNvPr id="16" name="Text 13"/>
          <p:cNvSpPr/>
          <p:nvPr/>
        </p:nvSpPr>
        <p:spPr>
          <a:xfrm>
            <a:off x="9939576" y="4657249"/>
            <a:ext cx="2643188" cy="3464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29"/>
              </a:lnSpc>
              <a:buNone/>
            </a:pPr>
            <a:r>
              <a:rPr lang="en-US" sz="2183" b="1" kern="0" spc="-6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Transparency</a:t>
            </a:r>
            <a:endParaRPr lang="en-US" sz="2183" dirty="0"/>
          </a:p>
        </p:txBody>
      </p:sp>
      <p:sp>
        <p:nvSpPr>
          <p:cNvPr id="17" name="Text 14"/>
          <p:cNvSpPr/>
          <p:nvPr/>
        </p:nvSpPr>
        <p:spPr>
          <a:xfrm>
            <a:off x="9939576" y="5136713"/>
            <a:ext cx="2643188" cy="21288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4"/>
              </a:lnSpc>
              <a:buNone/>
            </a:pPr>
            <a:r>
              <a:rPr lang="en-US" sz="1746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Times New Roman" panose="02020603050405020304" pitchFamily="18" charset="0"/>
              </a:rPr>
              <a:t>Online voting can provide real-time updates and secure audit trails, enhancing the transparency of the electoral process.</a:t>
            </a:r>
            <a:endParaRPr lang="en-US" sz="17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16706"/>
            <a:ext cx="729734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Voting Experience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3466505"/>
            <a:ext cx="29740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037993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will feature an intuitive and visually appealing user interface, guiding voters through the voting process with ease.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74393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574393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platform will be optimized for use on a variety of devices, including desktops, tablets, and smartphones, ensuring a consistent experience.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449872" y="346650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Clear Instructions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9449872" y="4035862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instructions and step-by-step guidance will be provided to help voters navigate the system with confidence.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428155"/>
            <a:ext cx="629793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Attractive User Interface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267783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Modern Aesthetics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7783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user interface will feature a clean, modern design with a visually appealing layout and color scheme.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56686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656076" y="27966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Navigation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56076" y="327707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will prioritize intuitive navigation, allowing voters to easily access and complete all necessary voting tasks.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267783" y="5025033"/>
            <a:ext cx="28220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Accessibility Features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7783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interface will incorporate accessibility features, such as high-contrast options and screen readers, to ensure inclusivity.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656076" y="502503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Design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56076" y="550545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interface will be optimized for use on a variety of devices, providing a consistent user experience across platforms.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934760"/>
            <a:ext cx="764809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Deployment over the Network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1962388"/>
            <a:ext cx="1110972" cy="17774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482221" y="2184559"/>
            <a:ext cx="292715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Infrastructure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3482221" y="2664976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will be deployed on a robust and scalable network infrastructure, ensuring high availability and reliable service.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739872"/>
            <a:ext cx="1110972" cy="177748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482221" y="3962043"/>
            <a:ext cx="334470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Data Transmission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482221" y="4442460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encryption and data protection measures will be implemented to safeguard the integrity of voter information and ballots.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5517356"/>
            <a:ext cx="1110972" cy="17774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482221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Disaster Recovery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3482221" y="6219944"/>
            <a:ext cx="911018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will have a comprehensive disaster recovery plan, ensuring seamless operations and data protection in the event of unexpected incidents.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925473"/>
            <a:ext cx="8269724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Features and Functionalities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801910" y="1953101"/>
            <a:ext cx="44410" cy="5351026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5074027" y="235440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4574084" y="2126694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47439" y="2168366"/>
            <a:ext cx="15311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6046113" y="217527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Voter Registration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6046113" y="2655689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and efficient voter registration process, ensuring only eligible voters can participate in the elections.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5074027" y="421213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4574084" y="398442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723983" y="4026098"/>
            <a:ext cx="20002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6046113" y="403300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Ballot Casting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6046113" y="4513421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and intuitive ballot casting, allowing voters to easily select their preferred candidates.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5074027" y="60698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4574084" y="58421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4719102" y="5883831"/>
            <a:ext cx="20978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7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6046113" y="589073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 Tabulation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6046113" y="6371153"/>
            <a:ext cx="775108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and transparent vote tallying, providing real-time updates and secure audit trails.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205633"/>
            <a:ext cx="791551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13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Security and Privacy Measures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3" y="3344347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037993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Encryption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037993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Advanced encryption techniques to protect voter data and ballot integrity.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881" y="3344347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59881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759881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authentication mechanisms to ensure only authorized users can access the system.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344347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121944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Audit Trail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4602361"/>
            <a:ext cx="2388632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and transparent audit trails to ensure the integrity of the electoral process.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3656" y="3344347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203656" y="4121944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Protection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203656" y="4602361"/>
            <a:ext cx="238875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data protection measures to safeguard voter privacy and confidentiality.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7495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12708" y="3019663"/>
            <a:ext cx="6687026" cy="6186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72"/>
              </a:lnSpc>
              <a:buNone/>
            </a:pPr>
            <a:r>
              <a:rPr lang="en-US" sz="3898" b="1" kern="0" spc="-117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 and Future Scope</a:t>
            </a:r>
            <a:endParaRPr lang="en-US" sz="3898" dirty="0"/>
          </a:p>
        </p:txBody>
      </p:sp>
      <p:sp>
        <p:nvSpPr>
          <p:cNvPr id="6" name="Shape 3"/>
          <p:cNvSpPr/>
          <p:nvPr/>
        </p:nvSpPr>
        <p:spPr>
          <a:xfrm>
            <a:off x="7295317" y="3935254"/>
            <a:ext cx="39529" cy="3749635"/>
          </a:xfrm>
          <a:prstGeom prst="roundRect">
            <a:avLst>
              <a:gd name="adj" fmla="val 225403"/>
            </a:avLst>
          </a:prstGeom>
          <a:solidFill>
            <a:srgbClr val="C0C1D7"/>
          </a:solidFill>
          <a:ln/>
        </p:spPr>
      </p:sp>
      <p:sp>
        <p:nvSpPr>
          <p:cNvPr id="7" name="Shape 4"/>
          <p:cNvSpPr/>
          <p:nvPr/>
        </p:nvSpPr>
        <p:spPr>
          <a:xfrm>
            <a:off x="6399431" y="4292798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C0C1D7"/>
          </a:solidFill>
          <a:ln/>
        </p:spPr>
      </p:sp>
      <p:sp>
        <p:nvSpPr>
          <p:cNvPr id="8" name="Shape 5"/>
          <p:cNvSpPr/>
          <p:nvPr/>
        </p:nvSpPr>
        <p:spPr>
          <a:xfrm>
            <a:off x="7092375" y="4089916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246799" y="4127063"/>
            <a:ext cx="136446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39" dirty="0"/>
          </a:p>
        </p:txBody>
      </p:sp>
      <p:sp>
        <p:nvSpPr>
          <p:cNvPr id="10" name="Text 7"/>
          <p:cNvSpPr/>
          <p:nvPr/>
        </p:nvSpPr>
        <p:spPr>
          <a:xfrm>
            <a:off x="2959060" y="4133136"/>
            <a:ext cx="3267075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Improved Voter Engagement</a:t>
            </a:r>
            <a:endParaRPr lang="en-US" sz="1949" dirty="0"/>
          </a:p>
        </p:txBody>
      </p:sp>
      <p:sp>
        <p:nvSpPr>
          <p:cNvPr id="11" name="Text 8"/>
          <p:cNvSpPr/>
          <p:nvPr/>
        </p:nvSpPr>
        <p:spPr>
          <a:xfrm>
            <a:off x="2612708" y="4561165"/>
            <a:ext cx="3613428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online voting system will help increase voter participation and engagement in the electoral process.</a:t>
            </a:r>
            <a:endParaRPr lang="en-US" sz="1559" dirty="0"/>
          </a:p>
        </p:txBody>
      </p:sp>
      <p:sp>
        <p:nvSpPr>
          <p:cNvPr id="12" name="Shape 9"/>
          <p:cNvSpPr/>
          <p:nvPr/>
        </p:nvSpPr>
        <p:spPr>
          <a:xfrm>
            <a:off x="7537787" y="5282565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C0C1D7"/>
          </a:solidFill>
          <a:ln/>
        </p:spPr>
      </p:sp>
      <p:sp>
        <p:nvSpPr>
          <p:cNvPr id="13" name="Shape 10"/>
          <p:cNvSpPr/>
          <p:nvPr/>
        </p:nvSpPr>
        <p:spPr>
          <a:xfrm>
            <a:off x="7092375" y="5079683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225963" y="5116830"/>
            <a:ext cx="178237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39" dirty="0"/>
          </a:p>
        </p:txBody>
      </p:sp>
      <p:sp>
        <p:nvSpPr>
          <p:cNvPr id="15" name="Text 12"/>
          <p:cNvSpPr/>
          <p:nvPr/>
        </p:nvSpPr>
        <p:spPr>
          <a:xfrm>
            <a:off x="8404027" y="5122902"/>
            <a:ext cx="2474952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36"/>
              </a:lnSpc>
              <a:buNone/>
            </a:pPr>
            <a:r>
              <a:rPr lang="en-US" sz="1949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and Flexible</a:t>
            </a:r>
            <a:endParaRPr lang="en-US" sz="1949" dirty="0"/>
          </a:p>
        </p:txBody>
      </p:sp>
      <p:sp>
        <p:nvSpPr>
          <p:cNvPr id="16" name="Text 13"/>
          <p:cNvSpPr/>
          <p:nvPr/>
        </p:nvSpPr>
        <p:spPr>
          <a:xfrm>
            <a:off x="8404027" y="5550932"/>
            <a:ext cx="3613547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94"/>
              </a:lnSpc>
              <a:buNone/>
            </a:pPr>
            <a:r>
              <a:rPr lang="en-US" sz="155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system's modular design will allow for easy scalability and adaptability to future needs.</a:t>
            </a:r>
            <a:endParaRPr lang="en-US" sz="1559" dirty="0"/>
          </a:p>
        </p:txBody>
      </p:sp>
      <p:sp>
        <p:nvSpPr>
          <p:cNvPr id="17" name="Shape 14"/>
          <p:cNvSpPr/>
          <p:nvPr/>
        </p:nvSpPr>
        <p:spPr>
          <a:xfrm>
            <a:off x="6399431" y="6268403"/>
            <a:ext cx="692944" cy="39529"/>
          </a:xfrm>
          <a:prstGeom prst="roundRect">
            <a:avLst>
              <a:gd name="adj" fmla="val 225403"/>
            </a:avLst>
          </a:prstGeom>
          <a:solidFill>
            <a:srgbClr val="C0C1D7"/>
          </a:solidFill>
          <a:ln/>
        </p:spPr>
      </p:sp>
      <p:sp>
        <p:nvSpPr>
          <p:cNvPr id="18" name="Shape 15"/>
          <p:cNvSpPr/>
          <p:nvPr/>
        </p:nvSpPr>
        <p:spPr>
          <a:xfrm>
            <a:off x="7092375" y="6065520"/>
            <a:ext cx="445413" cy="445413"/>
          </a:xfrm>
          <a:prstGeom prst="roundRect">
            <a:avLst>
              <a:gd name="adj" fmla="val 2000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7221557" y="6102668"/>
            <a:ext cx="186928" cy="3711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3"/>
              </a:lnSpc>
              <a:buNone/>
            </a:pPr>
            <a:r>
              <a:rPr lang="en-US" sz="2339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39" dirty="0"/>
          </a:p>
        </p:txBody>
      </p:sp>
      <p:sp>
        <p:nvSpPr>
          <p:cNvPr id="20" name="Text 17"/>
          <p:cNvSpPr/>
          <p:nvPr/>
        </p:nvSpPr>
        <p:spPr>
          <a:xfrm>
            <a:off x="3319105" y="6108740"/>
            <a:ext cx="2907030" cy="30932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36"/>
              </a:lnSpc>
              <a:buNone/>
            </a:pPr>
            <a:r>
              <a:rPr lang="en-US" sz="1949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Improvement</a:t>
            </a:r>
            <a:endParaRPr lang="en-US" sz="1949" dirty="0"/>
          </a:p>
        </p:txBody>
      </p:sp>
      <p:sp>
        <p:nvSpPr>
          <p:cNvPr id="21" name="Text 18"/>
          <p:cNvSpPr/>
          <p:nvPr/>
        </p:nvSpPr>
        <p:spPr>
          <a:xfrm>
            <a:off x="2612708" y="6536769"/>
            <a:ext cx="3613428" cy="9501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494"/>
              </a:lnSpc>
              <a:buNone/>
            </a:pPr>
            <a:r>
              <a:rPr lang="en-US" sz="1559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project team will actively seek feedback and implement enhancements to improve the system over time.</a:t>
            </a:r>
            <a:endParaRPr lang="en-US" sz="155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F9D0B-F963-B36A-1286-B0FF697B861F}"/>
              </a:ext>
            </a:extLst>
          </p:cNvPr>
          <p:cNvSpPr txBox="1"/>
          <p:nvPr/>
        </p:nvSpPr>
        <p:spPr>
          <a:xfrm>
            <a:off x="2291787" y="2627453"/>
            <a:ext cx="9711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Thank You!</a:t>
            </a:r>
            <a:endParaRPr lang="en-IN" sz="16600" dirty="0"/>
          </a:p>
        </p:txBody>
      </p:sp>
    </p:spTree>
    <p:extLst>
      <p:ext uri="{BB962C8B-B14F-4D97-AF65-F5344CB8AC3E}">
        <p14:creationId xmlns:p14="http://schemas.microsoft.com/office/powerpoint/2010/main" val="582737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587</Words>
  <Application>Microsoft Office PowerPoint</Application>
  <PresentationFormat>Custom</PresentationFormat>
  <Paragraphs>74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Durgvijay Maurya</cp:lastModifiedBy>
  <cp:revision>6</cp:revision>
  <dcterms:created xsi:type="dcterms:W3CDTF">2024-05-30T13:10:05Z</dcterms:created>
  <dcterms:modified xsi:type="dcterms:W3CDTF">2024-05-31T18:10:36Z</dcterms:modified>
</cp:coreProperties>
</file>