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CA4D8-E103-48A9-8975-09EC25EDCB62}" type="datetimeFigureOut">
              <a:rPr lang="en-US" smtClean="0"/>
              <a:t>12/21/2018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98668-19AC-4E17-8A62-7ABDD247971A}" type="slidenum">
              <a:rPr lang="en-US" smtClean="0"/>
              <a:t>‹#›</a:t>
            </a:fld>
            <a:endParaRPr lang="en-US"/>
          </a:p>
        </p:txBody>
      </p:sp>
    </p:spTree>
    <p:extLst>
      <p:ext uri="{BB962C8B-B14F-4D97-AF65-F5344CB8AC3E}">
        <p14:creationId xmlns:p14="http://schemas.microsoft.com/office/powerpoint/2010/main" val="1782233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27-Apr-2018</a:t>
            </a:r>
            <a:endParaRPr lang="en-US" dirty="0"/>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Telecom Analytics</a:t>
            </a:r>
            <a:endParaRPr lang="en-US" dirty="0"/>
          </a:p>
        </p:txBody>
      </p:sp>
    </p:spTree>
    <p:extLst>
      <p:ext uri="{BB962C8B-B14F-4D97-AF65-F5344CB8AC3E}">
        <p14:creationId xmlns:p14="http://schemas.microsoft.com/office/powerpoint/2010/main" val="342881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3"/>
          <p:cNvSpPr>
            <a:spLocks noGrp="1"/>
          </p:cNvSpPr>
          <p:nvPr>
            <p:ph type="dt" sz="half" idx="2"/>
          </p:nvPr>
        </p:nvSpPr>
        <p:spPr>
          <a:xfrm>
            <a:off x="838200" y="6365943"/>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27-Apr-2018</a:t>
            </a:r>
            <a:endParaRPr lang="en-US" dirty="0"/>
          </a:p>
        </p:txBody>
      </p:sp>
      <p:sp>
        <p:nvSpPr>
          <p:cNvPr id="14" name="Footer Placeholder 4"/>
          <p:cNvSpPr>
            <a:spLocks noGrp="1"/>
          </p:cNvSpPr>
          <p:nvPr>
            <p:ph type="ftr" sz="quarter" idx="3"/>
          </p:nvPr>
        </p:nvSpPr>
        <p:spPr>
          <a:xfrm>
            <a:off x="7239000" y="6383889"/>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Telecom Analytics</a:t>
            </a:r>
            <a:endParaRPr lang="en-US" dirty="0"/>
          </a:p>
        </p:txBody>
      </p:sp>
    </p:spTree>
    <p:extLst>
      <p:ext uri="{BB962C8B-B14F-4D97-AF65-F5344CB8AC3E}">
        <p14:creationId xmlns:p14="http://schemas.microsoft.com/office/powerpoint/2010/main" val="32716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04985"/>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27-Apr-2018</a:t>
            </a:r>
            <a:endParaRPr lang="en-US" dirty="0"/>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Telecom Analytics</a:t>
            </a:r>
            <a:endParaRPr lang="en-US" dirty="0"/>
          </a:p>
        </p:txBody>
      </p:sp>
    </p:spTree>
    <p:extLst>
      <p:ext uri="{BB962C8B-B14F-4D97-AF65-F5344CB8AC3E}">
        <p14:creationId xmlns:p14="http://schemas.microsoft.com/office/powerpoint/2010/main" val="178067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27-Apr-2018</a:t>
            </a:r>
            <a:endParaRPr lang="en-US" dirty="0"/>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Telecom Analytics</a:t>
            </a:r>
            <a:endParaRPr lang="en-US" dirty="0"/>
          </a:p>
        </p:txBody>
      </p:sp>
    </p:spTree>
    <p:extLst>
      <p:ext uri="{BB962C8B-B14F-4D97-AF65-F5344CB8AC3E}">
        <p14:creationId xmlns:p14="http://schemas.microsoft.com/office/powerpoint/2010/main" val="72428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4"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27-Apr-2018</a:t>
            </a:r>
            <a:endParaRPr lang="en-US" dirty="0"/>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Telecom Analytics</a:t>
            </a:r>
            <a:endParaRPr lang="en-US" dirty="0"/>
          </a:p>
        </p:txBody>
      </p:sp>
    </p:spTree>
    <p:extLst>
      <p:ext uri="{BB962C8B-B14F-4D97-AF65-F5344CB8AC3E}">
        <p14:creationId xmlns:p14="http://schemas.microsoft.com/office/powerpoint/2010/main" val="123212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stretch>
            <a:fillRect/>
          </a:stretch>
        </p:blipFill>
        <p:spPr>
          <a:xfrm>
            <a:off x="9191579" y="92974"/>
            <a:ext cx="2926334" cy="780356"/>
          </a:xfrm>
          <a:prstGeom prst="rect">
            <a:avLst/>
          </a:prstGeom>
        </p:spPr>
      </p:pic>
      <p:pic>
        <p:nvPicPr>
          <p:cNvPr id="14"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27-Apr-2018</a:t>
            </a:r>
            <a:endParaRPr lang="en-US" dirty="0"/>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Telecom Analytics</a:t>
            </a:r>
            <a:endParaRPr lang="en-US" dirty="0"/>
          </a:p>
        </p:txBody>
      </p:sp>
    </p:spTree>
    <p:extLst>
      <p:ext uri="{BB962C8B-B14F-4D97-AF65-F5344CB8AC3E}">
        <p14:creationId xmlns:p14="http://schemas.microsoft.com/office/powerpoint/2010/main" val="845412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stretch>
            <a:fillRect/>
          </a:stretch>
        </p:blipFill>
        <p:spPr>
          <a:xfrm>
            <a:off x="9191579" y="92974"/>
            <a:ext cx="2926334" cy="780356"/>
          </a:xfrm>
          <a:prstGeom prst="rect">
            <a:avLst/>
          </a:prstGeom>
        </p:spPr>
      </p:pic>
      <p:pic>
        <p:nvPicPr>
          <p:cNvPr id="16"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27-Apr-2018</a:t>
            </a:r>
            <a:endParaRPr lang="en-US" dirty="0"/>
          </a:p>
        </p:txBody>
      </p:sp>
      <p:sp>
        <p:nvSpPr>
          <p:cNvPr id="12" name="Footer Placeholder 4"/>
          <p:cNvSpPr>
            <a:spLocks noGrp="1"/>
          </p:cNvSpPr>
          <p:nvPr>
            <p:ph type="ftr" sz="quarter" idx="11"/>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Telecom Analytics</a:t>
            </a:r>
            <a:endParaRPr lang="en-US" dirty="0"/>
          </a:p>
        </p:txBody>
      </p:sp>
    </p:spTree>
    <p:extLst>
      <p:ext uri="{BB962C8B-B14F-4D97-AF65-F5344CB8AC3E}">
        <p14:creationId xmlns:p14="http://schemas.microsoft.com/office/powerpoint/2010/main" val="28057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6" name="Picture 5"/>
          <p:cNvPicPr>
            <a:picLocks noChangeAspect="1"/>
          </p:cNvPicPr>
          <p:nvPr userDrawn="1"/>
        </p:nvPicPr>
        <p:blipFill>
          <a:blip r:embed="rId2"/>
          <a:stretch>
            <a:fillRect/>
          </a:stretch>
        </p:blipFill>
        <p:spPr>
          <a:xfrm>
            <a:off x="9191579" y="92974"/>
            <a:ext cx="2926334" cy="780356"/>
          </a:xfrm>
          <a:prstGeom prst="rect">
            <a:avLst/>
          </a:prstGeom>
        </p:spPr>
      </p:pic>
      <p:pic>
        <p:nvPicPr>
          <p:cNvPr id="12"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27-Apr-2018</a:t>
            </a:r>
            <a:endParaRPr lang="en-US" dirty="0"/>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Telecom Analytics</a:t>
            </a:r>
            <a:endParaRPr lang="en-US" dirty="0"/>
          </a:p>
        </p:txBody>
      </p:sp>
    </p:spTree>
    <p:extLst>
      <p:ext uri="{BB962C8B-B14F-4D97-AF65-F5344CB8AC3E}">
        <p14:creationId xmlns:p14="http://schemas.microsoft.com/office/powerpoint/2010/main" val="177139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27-Apr-2018</a:t>
            </a:r>
            <a:endParaRPr lang="en-US" dirty="0"/>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Telecom Analytics</a:t>
            </a:r>
            <a:endParaRPr lang="en-US" dirty="0"/>
          </a:p>
        </p:txBody>
      </p:sp>
    </p:spTree>
    <p:extLst>
      <p:ext uri="{BB962C8B-B14F-4D97-AF65-F5344CB8AC3E}">
        <p14:creationId xmlns:p14="http://schemas.microsoft.com/office/powerpoint/2010/main" val="348840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16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27-Apr-2018</a:t>
            </a:r>
            <a:endParaRPr lang="en-US" dirty="0"/>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Telecom Analytics</a:t>
            </a:r>
            <a:endParaRPr lang="en-US" dirty="0"/>
          </a:p>
        </p:txBody>
      </p:sp>
    </p:spTree>
    <p:extLst>
      <p:ext uri="{BB962C8B-B14F-4D97-AF65-F5344CB8AC3E}">
        <p14:creationId xmlns:p14="http://schemas.microsoft.com/office/powerpoint/2010/main" val="291803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4" descr="http://www.singaporexdexperience.com/application/views/public/images/orange-line-bg-inside2.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31489"/>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r>
              <a:rPr lang="en-US"/>
              <a:t>27-Apr-2018</a:t>
            </a:r>
            <a:endParaRPr lang="en-US" dirty="0"/>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lgn="r">
              <a:defRPr sz="1400">
                <a:solidFill>
                  <a:schemeClr val="bg1"/>
                </a:solidFill>
                <a:latin typeface="Arial" panose="020B0604020202020204" pitchFamily="34" charset="0"/>
                <a:cs typeface="Arial" panose="020B0604020202020204" pitchFamily="34" charset="0"/>
              </a:defRPr>
            </a:lvl1pPr>
          </a:lstStyle>
          <a:p>
            <a:r>
              <a:rPr lang="en-US"/>
              <a:t>Telecom Analytics</a:t>
            </a:r>
            <a:endParaRPr lang="en-US" dirty="0"/>
          </a:p>
        </p:txBody>
      </p:sp>
      <p:pic>
        <p:nvPicPr>
          <p:cNvPr id="11" name="Picture 10"/>
          <p:cNvPicPr>
            <a:picLocks noChangeAspect="1"/>
          </p:cNvPicPr>
          <p:nvPr userDrawn="1"/>
        </p:nvPicPr>
        <p:blipFill>
          <a:blip r:embed="rId14"/>
          <a:stretch>
            <a:fillRect/>
          </a:stretch>
        </p:blipFill>
        <p:spPr>
          <a:xfrm>
            <a:off x="9191579" y="92974"/>
            <a:ext cx="2926334" cy="780356"/>
          </a:xfrm>
          <a:prstGeom prst="rect">
            <a:avLst/>
          </a:prstGeom>
        </p:spPr>
      </p:pic>
    </p:spTree>
    <p:extLst>
      <p:ext uri="{BB962C8B-B14F-4D97-AF65-F5344CB8AC3E}">
        <p14:creationId xmlns:p14="http://schemas.microsoft.com/office/powerpoint/2010/main" val="3771267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0979" y="1178346"/>
            <a:ext cx="9144000" cy="2387600"/>
          </a:xfrm>
        </p:spPr>
        <p:txBody>
          <a:bodyPr/>
          <a:lstStyle/>
          <a:p>
            <a:pPr algn="l"/>
            <a:r>
              <a:rPr lang="en-IN" dirty="0"/>
              <a:t>Telecom Analytics</a:t>
            </a:r>
          </a:p>
        </p:txBody>
      </p:sp>
      <p:sp>
        <p:nvSpPr>
          <p:cNvPr id="3" name="Subtitle 2"/>
          <p:cNvSpPr>
            <a:spLocks noGrp="1"/>
          </p:cNvSpPr>
          <p:nvPr>
            <p:ph type="subTitle" idx="1"/>
          </p:nvPr>
        </p:nvSpPr>
        <p:spPr>
          <a:xfrm>
            <a:off x="450979" y="3658021"/>
            <a:ext cx="9144000" cy="1655762"/>
          </a:xfrm>
        </p:spPr>
        <p:txBody>
          <a:bodyPr>
            <a:normAutofit/>
          </a:bodyPr>
          <a:lstStyle/>
          <a:p>
            <a:pPr algn="l"/>
            <a:r>
              <a:rPr lang="en-IN" sz="1400" dirty="0"/>
              <a:t>Vijaykumar Gotakhindi</a:t>
            </a:r>
          </a:p>
          <a:p>
            <a:pPr algn="l"/>
            <a:r>
              <a:rPr lang="en-IN" sz="1400" dirty="0"/>
              <a:t>Batch 03</a:t>
            </a:r>
          </a:p>
          <a:p>
            <a:pPr algn="l"/>
            <a:r>
              <a:rPr lang="en-IN" sz="1400" dirty="0"/>
              <a:t>Business Analytics</a:t>
            </a:r>
          </a:p>
        </p:txBody>
      </p:sp>
      <p:sp>
        <p:nvSpPr>
          <p:cNvPr id="4" name="Date Placeholder 3"/>
          <p:cNvSpPr>
            <a:spLocks noGrp="1"/>
          </p:cNvSpPr>
          <p:nvPr>
            <p:ph type="dt" sz="half" idx="2"/>
          </p:nvPr>
        </p:nvSpPr>
        <p:spPr/>
        <p:txBody>
          <a:bodyPr/>
          <a:lstStyle/>
          <a:p>
            <a:r>
              <a:rPr lang="en-US"/>
              <a:t>27-Apr-2018</a:t>
            </a:r>
            <a:endParaRPr lang="en-US" dirty="0"/>
          </a:p>
        </p:txBody>
      </p:sp>
      <p:sp>
        <p:nvSpPr>
          <p:cNvPr id="5" name="Footer Placeholder 4"/>
          <p:cNvSpPr>
            <a:spLocks noGrp="1"/>
          </p:cNvSpPr>
          <p:nvPr>
            <p:ph type="ftr" sz="quarter" idx="3"/>
          </p:nvPr>
        </p:nvSpPr>
        <p:spPr/>
        <p:txBody>
          <a:bodyPr/>
          <a:lstStyle/>
          <a:p>
            <a:r>
              <a:rPr lang="en-US" dirty="0"/>
              <a:t>Telecom Analytics</a:t>
            </a:r>
          </a:p>
        </p:txBody>
      </p:sp>
    </p:spTree>
    <p:extLst>
      <p:ext uri="{BB962C8B-B14F-4D97-AF65-F5344CB8AC3E}">
        <p14:creationId xmlns:p14="http://schemas.microsoft.com/office/powerpoint/2010/main" val="4272802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821" y="384582"/>
            <a:ext cx="2615119" cy="451998"/>
          </a:xfrm>
        </p:spPr>
        <p:txBody>
          <a:bodyPr>
            <a:normAutofit/>
          </a:bodyPr>
          <a:lstStyle/>
          <a:p>
            <a:r>
              <a:rPr lang="en-IN" sz="2000" b="1" dirty="0"/>
              <a:t>Telecom Analytics</a:t>
            </a:r>
          </a:p>
        </p:txBody>
      </p:sp>
      <p:sp>
        <p:nvSpPr>
          <p:cNvPr id="3" name="Content Placeholder 2"/>
          <p:cNvSpPr>
            <a:spLocks noGrp="1"/>
          </p:cNvSpPr>
          <p:nvPr>
            <p:ph idx="1"/>
          </p:nvPr>
        </p:nvSpPr>
        <p:spPr>
          <a:xfrm>
            <a:off x="460442" y="989047"/>
            <a:ext cx="10515600" cy="1092672"/>
          </a:xfrm>
        </p:spPr>
        <p:txBody>
          <a:bodyPr>
            <a:normAutofit/>
          </a:bodyPr>
          <a:lstStyle/>
          <a:p>
            <a:pPr marL="0" indent="0" algn="just">
              <a:buNone/>
            </a:pPr>
            <a:r>
              <a:rPr lang="en-US" sz="1400" dirty="0"/>
              <a:t>Telecom has become a very competitive space and to get the most out of their customers, the CMO of the telecom company wants to understand whether there has been any decreasing trend in the usage of the customers. </a:t>
            </a:r>
          </a:p>
          <a:p>
            <a:pPr marL="0" indent="0" algn="just">
              <a:buNone/>
            </a:pPr>
            <a:r>
              <a:rPr lang="en-US" sz="1400" dirty="0"/>
              <a:t>The usage of the customers have been defined here by the calls they’ve made on a weekly basis for 24 weeks and the amount spent. </a:t>
            </a:r>
          </a:p>
        </p:txBody>
      </p:sp>
      <p:sp>
        <p:nvSpPr>
          <p:cNvPr id="4" name="Date Placeholder 3"/>
          <p:cNvSpPr>
            <a:spLocks noGrp="1"/>
          </p:cNvSpPr>
          <p:nvPr>
            <p:ph type="dt" sz="half" idx="2"/>
          </p:nvPr>
        </p:nvSpPr>
        <p:spPr/>
        <p:txBody>
          <a:bodyPr/>
          <a:lstStyle/>
          <a:p>
            <a:r>
              <a:rPr lang="en-US"/>
              <a:t>27-Apr-2018</a:t>
            </a:r>
            <a:endParaRPr lang="en-US" dirty="0"/>
          </a:p>
        </p:txBody>
      </p:sp>
      <p:sp>
        <p:nvSpPr>
          <p:cNvPr id="5" name="Footer Placeholder 4"/>
          <p:cNvSpPr>
            <a:spLocks noGrp="1"/>
          </p:cNvSpPr>
          <p:nvPr>
            <p:ph type="ftr" sz="quarter" idx="3"/>
          </p:nvPr>
        </p:nvSpPr>
        <p:spPr/>
        <p:txBody>
          <a:bodyPr/>
          <a:lstStyle/>
          <a:p>
            <a:r>
              <a:rPr lang="en-US"/>
              <a:t>Telecom Analytics</a:t>
            </a:r>
            <a:endParaRPr lang="en-US" dirty="0"/>
          </a:p>
        </p:txBody>
      </p:sp>
      <p:sp>
        <p:nvSpPr>
          <p:cNvPr id="7" name="Title 1">
            <a:extLst>
              <a:ext uri="{FF2B5EF4-FFF2-40B4-BE49-F238E27FC236}">
                <a16:creationId xmlns:a16="http://schemas.microsoft.com/office/drawing/2014/main" id="{657D55F8-8277-43FB-8D75-BB3E9DDC40C5}"/>
              </a:ext>
            </a:extLst>
          </p:cNvPr>
          <p:cNvSpPr txBox="1">
            <a:spLocks/>
          </p:cNvSpPr>
          <p:nvPr/>
        </p:nvSpPr>
        <p:spPr>
          <a:xfrm>
            <a:off x="458821" y="2104550"/>
            <a:ext cx="2615119" cy="4519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IN" sz="2000" b="1" dirty="0"/>
              <a:t>Objectives:</a:t>
            </a:r>
          </a:p>
        </p:txBody>
      </p:sp>
      <p:sp>
        <p:nvSpPr>
          <p:cNvPr id="8" name="Content Placeholder 2">
            <a:extLst>
              <a:ext uri="{FF2B5EF4-FFF2-40B4-BE49-F238E27FC236}">
                <a16:creationId xmlns:a16="http://schemas.microsoft.com/office/drawing/2014/main" id="{220DA273-3534-42AA-93B1-E830CAD7580F}"/>
              </a:ext>
            </a:extLst>
          </p:cNvPr>
          <p:cNvSpPr txBox="1">
            <a:spLocks/>
          </p:cNvSpPr>
          <p:nvPr/>
        </p:nvSpPr>
        <p:spPr>
          <a:xfrm>
            <a:off x="457200" y="2686184"/>
            <a:ext cx="10515600" cy="2735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mj-lt"/>
              <a:buAutoNum type="arabicPeriod"/>
            </a:pPr>
            <a:r>
              <a:rPr lang="en-US" sz="1400" dirty="0"/>
              <a:t>You’re provided with customer profile data and their transaction data for 24 weeks. Create a single view of the customers. Derive some variables that can measure the premium-ness / discount seeking behavior of a customer such as the amount spent per call. Use these classifications for your analysis</a:t>
            </a:r>
          </a:p>
          <a:p>
            <a:pPr marL="342900" indent="-342900" algn="just">
              <a:buFont typeface="+mj-lt"/>
              <a:buAutoNum type="arabicPeriod"/>
            </a:pPr>
            <a:r>
              <a:rPr lang="en-US" sz="1400" dirty="0"/>
              <a:t>You can also classify the data into different age bands and gender to see what customers have been performing well and what customers are showing a declining trend in their behavior. </a:t>
            </a:r>
          </a:p>
          <a:p>
            <a:pPr marL="342900" indent="-342900" algn="just">
              <a:buFont typeface="+mj-lt"/>
              <a:buAutoNum type="arabicPeriod"/>
            </a:pPr>
            <a:r>
              <a:rPr lang="en-US" sz="1400" dirty="0"/>
              <a:t>Use time series analysis to identify if there are seasonal / cyclical components in your data on a weekly basis. </a:t>
            </a:r>
          </a:p>
          <a:p>
            <a:pPr marL="342900" indent="-342900" algn="just">
              <a:buFont typeface="+mj-lt"/>
              <a:buAutoNum type="arabicPeriod"/>
            </a:pPr>
            <a:r>
              <a:rPr lang="en-US" sz="1400" dirty="0"/>
              <a:t>Validate statistically if the usage across different age bands and gender remain to be the same. </a:t>
            </a:r>
          </a:p>
          <a:p>
            <a:pPr marL="342900" indent="-342900" algn="just">
              <a:buFont typeface="+mj-lt"/>
              <a:buAutoNum type="arabicPeriod"/>
            </a:pPr>
            <a:r>
              <a:rPr lang="en-US" sz="1400" dirty="0"/>
              <a:t>Any other objectives that you come across while evaluating and understanding the data will lead to additional points such as using Time series models to predict the usage of the customer for the coming 3 weeks. </a:t>
            </a:r>
          </a:p>
          <a:p>
            <a:pPr algn="just"/>
            <a:endParaRPr lang="en-IN" sz="1400" dirty="0"/>
          </a:p>
        </p:txBody>
      </p:sp>
      <p:sp>
        <p:nvSpPr>
          <p:cNvPr id="9" name="Title 1">
            <a:extLst>
              <a:ext uri="{FF2B5EF4-FFF2-40B4-BE49-F238E27FC236}">
                <a16:creationId xmlns:a16="http://schemas.microsoft.com/office/drawing/2014/main" id="{BC45FBCD-6390-4C2D-8022-7A60FFEBB939}"/>
              </a:ext>
            </a:extLst>
          </p:cNvPr>
          <p:cNvSpPr txBox="1">
            <a:spLocks/>
          </p:cNvSpPr>
          <p:nvPr/>
        </p:nvSpPr>
        <p:spPr>
          <a:xfrm>
            <a:off x="458821" y="5437435"/>
            <a:ext cx="3991881" cy="4519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IN" sz="2000" b="1" dirty="0"/>
              <a:t>Tools: </a:t>
            </a:r>
            <a:r>
              <a:rPr lang="en-IN" sz="1400" dirty="0"/>
              <a:t>SPSS Statistics , Excel</a:t>
            </a:r>
            <a:endParaRPr lang="en-IN" sz="2000" dirty="0"/>
          </a:p>
        </p:txBody>
      </p:sp>
    </p:spTree>
    <p:extLst>
      <p:ext uri="{BB962C8B-B14F-4D97-AF65-F5344CB8AC3E}">
        <p14:creationId xmlns:p14="http://schemas.microsoft.com/office/powerpoint/2010/main" val="656779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39439"/>
            <a:ext cx="2743200" cy="365125"/>
          </a:xfrm>
        </p:spPr>
        <p:txBody>
          <a:bodyPr/>
          <a:lstStyle/>
          <a:p>
            <a:r>
              <a:rPr lang="en-US"/>
              <a:t>27-Apr-2018</a:t>
            </a:r>
            <a:endParaRPr lang="en-US" dirty="0"/>
          </a:p>
        </p:txBody>
      </p:sp>
      <p:sp>
        <p:nvSpPr>
          <p:cNvPr id="5" name="Footer Placeholder 4"/>
          <p:cNvSpPr>
            <a:spLocks noGrp="1"/>
          </p:cNvSpPr>
          <p:nvPr>
            <p:ph type="ftr" sz="quarter" idx="3"/>
          </p:nvPr>
        </p:nvSpPr>
        <p:spPr>
          <a:xfrm>
            <a:off x="7239000" y="6357385"/>
            <a:ext cx="4114800" cy="365125"/>
          </a:xfrm>
        </p:spPr>
        <p:txBody>
          <a:bodyPr/>
          <a:lstStyle/>
          <a:p>
            <a:r>
              <a:rPr lang="en-US"/>
              <a:t>Telecom Analytics</a:t>
            </a:r>
            <a:endParaRPr lang="en-US" dirty="0"/>
          </a:p>
        </p:txBody>
      </p:sp>
      <p:sp>
        <p:nvSpPr>
          <p:cNvPr id="12" name="Title 1">
            <a:extLst>
              <a:ext uri="{FF2B5EF4-FFF2-40B4-BE49-F238E27FC236}">
                <a16:creationId xmlns:a16="http://schemas.microsoft.com/office/drawing/2014/main" id="{DDE1B41F-119B-4874-9BBC-ADF57FB11D4E}"/>
              </a:ext>
            </a:extLst>
          </p:cNvPr>
          <p:cNvSpPr txBox="1">
            <a:spLocks/>
          </p:cNvSpPr>
          <p:nvPr/>
        </p:nvSpPr>
        <p:spPr>
          <a:xfrm>
            <a:off x="3768823" y="2787600"/>
            <a:ext cx="4654354" cy="4519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pPr algn="ctr"/>
            <a:r>
              <a:rPr lang="en-IN" sz="2800" b="1" dirty="0"/>
              <a:t>Descriptive Statistics</a:t>
            </a:r>
          </a:p>
        </p:txBody>
      </p:sp>
    </p:spTree>
    <p:extLst>
      <p:ext uri="{BB962C8B-B14F-4D97-AF65-F5344CB8AC3E}">
        <p14:creationId xmlns:p14="http://schemas.microsoft.com/office/powerpoint/2010/main" val="2796900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821" y="158583"/>
            <a:ext cx="3266873" cy="451998"/>
          </a:xfrm>
        </p:spPr>
        <p:txBody>
          <a:bodyPr>
            <a:normAutofit/>
          </a:bodyPr>
          <a:lstStyle/>
          <a:p>
            <a:r>
              <a:rPr lang="en-IN" sz="2400" b="1" dirty="0"/>
              <a:t>About Data</a:t>
            </a:r>
          </a:p>
        </p:txBody>
      </p:sp>
      <p:sp>
        <p:nvSpPr>
          <p:cNvPr id="3" name="Content Placeholder 2"/>
          <p:cNvSpPr>
            <a:spLocks noGrp="1"/>
          </p:cNvSpPr>
          <p:nvPr>
            <p:ph idx="1"/>
          </p:nvPr>
        </p:nvSpPr>
        <p:spPr>
          <a:xfrm>
            <a:off x="458821" y="673057"/>
            <a:ext cx="6854758" cy="451998"/>
          </a:xfrm>
        </p:spPr>
        <p:txBody>
          <a:bodyPr>
            <a:normAutofit/>
          </a:bodyPr>
          <a:lstStyle/>
          <a:p>
            <a:pPr marL="0" indent="0" algn="just">
              <a:lnSpc>
                <a:spcPct val="100000"/>
              </a:lnSpc>
              <a:spcBef>
                <a:spcPts val="0"/>
              </a:spcBef>
              <a:buNone/>
            </a:pPr>
            <a:r>
              <a:rPr lang="en-US" sz="1600" dirty="0"/>
              <a:t>Total number of customers = 1000	Missing values = 0</a:t>
            </a:r>
          </a:p>
          <a:p>
            <a:pPr marL="0" indent="0" algn="just">
              <a:buNone/>
            </a:pPr>
            <a:endParaRPr lang="en-IN" sz="1600" dirty="0"/>
          </a:p>
        </p:txBody>
      </p:sp>
      <p:sp>
        <p:nvSpPr>
          <p:cNvPr id="4" name="Date Placeholder 3"/>
          <p:cNvSpPr>
            <a:spLocks noGrp="1"/>
          </p:cNvSpPr>
          <p:nvPr>
            <p:ph type="dt" sz="half" idx="2"/>
          </p:nvPr>
        </p:nvSpPr>
        <p:spPr>
          <a:xfrm>
            <a:off x="838200" y="6339439"/>
            <a:ext cx="2743200" cy="365125"/>
          </a:xfrm>
        </p:spPr>
        <p:txBody>
          <a:bodyPr/>
          <a:lstStyle/>
          <a:p>
            <a:r>
              <a:rPr lang="en-US"/>
              <a:t>27-Apr-2018</a:t>
            </a:r>
            <a:endParaRPr lang="en-US" dirty="0"/>
          </a:p>
        </p:txBody>
      </p:sp>
      <p:sp>
        <p:nvSpPr>
          <p:cNvPr id="5" name="Footer Placeholder 4"/>
          <p:cNvSpPr>
            <a:spLocks noGrp="1"/>
          </p:cNvSpPr>
          <p:nvPr>
            <p:ph type="ftr" sz="quarter" idx="3"/>
          </p:nvPr>
        </p:nvSpPr>
        <p:spPr>
          <a:xfrm>
            <a:off x="7239000" y="6357385"/>
            <a:ext cx="4114800" cy="365125"/>
          </a:xfrm>
        </p:spPr>
        <p:txBody>
          <a:bodyPr/>
          <a:lstStyle/>
          <a:p>
            <a:r>
              <a:rPr lang="en-US"/>
              <a:t>Telecom Analytics</a:t>
            </a:r>
            <a:endParaRPr lang="en-US" dirty="0"/>
          </a:p>
        </p:txBody>
      </p:sp>
      <p:pic>
        <p:nvPicPr>
          <p:cNvPr id="9" name="Picture 8">
            <a:extLst>
              <a:ext uri="{FF2B5EF4-FFF2-40B4-BE49-F238E27FC236}">
                <a16:creationId xmlns:a16="http://schemas.microsoft.com/office/drawing/2014/main" id="{7C003E59-5D52-4F99-9730-21BB0C7A4FB2}"/>
              </a:ext>
            </a:extLst>
          </p:cNvPr>
          <p:cNvPicPr>
            <a:picLocks noChangeAspect="1"/>
          </p:cNvPicPr>
          <p:nvPr/>
        </p:nvPicPr>
        <p:blipFill>
          <a:blip r:embed="rId2"/>
          <a:stretch>
            <a:fillRect/>
          </a:stretch>
        </p:blipFill>
        <p:spPr>
          <a:xfrm>
            <a:off x="384176" y="1709746"/>
            <a:ext cx="4448286" cy="1517000"/>
          </a:xfrm>
          <a:prstGeom prst="rect">
            <a:avLst/>
          </a:prstGeom>
        </p:spPr>
      </p:pic>
      <p:pic>
        <p:nvPicPr>
          <p:cNvPr id="10" name="Picture 9">
            <a:extLst>
              <a:ext uri="{FF2B5EF4-FFF2-40B4-BE49-F238E27FC236}">
                <a16:creationId xmlns:a16="http://schemas.microsoft.com/office/drawing/2014/main" id="{DA5A4302-AF7B-4449-A810-A8930470FF31}"/>
              </a:ext>
            </a:extLst>
          </p:cNvPr>
          <p:cNvPicPr>
            <a:picLocks noChangeAspect="1"/>
          </p:cNvPicPr>
          <p:nvPr/>
        </p:nvPicPr>
        <p:blipFill>
          <a:blip r:embed="rId3"/>
          <a:stretch>
            <a:fillRect/>
          </a:stretch>
        </p:blipFill>
        <p:spPr>
          <a:xfrm>
            <a:off x="1457197" y="3680152"/>
            <a:ext cx="2750071" cy="1769426"/>
          </a:xfrm>
          <a:prstGeom prst="rect">
            <a:avLst/>
          </a:prstGeom>
        </p:spPr>
      </p:pic>
      <p:sp>
        <p:nvSpPr>
          <p:cNvPr id="12" name="Title 1">
            <a:extLst>
              <a:ext uri="{FF2B5EF4-FFF2-40B4-BE49-F238E27FC236}">
                <a16:creationId xmlns:a16="http://schemas.microsoft.com/office/drawing/2014/main" id="{DDE1B41F-119B-4874-9BBC-ADF57FB11D4E}"/>
              </a:ext>
            </a:extLst>
          </p:cNvPr>
          <p:cNvSpPr txBox="1">
            <a:spLocks/>
          </p:cNvSpPr>
          <p:nvPr/>
        </p:nvSpPr>
        <p:spPr>
          <a:xfrm>
            <a:off x="384176" y="1319037"/>
            <a:ext cx="4299792" cy="451998"/>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IN" sz="2400" b="1" dirty="0"/>
              <a:t>Number of Active &amp; Inactive customers</a:t>
            </a:r>
          </a:p>
        </p:txBody>
      </p:sp>
      <p:pic>
        <p:nvPicPr>
          <p:cNvPr id="6" name="Picture 5">
            <a:extLst>
              <a:ext uri="{FF2B5EF4-FFF2-40B4-BE49-F238E27FC236}">
                <a16:creationId xmlns:a16="http://schemas.microsoft.com/office/drawing/2014/main" id="{4A8FAC33-C59D-42ED-A467-2569313ECF2F}"/>
              </a:ext>
            </a:extLst>
          </p:cNvPr>
          <p:cNvPicPr>
            <a:picLocks noChangeAspect="1"/>
          </p:cNvPicPr>
          <p:nvPr/>
        </p:nvPicPr>
        <p:blipFill>
          <a:blip r:embed="rId4"/>
          <a:stretch>
            <a:fillRect/>
          </a:stretch>
        </p:blipFill>
        <p:spPr>
          <a:xfrm>
            <a:off x="6194501" y="1709746"/>
            <a:ext cx="4016300" cy="3097571"/>
          </a:xfrm>
          <a:prstGeom prst="rect">
            <a:avLst/>
          </a:prstGeom>
        </p:spPr>
      </p:pic>
      <p:sp>
        <p:nvSpPr>
          <p:cNvPr id="11" name="Title 1">
            <a:extLst>
              <a:ext uri="{FF2B5EF4-FFF2-40B4-BE49-F238E27FC236}">
                <a16:creationId xmlns:a16="http://schemas.microsoft.com/office/drawing/2014/main" id="{F223AF1B-7B03-45EE-B8E9-8D8E5E5AE6DF}"/>
              </a:ext>
            </a:extLst>
          </p:cNvPr>
          <p:cNvSpPr txBox="1">
            <a:spLocks/>
          </p:cNvSpPr>
          <p:nvPr/>
        </p:nvSpPr>
        <p:spPr>
          <a:xfrm>
            <a:off x="6194501" y="1319037"/>
            <a:ext cx="4299792" cy="451998"/>
          </a:xfrm>
          <a:prstGeom prst="rect">
            <a:avLst/>
          </a:prstGeom>
        </p:spPr>
        <p:txBody>
          <a:bodyPr vert="horz" lIns="91440" tIns="45720" rIns="91440" bIns="45720" rtlCol="0" anchor="ctr">
            <a:normAutofit fontScale="97500"/>
          </a:bodyPr>
          <a:lstStyle>
            <a:defPPr>
              <a:defRPr lang="en-US"/>
            </a:defPPr>
            <a:lvl1pPr>
              <a:lnSpc>
                <a:spcPct val="90000"/>
              </a:lnSpc>
              <a:spcBef>
                <a:spcPct val="0"/>
              </a:spcBef>
              <a:buNone/>
              <a:defRPr sz="2400" b="1">
                <a:latin typeface="Arial" panose="020B0604020202020204" pitchFamily="34" charset="0"/>
                <a:ea typeface="+mj-ea"/>
                <a:cs typeface="Arial" panose="020B0604020202020204" pitchFamily="34" charset="0"/>
              </a:defRPr>
            </a:lvl1pPr>
          </a:lstStyle>
          <a:p>
            <a:r>
              <a:rPr lang="en-IN" sz="1600" dirty="0"/>
              <a:t>Age distribution</a:t>
            </a:r>
          </a:p>
        </p:txBody>
      </p:sp>
      <p:sp>
        <p:nvSpPr>
          <p:cNvPr id="7" name="Rectangle 6">
            <a:extLst>
              <a:ext uri="{FF2B5EF4-FFF2-40B4-BE49-F238E27FC236}">
                <a16:creationId xmlns:a16="http://schemas.microsoft.com/office/drawing/2014/main" id="{2A3203B7-0ADB-4CA8-AE4F-6D8600720924}"/>
              </a:ext>
            </a:extLst>
          </p:cNvPr>
          <p:cNvSpPr/>
          <p:nvPr/>
        </p:nvSpPr>
        <p:spPr>
          <a:xfrm>
            <a:off x="6194501" y="5086966"/>
            <a:ext cx="4955581" cy="646331"/>
          </a:xfrm>
          <a:prstGeom prst="rect">
            <a:avLst/>
          </a:prstGeom>
        </p:spPr>
        <p:txBody>
          <a:bodyPr wrap="square">
            <a:spAutoFit/>
          </a:bodyPr>
          <a:lstStyle/>
          <a:p>
            <a:r>
              <a:rPr lang="en-IN" sz="1200" dirty="0">
                <a:latin typeface="Arial" panose="020B0604020202020204" pitchFamily="34" charset="0"/>
                <a:cs typeface="Arial" panose="020B0604020202020204" pitchFamily="34" charset="0"/>
              </a:rPr>
              <a:t>					</a:t>
            </a:r>
          </a:p>
          <a:p>
            <a:r>
              <a:rPr lang="en-IN" sz="1200" dirty="0">
                <a:latin typeface="Arial" panose="020B0604020202020204" pitchFamily="34" charset="0"/>
                <a:cs typeface="Arial" panose="020B0604020202020204" pitchFamily="34" charset="0"/>
              </a:rPr>
              <a:t>	</a:t>
            </a:r>
            <a:r>
              <a:rPr lang="en-IN" sz="1200" b="1" dirty="0">
                <a:latin typeface="Arial" panose="020B0604020202020204" pitchFamily="34" charset="0"/>
                <a:cs typeface="Arial" panose="020B0604020202020204" pitchFamily="34" charset="0"/>
              </a:rPr>
              <a:t>Minimum	Maximum	Mean	Std. Deviation</a:t>
            </a:r>
          </a:p>
          <a:p>
            <a:r>
              <a:rPr lang="en-IN" sz="1200" b="1" dirty="0">
                <a:latin typeface="Arial" panose="020B0604020202020204" pitchFamily="34" charset="0"/>
                <a:cs typeface="Arial" panose="020B0604020202020204" pitchFamily="34" charset="0"/>
              </a:rPr>
              <a:t>Age</a:t>
            </a:r>
            <a:r>
              <a:rPr lang="en-IN" sz="1200" dirty="0">
                <a:latin typeface="Arial" panose="020B0604020202020204" pitchFamily="34" charset="0"/>
                <a:cs typeface="Arial" panose="020B0604020202020204" pitchFamily="34" charset="0"/>
              </a:rPr>
              <a:t>	18	51	31.67	8.015</a:t>
            </a:r>
          </a:p>
        </p:txBody>
      </p:sp>
    </p:spTree>
    <p:extLst>
      <p:ext uri="{BB962C8B-B14F-4D97-AF65-F5344CB8AC3E}">
        <p14:creationId xmlns:p14="http://schemas.microsoft.com/office/powerpoint/2010/main" val="1941474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821" y="158583"/>
            <a:ext cx="3266873" cy="451998"/>
          </a:xfrm>
        </p:spPr>
        <p:txBody>
          <a:bodyPr>
            <a:normAutofit/>
          </a:bodyPr>
          <a:lstStyle/>
          <a:p>
            <a:r>
              <a:rPr lang="en-IN" sz="2400" b="1" dirty="0"/>
              <a:t>About Data contd..,</a:t>
            </a:r>
          </a:p>
        </p:txBody>
      </p:sp>
      <p:sp>
        <p:nvSpPr>
          <p:cNvPr id="4" name="Date Placeholder 3"/>
          <p:cNvSpPr>
            <a:spLocks noGrp="1"/>
          </p:cNvSpPr>
          <p:nvPr>
            <p:ph type="dt" sz="half" idx="2"/>
          </p:nvPr>
        </p:nvSpPr>
        <p:spPr>
          <a:xfrm>
            <a:off x="838200" y="6339439"/>
            <a:ext cx="2743200" cy="365125"/>
          </a:xfrm>
        </p:spPr>
        <p:txBody>
          <a:bodyPr/>
          <a:lstStyle/>
          <a:p>
            <a:r>
              <a:rPr lang="en-US"/>
              <a:t>27-Apr-2018</a:t>
            </a:r>
            <a:endParaRPr lang="en-US" dirty="0"/>
          </a:p>
        </p:txBody>
      </p:sp>
      <p:sp>
        <p:nvSpPr>
          <p:cNvPr id="5" name="Footer Placeholder 4"/>
          <p:cNvSpPr>
            <a:spLocks noGrp="1"/>
          </p:cNvSpPr>
          <p:nvPr>
            <p:ph type="ftr" sz="quarter" idx="3"/>
          </p:nvPr>
        </p:nvSpPr>
        <p:spPr>
          <a:xfrm>
            <a:off x="7239000" y="6357385"/>
            <a:ext cx="4114800" cy="365125"/>
          </a:xfrm>
        </p:spPr>
        <p:txBody>
          <a:bodyPr/>
          <a:lstStyle/>
          <a:p>
            <a:r>
              <a:rPr lang="en-US"/>
              <a:t>Telecom Analytics</a:t>
            </a:r>
            <a:endParaRPr lang="en-US" dirty="0"/>
          </a:p>
        </p:txBody>
      </p:sp>
      <p:pic>
        <p:nvPicPr>
          <p:cNvPr id="14" name="Picture 13">
            <a:extLst>
              <a:ext uri="{FF2B5EF4-FFF2-40B4-BE49-F238E27FC236}">
                <a16:creationId xmlns:a16="http://schemas.microsoft.com/office/drawing/2014/main" id="{3D9731EE-1A29-4391-97FF-D142935AA64F}"/>
              </a:ext>
            </a:extLst>
          </p:cNvPr>
          <p:cNvPicPr>
            <a:picLocks noChangeAspect="1"/>
          </p:cNvPicPr>
          <p:nvPr/>
        </p:nvPicPr>
        <p:blipFill>
          <a:blip r:embed="rId2"/>
          <a:stretch>
            <a:fillRect/>
          </a:stretch>
        </p:blipFill>
        <p:spPr>
          <a:xfrm>
            <a:off x="2482174" y="1541620"/>
            <a:ext cx="6468433" cy="2252167"/>
          </a:xfrm>
          <a:prstGeom prst="rect">
            <a:avLst/>
          </a:prstGeom>
        </p:spPr>
      </p:pic>
    </p:spTree>
    <p:extLst>
      <p:ext uri="{BB962C8B-B14F-4D97-AF65-F5344CB8AC3E}">
        <p14:creationId xmlns:p14="http://schemas.microsoft.com/office/powerpoint/2010/main" val="17695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821" y="158583"/>
            <a:ext cx="3266873" cy="451998"/>
          </a:xfrm>
        </p:spPr>
        <p:txBody>
          <a:bodyPr>
            <a:normAutofit/>
          </a:bodyPr>
          <a:lstStyle/>
          <a:p>
            <a:r>
              <a:rPr lang="en-IN" sz="2400" b="1" dirty="0"/>
              <a:t>One Sample T-test</a:t>
            </a:r>
          </a:p>
        </p:txBody>
      </p:sp>
      <p:sp>
        <p:nvSpPr>
          <p:cNvPr id="4" name="Date Placeholder 3"/>
          <p:cNvSpPr>
            <a:spLocks noGrp="1"/>
          </p:cNvSpPr>
          <p:nvPr>
            <p:ph type="dt" sz="half" idx="2"/>
          </p:nvPr>
        </p:nvSpPr>
        <p:spPr>
          <a:xfrm>
            <a:off x="838200" y="6339439"/>
            <a:ext cx="2743200" cy="365125"/>
          </a:xfrm>
        </p:spPr>
        <p:txBody>
          <a:bodyPr/>
          <a:lstStyle/>
          <a:p>
            <a:r>
              <a:rPr lang="en-US"/>
              <a:t>27-Apr-2018</a:t>
            </a:r>
            <a:endParaRPr lang="en-US" dirty="0"/>
          </a:p>
        </p:txBody>
      </p:sp>
      <p:sp>
        <p:nvSpPr>
          <p:cNvPr id="5" name="Footer Placeholder 4"/>
          <p:cNvSpPr>
            <a:spLocks noGrp="1"/>
          </p:cNvSpPr>
          <p:nvPr>
            <p:ph type="ftr" sz="quarter" idx="3"/>
          </p:nvPr>
        </p:nvSpPr>
        <p:spPr>
          <a:xfrm>
            <a:off x="7239000" y="6357385"/>
            <a:ext cx="4114800" cy="365125"/>
          </a:xfrm>
        </p:spPr>
        <p:txBody>
          <a:bodyPr/>
          <a:lstStyle/>
          <a:p>
            <a:r>
              <a:rPr lang="en-US"/>
              <a:t>Telecom Analytics</a:t>
            </a:r>
            <a:endParaRPr lang="en-US" dirty="0"/>
          </a:p>
        </p:txBody>
      </p:sp>
    </p:spTree>
    <p:extLst>
      <p:ext uri="{BB962C8B-B14F-4D97-AF65-F5344CB8AC3E}">
        <p14:creationId xmlns:p14="http://schemas.microsoft.com/office/powerpoint/2010/main" val="4290870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2400</TotalTime>
  <Words>285</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Telecom Analytics</vt:lpstr>
      <vt:lpstr>Telecom Analytics</vt:lpstr>
      <vt:lpstr>PowerPoint Presentation</vt:lpstr>
      <vt:lpstr>About Data</vt:lpstr>
      <vt:lpstr>About Data contd..,</vt:lpstr>
      <vt:lpstr>One Sample T-test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Vijaykumar Gotakhindi</cp:lastModifiedBy>
  <cp:revision>330</cp:revision>
  <dcterms:created xsi:type="dcterms:W3CDTF">2016-03-16T11:15:40Z</dcterms:created>
  <dcterms:modified xsi:type="dcterms:W3CDTF">2018-12-21T11:47:10Z</dcterms:modified>
</cp:coreProperties>
</file>