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9" r:id="rId3"/>
    <p:sldId id="260" r:id="rId4"/>
    <p:sldId id="261" r:id="rId5"/>
    <p:sldId id="262"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6DA0DE-1A05-4742-8723-BCF7AFD1900A}" type="datetimeFigureOut">
              <a:rPr lang="en-IN" smtClean="0"/>
              <a:pPr/>
              <a:t>09-04-2022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371289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41675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429558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0537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3417677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1046093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186239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995832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336915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376501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212965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1765855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401719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191897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68842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328529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6DA0DE-1A05-4742-8723-BCF7AFD1900A}" type="datetimeFigureOut">
              <a:rPr lang="en-IN" smtClean="0"/>
              <a:pPr/>
              <a:t>09-04-2022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88DF0-4E79-42B6-AC49-5664182E36D1}" type="slidenum">
              <a:rPr lang="en-IN" smtClean="0"/>
              <a:pPr/>
              <a:t>‹#›</a:t>
            </a:fld>
            <a:endParaRPr lang="en-IN"/>
          </a:p>
        </p:txBody>
      </p:sp>
    </p:spTree>
    <p:extLst>
      <p:ext uri="{BB962C8B-B14F-4D97-AF65-F5344CB8AC3E}">
        <p14:creationId xmlns:p14="http://schemas.microsoft.com/office/powerpoint/2010/main" val="104822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6DA0DE-1A05-4742-8723-BCF7AFD1900A}" type="datetimeFigureOut">
              <a:rPr lang="en-IN" smtClean="0"/>
              <a:pPr/>
              <a:t>09-04-2022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C88DF0-4E79-42B6-AC49-5664182E36D1}" type="slidenum">
              <a:rPr lang="en-IN" smtClean="0"/>
              <a:pPr/>
              <a:t>‹#›</a:t>
            </a:fld>
            <a:endParaRPr lang="en-IN"/>
          </a:p>
        </p:txBody>
      </p:sp>
    </p:spTree>
    <p:extLst>
      <p:ext uri="{BB962C8B-B14F-4D97-AF65-F5344CB8AC3E}">
        <p14:creationId xmlns:p14="http://schemas.microsoft.com/office/powerpoint/2010/main" val="3744009035"/>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955" y="0"/>
            <a:ext cx="9312275" cy="1433195"/>
          </a:xfrm>
        </p:spPr>
        <p:txBody>
          <a:bodyPr>
            <a:normAutofit/>
          </a:bodyPr>
          <a:lstStyle/>
          <a:p>
            <a:endParaRPr lang="en-IN" sz="2665" b="1" dirty="0"/>
          </a:p>
        </p:txBody>
      </p:sp>
      <p:sp>
        <p:nvSpPr>
          <p:cNvPr id="3" name="Subtitle 2"/>
          <p:cNvSpPr>
            <a:spLocks noGrp="1"/>
          </p:cNvSpPr>
          <p:nvPr>
            <p:ph type="subTitle" idx="1"/>
          </p:nvPr>
        </p:nvSpPr>
        <p:spPr>
          <a:xfrm>
            <a:off x="1277957" y="1563084"/>
            <a:ext cx="11545677" cy="5116830"/>
          </a:xfrm>
        </p:spPr>
        <p:txBody>
          <a:bodyPr>
            <a:normAutofit fontScale="25000" lnSpcReduction="20000"/>
          </a:bodyPr>
          <a:lstStyle/>
          <a:p>
            <a:pPr>
              <a:lnSpc>
                <a:spcPct val="130000"/>
              </a:lnSpc>
            </a:pPr>
            <a:r>
              <a:rPr lang="en-IN" sz="2400" dirty="0">
                <a:solidFill>
                  <a:schemeClr val="tx1"/>
                </a:solidFill>
              </a:rPr>
              <a:t>                      </a:t>
            </a:r>
            <a:r>
              <a:rPr lang="en-IN" sz="8000" b="1" dirty="0">
                <a:solidFill>
                  <a:srgbClr val="0070C0"/>
                </a:solidFill>
                <a:latin typeface="Times New Roman" panose="02020603050405020304" pitchFamily="18" charset="0"/>
                <a:cs typeface="Times New Roman" panose="02020603050405020304" pitchFamily="18" charset="0"/>
              </a:rPr>
              <a:t>DEPARTMENT OF ELECTRONICS AND COMMUNICATION ENGINEERING</a:t>
            </a:r>
          </a:p>
          <a:p>
            <a:pPr>
              <a:lnSpc>
                <a:spcPct val="130000"/>
              </a:lnSpc>
            </a:pPr>
            <a:r>
              <a:rPr lang="en-IN" sz="8000" b="1" dirty="0">
                <a:solidFill>
                  <a:srgbClr val="7030A0"/>
                </a:solidFill>
                <a:latin typeface="Times New Roman" panose="02020603050405020304" pitchFamily="18" charset="0"/>
                <a:cs typeface="Times New Roman" panose="02020603050405020304" pitchFamily="18" charset="0"/>
              </a:rPr>
              <a:t>                                                       Project Title </a:t>
            </a:r>
          </a:p>
          <a:p>
            <a:pPr>
              <a:lnSpc>
                <a:spcPct val="130000"/>
              </a:lnSpc>
            </a:pPr>
            <a:r>
              <a:rPr lang="en-IN" sz="8000" b="1" dirty="0">
                <a:solidFill>
                  <a:srgbClr val="002060"/>
                </a:solidFill>
                <a:latin typeface="Times New Roman" panose="02020603050405020304" pitchFamily="18" charset="0"/>
                <a:cs typeface="Times New Roman" panose="02020603050405020304" pitchFamily="18" charset="0"/>
              </a:rPr>
              <a:t>                    Design of Smart Car Control System For Gesture</a:t>
            </a:r>
            <a:endParaRPr lang="en-IN" sz="9600" b="1" dirty="0">
              <a:solidFill>
                <a:srgbClr val="002060"/>
              </a:solidFill>
              <a:latin typeface="Times New Roman" panose="02020603050405020304" pitchFamily="18" charset="0"/>
              <a:cs typeface="Times New Roman" panose="02020603050405020304" pitchFamily="18" charset="0"/>
            </a:endParaRPr>
          </a:p>
          <a:p>
            <a:pPr>
              <a:lnSpc>
                <a:spcPct val="100000"/>
              </a:lnSpc>
            </a:pPr>
            <a:r>
              <a:rPr lang="en-IN" sz="8000" dirty="0">
                <a:solidFill>
                  <a:schemeClr val="accent2"/>
                </a:solidFill>
                <a:latin typeface="Times New Roman" panose="02020603050405020304" pitchFamily="18" charset="0"/>
                <a:cs typeface="Times New Roman" panose="02020603050405020304" pitchFamily="18" charset="0"/>
              </a:rPr>
              <a:t>                                        </a:t>
            </a:r>
            <a:r>
              <a:rPr lang="en-IN" sz="8000" dirty="0">
                <a:solidFill>
                  <a:srgbClr val="0070C0"/>
                </a:solidFill>
                <a:latin typeface="Times New Roman" panose="02020603050405020304" pitchFamily="18" charset="0"/>
                <a:cs typeface="Times New Roman" panose="02020603050405020304" pitchFamily="18" charset="0"/>
              </a:rPr>
              <a:t> </a:t>
            </a:r>
            <a:r>
              <a:rPr lang="en-IN" sz="8000" b="1" dirty="0">
                <a:solidFill>
                  <a:srgbClr val="0070C0"/>
                </a:solidFill>
                <a:latin typeface="Times New Roman" panose="02020603050405020304" pitchFamily="18" charset="0"/>
                <a:cs typeface="Times New Roman" panose="02020603050405020304" pitchFamily="18" charset="0"/>
              </a:rPr>
              <a:t>UNDER THE GUIDANCE OF</a:t>
            </a:r>
          </a:p>
          <a:p>
            <a:pPr>
              <a:lnSpc>
                <a:spcPct val="100000"/>
              </a:lnSpc>
            </a:pPr>
            <a:r>
              <a:rPr lang="en-IN" sz="8000" b="1" dirty="0">
                <a:solidFill>
                  <a:srgbClr val="0070C0"/>
                </a:solidFill>
                <a:latin typeface="Times New Roman" panose="02020603050405020304" pitchFamily="18" charset="0"/>
                <a:cs typeface="Times New Roman" panose="02020603050405020304" pitchFamily="18" charset="0"/>
              </a:rPr>
              <a:t>                                                     MS.K.SAJIDA</a:t>
            </a:r>
          </a:p>
          <a:p>
            <a:r>
              <a:rPr lang="en-IN" sz="8000" b="1" dirty="0">
                <a:solidFill>
                  <a:schemeClr val="accent2"/>
                </a:solidFill>
                <a:latin typeface="Times New Roman" panose="02020603050405020304" pitchFamily="18" charset="0"/>
                <a:cs typeface="Times New Roman" panose="02020603050405020304" pitchFamily="18" charset="0"/>
              </a:rPr>
              <a:t>                                                  </a:t>
            </a:r>
            <a:r>
              <a:rPr lang="en-IN" sz="8000" b="1" dirty="0">
                <a:solidFill>
                  <a:schemeClr val="tx1"/>
                </a:solidFill>
                <a:latin typeface="Times New Roman" panose="02020603050405020304" pitchFamily="18" charset="0"/>
                <a:cs typeface="Times New Roman" panose="02020603050405020304" pitchFamily="18" charset="0"/>
              </a:rPr>
              <a:t>PRESENTED BY   </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8000" b="1" dirty="0" err="1">
                <a:solidFill>
                  <a:schemeClr val="tx1"/>
                </a:solidFill>
                <a:latin typeface="Times New Roman" panose="02020603050405020304" pitchFamily="18" charset="0"/>
                <a:cs typeface="Times New Roman" panose="02020603050405020304" pitchFamily="18" charset="0"/>
              </a:rPr>
              <a:t>C.Sireesha</a:t>
            </a:r>
            <a:r>
              <a:rPr lang="en-IN" sz="8000" b="1" dirty="0">
                <a:solidFill>
                  <a:schemeClr val="tx1"/>
                </a:solidFill>
                <a:latin typeface="Times New Roman" panose="02020603050405020304" pitchFamily="18" charset="0"/>
                <a:cs typeface="Times New Roman" panose="02020603050405020304" pitchFamily="18" charset="0"/>
              </a:rPr>
              <a:t>                     182G1A0472</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8000" b="1" dirty="0" err="1">
                <a:solidFill>
                  <a:schemeClr val="tx1"/>
                </a:solidFill>
                <a:latin typeface="Times New Roman" panose="02020603050405020304" pitchFamily="18" charset="0"/>
                <a:cs typeface="Times New Roman" panose="02020603050405020304" pitchFamily="18" charset="0"/>
              </a:rPr>
              <a:t>G.Hema</a:t>
            </a:r>
            <a:r>
              <a:rPr lang="en-IN" sz="8000" b="1" dirty="0">
                <a:solidFill>
                  <a:schemeClr val="tx1"/>
                </a:solidFill>
                <a:latin typeface="Times New Roman" panose="02020603050405020304" pitchFamily="18" charset="0"/>
                <a:cs typeface="Times New Roman" panose="02020603050405020304" pitchFamily="18" charset="0"/>
              </a:rPr>
              <a:t>                             182G1A0483</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8000" b="1" dirty="0" err="1">
                <a:solidFill>
                  <a:schemeClr val="tx1"/>
                </a:solidFill>
                <a:latin typeface="Times New Roman" panose="02020603050405020304" pitchFamily="18" charset="0"/>
                <a:cs typeface="Times New Roman" panose="02020603050405020304" pitchFamily="18" charset="0"/>
              </a:rPr>
              <a:t>R.Siriprasad</a:t>
            </a:r>
            <a:r>
              <a:rPr lang="en-IN" sz="8000" b="1" dirty="0">
                <a:solidFill>
                  <a:schemeClr val="tx1"/>
                </a:solidFill>
                <a:latin typeface="Times New Roman" panose="02020603050405020304" pitchFamily="18" charset="0"/>
                <a:cs typeface="Times New Roman" panose="02020603050405020304" pitchFamily="18" charset="0"/>
              </a:rPr>
              <a:t> Naik     182G1A04A5</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8000" b="1" dirty="0" err="1">
                <a:solidFill>
                  <a:schemeClr val="tx1"/>
                </a:solidFill>
                <a:latin typeface="Times New Roman" panose="02020603050405020304" pitchFamily="18" charset="0"/>
                <a:cs typeface="Times New Roman" panose="02020603050405020304" pitchFamily="18" charset="0"/>
              </a:rPr>
              <a:t>G.Vinay</a:t>
            </a:r>
            <a:r>
              <a:rPr lang="en-IN" sz="8000" b="1" dirty="0">
                <a:solidFill>
                  <a:schemeClr val="tx1"/>
                </a:solidFill>
                <a:latin typeface="Times New Roman" panose="02020603050405020304" pitchFamily="18" charset="0"/>
                <a:cs typeface="Times New Roman" panose="02020603050405020304" pitchFamily="18" charset="0"/>
              </a:rPr>
              <a:t>                            182G1A0482</a:t>
            </a:r>
          </a:p>
          <a:p>
            <a:pPr algn="just"/>
            <a:r>
              <a:rPr lang="en-IN" sz="8000" b="1" dirty="0">
                <a:solidFill>
                  <a:schemeClr val="tx1"/>
                </a:solidFill>
                <a:latin typeface="Times New Roman" panose="02020603050405020304" pitchFamily="18" charset="0"/>
                <a:cs typeface="Times New Roman" panose="02020603050405020304" pitchFamily="18" charset="0"/>
              </a:rPr>
              <a:t>                                    </a:t>
            </a:r>
            <a:r>
              <a:rPr lang="en-IN" sz="8000" b="1" dirty="0" err="1">
                <a:solidFill>
                  <a:schemeClr val="tx1"/>
                </a:solidFill>
                <a:latin typeface="Times New Roman" panose="02020603050405020304" pitchFamily="18" charset="0"/>
                <a:cs typeface="Times New Roman" panose="02020603050405020304" pitchFamily="18" charset="0"/>
              </a:rPr>
              <a:t>B.Arif</a:t>
            </a:r>
            <a:r>
              <a:rPr lang="en-IN" sz="8000" b="1" dirty="0">
                <a:solidFill>
                  <a:schemeClr val="tx1"/>
                </a:solidFill>
                <a:latin typeface="Times New Roman" panose="02020603050405020304" pitchFamily="18" charset="0"/>
                <a:cs typeface="Times New Roman" panose="02020603050405020304" pitchFamily="18" charset="0"/>
              </a:rPr>
              <a:t> Khan                  182G1A0468</a:t>
            </a:r>
          </a:p>
          <a:p>
            <a:r>
              <a:rPr lang="en-IN" sz="7000" dirty="0">
                <a:solidFill>
                  <a:schemeClr val="tx1"/>
                </a:solidFill>
              </a:rPr>
              <a:t>                                          </a:t>
            </a:r>
            <a:r>
              <a:rPr lang="en-IN" sz="2000" dirty="0">
                <a:solidFill>
                  <a:schemeClr val="tx1"/>
                </a:solidFill>
              </a:rPr>
              <a:t>                           </a:t>
            </a:r>
          </a:p>
          <a:p>
            <a:pPr>
              <a:lnSpc>
                <a:spcPct val="100000"/>
              </a:lnSpc>
            </a:pPr>
            <a:endParaRPr lang="en-IN" sz="2000" dirty="0">
              <a:solidFill>
                <a:schemeClr val="tx1"/>
              </a:solidFill>
            </a:endParaRPr>
          </a:p>
          <a:p>
            <a:pPr>
              <a:lnSpc>
                <a:spcPct val="100000"/>
              </a:lnSpc>
            </a:pPr>
            <a:endParaRPr lang="en-IN" dirty="0">
              <a:solidFill>
                <a:schemeClr val="accent4"/>
              </a:solidFill>
            </a:endParaRPr>
          </a:p>
          <a:p>
            <a:pPr>
              <a:lnSpc>
                <a:spcPct val="100000"/>
              </a:lnSpc>
            </a:pPr>
            <a:r>
              <a:rPr lang="en-IN" dirty="0"/>
              <a:t>                                          </a:t>
            </a:r>
          </a:p>
        </p:txBody>
      </p:sp>
      <p:pic>
        <p:nvPicPr>
          <p:cNvPr id="1027" name="Picture 3"/>
          <p:cNvPicPr>
            <a:picLocks noChangeAspect="1" noChangeArrowheads="1"/>
          </p:cNvPicPr>
          <p:nvPr/>
        </p:nvPicPr>
        <p:blipFill>
          <a:blip r:embed="rId2"/>
          <a:srcRect/>
          <a:stretch>
            <a:fillRect/>
          </a:stretch>
        </p:blipFill>
        <p:spPr bwMode="auto">
          <a:xfrm>
            <a:off x="0" y="0"/>
            <a:ext cx="12192000" cy="143732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36160" y="130810"/>
            <a:ext cx="2501074" cy="584775"/>
          </a:xfrm>
          <a:prstGeom prst="rect">
            <a:avLst/>
          </a:prstGeom>
          <a:noFill/>
        </p:spPr>
        <p:txBody>
          <a:bodyPr wrap="square" rtlCol="0">
            <a:spAutoFit/>
          </a:bodyPr>
          <a:lstStyle/>
          <a:p>
            <a:r>
              <a:rPr lang="en-IN" altLang="en-US" sz="3200" b="1" u="sng" dirty="0">
                <a:solidFill>
                  <a:srgbClr val="7030A0"/>
                </a:solidFill>
                <a:latin typeface="Times New Roman" panose="02020603050405020304" pitchFamily="18" charset="0"/>
                <a:cs typeface="Times New Roman" panose="02020603050405020304" pitchFamily="18" charset="0"/>
              </a:rPr>
              <a:t>ABSTRACT</a:t>
            </a:r>
          </a:p>
        </p:txBody>
      </p:sp>
      <p:sp>
        <p:nvSpPr>
          <p:cNvPr id="3" name="Text Box 2"/>
          <p:cNvSpPr txBox="1"/>
          <p:nvPr/>
        </p:nvSpPr>
        <p:spPr>
          <a:xfrm>
            <a:off x="859317" y="1023620"/>
            <a:ext cx="11049918" cy="5170198"/>
          </a:xfrm>
          <a:prstGeom prst="rect">
            <a:avLst/>
          </a:prstGeom>
          <a:noFill/>
        </p:spPr>
        <p:txBody>
          <a:bodyPr wrap="square" rtlCol="0">
            <a:spAutoFit/>
          </a:bodyPr>
          <a:lstStyle/>
          <a:p>
            <a:pPr marL="285750" marR="2540" indent="-285750" algn="just">
              <a:lnSpc>
                <a:spcPct val="92000"/>
              </a:lnSpc>
              <a:spcBef>
                <a:spcPts val="0"/>
              </a:spcBef>
              <a:spcAft>
                <a:spcPts val="99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smart car control system, based on Bluetooth control for gesture recognition is designed, which uses the MPU60S0 six-axis attitude sensor to collect attitude information as well as through multi-angle fusion and direction closed-loop control tm create the corresponding digital gestures for different ö instructions. </a:t>
            </a:r>
          </a:p>
          <a:p>
            <a:pPr marL="285750" marR="2540" indent="-285750" algn="just">
              <a:lnSpc>
                <a:spcPct val="92000"/>
              </a:lnSpc>
              <a:spcBef>
                <a:spcPts val="0"/>
              </a:spcBef>
              <a:spcAft>
                <a:spcPts val="99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the digital recognition, the relevant instructions are transmitted to the Arduino smart car via radio frequency, which realizes the remote control of the intelligent vehicle through human gestures to complete the corresponding command actions. </a:t>
            </a:r>
          </a:p>
          <a:p>
            <a:pPr marL="285750" marR="2540" indent="-285750" algn="just">
              <a:lnSpc>
                <a:spcPct val="92000"/>
              </a:lnSpc>
              <a:spcBef>
                <a:spcPts val="0"/>
              </a:spcBef>
              <a:spcAft>
                <a:spcPts val="99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experimental results show that this design realizes the function of controlling the direction off the smart car through gesture changes. </a:t>
            </a:r>
          </a:p>
          <a:p>
            <a:pPr marL="285750" marR="2540" indent="-285750" algn="just">
              <a:lnSpc>
                <a:spcPct val="92000"/>
              </a:lnSpc>
              <a:spcBef>
                <a:spcPts val="0"/>
              </a:spcBef>
              <a:spcAft>
                <a:spcPts val="99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movement trajectory of the smart car can better feedback the movement of the hand; at the same time, it also shows that the system operates stably and has a strong anti-interference ability.</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67605" y="232410"/>
            <a:ext cx="3074708" cy="461665"/>
          </a:xfrm>
          <a:prstGeom prst="rect">
            <a:avLst/>
          </a:prstGeom>
          <a:noFill/>
        </p:spPr>
        <p:txBody>
          <a:bodyPr wrap="square" rtlCol="0">
            <a:spAutoFit/>
          </a:bodyPr>
          <a:lstStyle/>
          <a:p>
            <a:r>
              <a:rPr lang="en-IN" altLang="en-US" sz="2400" b="1" u="sng" dirty="0">
                <a:solidFill>
                  <a:srgbClr val="7030A0"/>
                </a:solidFill>
                <a:latin typeface="Times New Roman" panose="02020603050405020304" pitchFamily="18" charset="0"/>
                <a:cs typeface="Times New Roman" panose="02020603050405020304" pitchFamily="18" charset="0"/>
              </a:rPr>
              <a:t>INTRODUCTION</a:t>
            </a:r>
          </a:p>
        </p:txBody>
      </p:sp>
      <p:sp>
        <p:nvSpPr>
          <p:cNvPr id="3" name="Text Box 2"/>
          <p:cNvSpPr txBox="1"/>
          <p:nvPr/>
        </p:nvSpPr>
        <p:spPr>
          <a:xfrm>
            <a:off x="791379" y="971962"/>
            <a:ext cx="10917715" cy="4188904"/>
          </a:xfrm>
          <a:prstGeom prst="rect">
            <a:avLst/>
          </a:prstGeom>
          <a:noFill/>
        </p:spPr>
        <p:txBody>
          <a:bodyPr wrap="square" rtlCol="0">
            <a:spAutoFit/>
          </a:bodyPr>
          <a:lstStyle/>
          <a:p>
            <a:pPr marL="342900" marR="2540" indent="-342900" algn="just">
              <a:lnSpc>
                <a:spcPct val="92000"/>
              </a:lnSpc>
              <a:spcBef>
                <a:spcPts val="0"/>
              </a:spcBef>
              <a:spcAft>
                <a:spcPts val="135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increasing advancement of technology and the rapid development of the automotive indust1Y, the design of somatosensory remotely controls cars in its fancy. In intelligence, it is necessary to conduct human-computer interaction [</a:t>
            </a:r>
            <a:r>
              <a:rPr lang="en-US" sz="24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 mote humane, concise, and natural way. </a:t>
            </a:r>
          </a:p>
          <a:p>
            <a:pPr marL="342900" marR="2540" indent="-342900" algn="just">
              <a:lnSpc>
                <a:spcPct val="92000"/>
              </a:lnSpc>
              <a:spcBef>
                <a:spcPts val="0"/>
              </a:spcBef>
              <a:spcAft>
                <a:spcPts val="135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Through human-computer interaction, related equipment can complete remote operation tasks on unmanned platforms in unknown environments. The operator can remotely and wirelessly control the smart car by wearing related equipment. </a:t>
            </a:r>
          </a:p>
          <a:p>
            <a:pPr marL="342900" marR="2540" indent="-342900" algn="just">
              <a:lnSpc>
                <a:spcPct val="92000"/>
              </a:lnSpc>
              <a:spcBef>
                <a:spcPts val="0"/>
              </a:spcBef>
              <a:spcAft>
                <a:spcPts val="135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Gesture recognition is a new starting point for the transformation of human-computer interaction mode The conversion of gestures is used as a signal change to control the physical device so that the physical device helps people complete the specified tasks.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195" y="-33051"/>
            <a:ext cx="9905998" cy="1156771"/>
          </a:xfrm>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         ARCHITECTURE	</a:t>
            </a:r>
            <a:endParaRPr lang="en-IN" sz="3200" b="1"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7F04D1-42FC-47A5-95F0-12D096F88F3B}"/>
              </a:ext>
            </a:extLst>
          </p:cNvPr>
          <p:cNvPicPr>
            <a:picLocks noGrp="1" noChangeAspect="1"/>
          </p:cNvPicPr>
          <p:nvPr>
            <p:ph idx="1"/>
          </p:nvPr>
        </p:nvPicPr>
        <p:blipFill>
          <a:blip r:embed="rId2"/>
          <a:stretch>
            <a:fillRect/>
          </a:stretch>
        </p:blipFill>
        <p:spPr>
          <a:xfrm>
            <a:off x="826265" y="1102798"/>
            <a:ext cx="5185445" cy="4956480"/>
          </a:xfrm>
        </p:spPr>
      </p:pic>
      <p:pic>
        <p:nvPicPr>
          <p:cNvPr id="7" name="Picture 6">
            <a:extLst>
              <a:ext uri="{FF2B5EF4-FFF2-40B4-BE49-F238E27FC236}">
                <a16:creationId xmlns:a16="http://schemas.microsoft.com/office/drawing/2014/main" id="{F0C34996-E8B6-406A-ADAD-0EB52F5C76A5}"/>
              </a:ext>
            </a:extLst>
          </p:cNvPr>
          <p:cNvPicPr>
            <a:picLocks noChangeAspect="1"/>
          </p:cNvPicPr>
          <p:nvPr/>
        </p:nvPicPr>
        <p:blipFill>
          <a:blip r:embed="rId3"/>
          <a:stretch>
            <a:fillRect/>
          </a:stretch>
        </p:blipFill>
        <p:spPr>
          <a:xfrm>
            <a:off x="6312665" y="1123719"/>
            <a:ext cx="5031180" cy="49355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01515" y="181610"/>
            <a:ext cx="4124692" cy="584775"/>
          </a:xfrm>
          <a:prstGeom prst="rect">
            <a:avLst/>
          </a:prstGeom>
          <a:noFill/>
        </p:spPr>
        <p:txBody>
          <a:bodyPr wrap="square" rtlCol="0">
            <a:spAutoFit/>
          </a:bodyPr>
          <a:lstStyle/>
          <a:p>
            <a:r>
              <a:rPr lang="en-IN" altLang="en-US" sz="3200" b="1" u="sng" dirty="0">
                <a:solidFill>
                  <a:srgbClr val="7030A0"/>
                </a:solidFill>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870334" y="1367480"/>
            <a:ext cx="10053040" cy="771878"/>
          </a:xfrm>
          <a:prstGeom prst="rect">
            <a:avLst/>
          </a:prstGeom>
          <a:noFill/>
        </p:spPr>
        <p:txBody>
          <a:bodyPr wrap="square" rtlCol="0">
            <a:spAutoFit/>
          </a:bodyPr>
          <a:lstStyle/>
          <a:p>
            <a:pPr marL="342900" marR="2540" indent="-342900" algn="just">
              <a:lnSpc>
                <a:spcPct val="92000"/>
              </a:lnSpc>
              <a:spcBef>
                <a:spcPts val="0"/>
              </a:spcBef>
              <a:spcAft>
                <a:spcPts val="1355"/>
              </a:spcAf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platforms in unknown environments. The operator can remotely and wirelessly control the smart car by wearing related equipment.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EE130F4C-2C46-4D38-AAD1-8F2679443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48" y="176270"/>
            <a:ext cx="10532125"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118</TotalTime>
  <Words>358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Tw Cen MT</vt:lpstr>
      <vt:lpstr>Wingdings</vt:lpstr>
      <vt:lpstr>Circuit</vt:lpstr>
      <vt:lpstr>PowerPoint Presentation</vt:lpstr>
      <vt:lpstr>PowerPoint Presentation</vt:lpstr>
      <vt:lpstr>PowerPoint Presentation</vt:lpstr>
      <vt:lpstr>         ARCHITECTURE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Vijay Kumar Reddy Chinnapareddygari</cp:lastModifiedBy>
  <cp:revision>19</cp:revision>
  <dcterms:modified xsi:type="dcterms:W3CDTF">2022-04-09T16:50:36Z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2022-04-09T16:00:17Z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4c83d762-9d03-4632-beb6-f39e3105ddcd</vt:lpwstr>
  </property>
  <property fmtid="{D5CDD505-2E9C-101B-9397-08002B2CF9AE}" pid="8" name="MSIP_Label_a0819fa7-4367-4500-ba88-dd630d977609_ContentBits">
    <vt:lpwstr>0</vt:lpwstr>
  </property>
</Properties>
</file>