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5" r:id="rId5"/>
    <p:sldId id="263" r:id="rId6"/>
    <p:sldId id="264" r:id="rId7"/>
    <p:sldId id="262" r:id="rId8"/>
    <p:sldId id="259" r:id="rId9"/>
    <p:sldId id="260" r:id="rId10"/>
    <p:sldId id="257"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464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0565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387560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82067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26983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23574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04DA48-9DE3-4C72-B7B0-42DB123C9C6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0447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04DA48-9DE3-4C72-B7B0-42DB123C9C64}"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58786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4DA48-9DE3-4C72-B7B0-42DB123C9C64}"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97846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4DA48-9DE3-4C72-B7B0-42DB123C9C64}"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316708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4DA48-9DE3-4C72-B7B0-42DB123C9C6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28009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4DA48-9DE3-4C72-B7B0-42DB123C9C6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3452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04DA48-9DE3-4C72-B7B0-42DB123C9C64}" type="datetimeFigureOut">
              <a:rPr lang="en-US" smtClean="0"/>
              <a:t>10/15/2023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4317A8-3928-43C0-A86C-08CBB8656B4A}" type="slidenum">
              <a:rPr lang="en-US" smtClean="0"/>
              <a:t>‹#›</a:t>
            </a:fld>
            <a:endParaRPr lang="en-US"/>
          </a:p>
        </p:txBody>
      </p:sp>
    </p:spTree>
    <p:extLst>
      <p:ext uri="{BB962C8B-B14F-4D97-AF65-F5344CB8AC3E}">
        <p14:creationId xmlns:p14="http://schemas.microsoft.com/office/powerpoint/2010/main" val="160471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73" y="834981"/>
            <a:ext cx="8908869" cy="2369773"/>
          </a:xfrm>
        </p:spPr>
        <p:txBody>
          <a:bodyPr>
            <a:noAutofit/>
          </a:bodyPr>
          <a:lstStyle/>
          <a:p>
            <a:pPr>
              <a:lnSpc>
                <a:spcPct val="150000"/>
              </a:lnSpc>
            </a:pPr>
            <a:r>
              <a:rPr lang="en-US" sz="1200" b="1" dirty="0" smtClean="0">
                <a:solidFill>
                  <a:srgbClr val="000000"/>
                </a:solidFill>
                <a:latin typeface="Arial Black" panose="020B0A04020102020204" pitchFamily="34" charset="0"/>
              </a:rPr>
              <a:t>Final presentation of</a:t>
            </a:r>
            <a:r>
              <a:rPr lang="en-US" sz="2800" b="1" dirty="0" smtClean="0">
                <a:solidFill>
                  <a:srgbClr val="000000"/>
                </a:solidFill>
                <a:latin typeface="Arial Black" panose="020B0A04020102020204" pitchFamily="34" charset="0"/>
              </a:rPr>
              <a:t/>
            </a:r>
            <a:br>
              <a:rPr lang="en-US" sz="2800" b="1" dirty="0" smtClean="0">
                <a:solidFill>
                  <a:srgbClr val="000000"/>
                </a:solidFill>
                <a:latin typeface="Arial Black" panose="020B0A04020102020204" pitchFamily="34" charset="0"/>
              </a:rPr>
            </a:br>
            <a:r>
              <a:rPr lang="en-US" sz="2800" b="1" dirty="0" smtClean="0">
                <a:solidFill>
                  <a:srgbClr val="000000"/>
                </a:solidFill>
                <a:latin typeface="Arial Black" panose="020B0A04020102020204" pitchFamily="34" charset="0"/>
              </a:rPr>
              <a:t>Project </a:t>
            </a:r>
            <a:r>
              <a:rPr lang="en-US" sz="2800" b="1" dirty="0" smtClean="0">
                <a:solidFill>
                  <a:srgbClr val="000000"/>
                </a:solidFill>
                <a:latin typeface="Arial Black" panose="020B0A04020102020204" pitchFamily="34" charset="0"/>
              </a:rPr>
              <a:t>: </a:t>
            </a:r>
            <a:r>
              <a:rPr lang="en-US" sz="2800" b="1" dirty="0" smtClean="0">
                <a:solidFill>
                  <a:srgbClr val="000000"/>
                </a:solidFill>
                <a:latin typeface="Arial Black" panose="020B0A04020102020204" pitchFamily="34" charset="0"/>
              </a:rPr>
              <a:t>Library Management System</a:t>
            </a: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000" b="1" dirty="0" smtClean="0">
                <a:solidFill>
                  <a:srgbClr val="000000"/>
                </a:solidFill>
                <a:latin typeface="Arial Black" panose="020B0A04020102020204" pitchFamily="34" charset="0"/>
              </a:rPr>
              <a:t>Course - CS 401 </a:t>
            </a:r>
            <a:br>
              <a:rPr lang="en-US" sz="2000" b="1" dirty="0" smtClean="0">
                <a:solidFill>
                  <a:srgbClr val="000000"/>
                </a:solidFill>
                <a:latin typeface="Arial Black" panose="020B0A04020102020204" pitchFamily="34" charset="0"/>
              </a:rPr>
            </a:br>
            <a:r>
              <a:rPr lang="en-US" sz="2000" b="1" dirty="0" smtClean="0">
                <a:solidFill>
                  <a:srgbClr val="000000"/>
                </a:solidFill>
                <a:latin typeface="Arial Black" panose="020B0A04020102020204" pitchFamily="34" charset="0"/>
              </a:rPr>
              <a:t>Modern Programming Practices (MPP)</a:t>
            </a:r>
            <a:endParaRPr lang="en-US" sz="2000" dirty="0">
              <a:solidFill>
                <a:srgbClr val="000000"/>
              </a:solidFill>
            </a:endParaRPr>
          </a:p>
        </p:txBody>
      </p:sp>
      <p:sp>
        <p:nvSpPr>
          <p:cNvPr id="3" name="Subtitle 2"/>
          <p:cNvSpPr>
            <a:spLocks noGrp="1"/>
          </p:cNvSpPr>
          <p:nvPr>
            <p:ph type="subTitle" idx="1"/>
          </p:nvPr>
        </p:nvSpPr>
        <p:spPr>
          <a:xfrm>
            <a:off x="1193544" y="4648202"/>
            <a:ext cx="3315789" cy="1006928"/>
          </a:xfrm>
        </p:spPr>
        <p:txBody>
          <a:bodyPr>
            <a:normAutofit/>
          </a:bodyPr>
          <a:lstStyle/>
          <a:p>
            <a:r>
              <a:rPr lang="en-US" sz="1400" b="1" i="1" dirty="0" smtClean="0">
                <a:solidFill>
                  <a:srgbClr val="000000"/>
                </a:solidFill>
              </a:rPr>
              <a:t>Presented by –</a:t>
            </a:r>
            <a:endParaRPr lang="en-US" sz="3600" b="1" dirty="0" smtClean="0">
              <a:solidFill>
                <a:srgbClr val="000000"/>
              </a:solidFill>
            </a:endParaRPr>
          </a:p>
          <a:p>
            <a:r>
              <a:rPr lang="en-US" sz="3600" b="1" dirty="0" smtClean="0">
                <a:solidFill>
                  <a:srgbClr val="000000"/>
                </a:solidFill>
              </a:rPr>
              <a:t>Group 5</a:t>
            </a:r>
            <a:endParaRPr lang="en-US" sz="3600" b="1" dirty="0">
              <a:solidFill>
                <a:srgbClr val="000000"/>
              </a:solidFill>
            </a:endParaRPr>
          </a:p>
        </p:txBody>
      </p:sp>
      <p:grpSp>
        <p:nvGrpSpPr>
          <p:cNvPr id="9" name="Group 8"/>
          <p:cNvGrpSpPr/>
          <p:nvPr/>
        </p:nvGrpSpPr>
        <p:grpSpPr>
          <a:xfrm>
            <a:off x="3779192" y="4301108"/>
            <a:ext cx="3418703" cy="1495536"/>
            <a:chOff x="4118831" y="4301108"/>
            <a:chExt cx="3418703" cy="1495536"/>
          </a:xfrm>
        </p:grpSpPr>
        <p:sp>
          <p:nvSpPr>
            <p:cNvPr id="5" name="Subtitle 2"/>
            <p:cNvSpPr txBox="1">
              <a:spLocks/>
            </p:cNvSpPr>
            <p:nvPr/>
          </p:nvSpPr>
          <p:spPr>
            <a:xfrm>
              <a:off x="4571999" y="4653644"/>
              <a:ext cx="2649584" cy="11430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2400" b="1" dirty="0" smtClean="0">
                  <a:solidFill>
                    <a:srgbClr val="000000"/>
                  </a:solidFill>
                </a:rPr>
                <a:t>Vijay </a:t>
              </a:r>
              <a:r>
                <a:rPr lang="en-US" sz="2400" b="1" dirty="0" err="1">
                  <a:solidFill>
                    <a:srgbClr val="000000"/>
                  </a:solidFill>
                </a:rPr>
                <a:t>Manoharan</a:t>
              </a:r>
              <a:r>
                <a:rPr lang="en-US" sz="2400" b="1" dirty="0">
                  <a:solidFill>
                    <a:srgbClr val="000000"/>
                  </a:solidFill>
                </a:rPr>
                <a:t> </a:t>
              </a:r>
              <a:endParaRPr lang="en-US" sz="2400" b="1" dirty="0" smtClean="0">
                <a:solidFill>
                  <a:srgbClr val="000000"/>
                </a:solidFill>
              </a:endParaRPr>
            </a:p>
            <a:p>
              <a:r>
                <a:rPr lang="en-US" sz="2400" b="1" dirty="0" smtClean="0">
                  <a:solidFill>
                    <a:srgbClr val="000000"/>
                  </a:solidFill>
                </a:rPr>
                <a:t>Dip </a:t>
              </a:r>
              <a:r>
                <a:rPr lang="en-US" sz="2400" b="1" dirty="0" err="1" smtClean="0">
                  <a:solidFill>
                    <a:srgbClr val="000000"/>
                  </a:solidFill>
                </a:rPr>
                <a:t>Ranjon</a:t>
              </a:r>
              <a:r>
                <a:rPr lang="en-US" sz="2400" b="1" dirty="0" smtClean="0">
                  <a:solidFill>
                    <a:srgbClr val="000000"/>
                  </a:solidFill>
                </a:rPr>
                <a:t> Das</a:t>
              </a:r>
              <a:endParaRPr lang="en-US" sz="2400" b="1" dirty="0">
                <a:solidFill>
                  <a:srgbClr val="000000"/>
                </a:solidFill>
              </a:endParaRPr>
            </a:p>
          </p:txBody>
        </p:sp>
        <p:grpSp>
          <p:nvGrpSpPr>
            <p:cNvPr id="8" name="Group 7"/>
            <p:cNvGrpSpPr/>
            <p:nvPr/>
          </p:nvGrpSpPr>
          <p:grpSpPr>
            <a:xfrm>
              <a:off x="4118831" y="4301108"/>
              <a:ext cx="3418703" cy="1446550"/>
              <a:chOff x="4118831" y="4301108"/>
              <a:chExt cx="3418703" cy="1446550"/>
            </a:xfrm>
          </p:grpSpPr>
          <p:sp>
            <p:nvSpPr>
              <p:cNvPr id="6" name="Rectangle 5"/>
              <p:cNvSpPr/>
              <p:nvPr/>
            </p:nvSpPr>
            <p:spPr>
              <a:xfrm>
                <a:off x="4118831" y="4301108"/>
                <a:ext cx="631904" cy="1446550"/>
              </a:xfrm>
              <a:prstGeom prst="rect">
                <a:avLst/>
              </a:prstGeom>
            </p:spPr>
            <p:txBody>
              <a:bodyPr wrap="none">
                <a:spAutoFit/>
              </a:bodyPr>
              <a:lstStyle/>
              <a:p>
                <a:r>
                  <a:rPr lang="en-US" sz="8800" b="1" dirty="0" smtClean="0">
                    <a:solidFill>
                      <a:srgbClr val="000000"/>
                    </a:solidFill>
                    <a:latin typeface="Bell MT" panose="02020503060305020303" pitchFamily="18" charset="0"/>
                  </a:rPr>
                  <a:t>{</a:t>
                </a:r>
                <a:endParaRPr lang="en-US" sz="8800" dirty="0">
                  <a:solidFill>
                    <a:srgbClr val="000000"/>
                  </a:solidFill>
                  <a:latin typeface="Bell MT" panose="02020503060305020303" pitchFamily="18" charset="0"/>
                </a:endParaRPr>
              </a:p>
            </p:txBody>
          </p:sp>
          <p:sp>
            <p:nvSpPr>
              <p:cNvPr id="7" name="Rectangle 6"/>
              <p:cNvSpPr/>
              <p:nvPr/>
            </p:nvSpPr>
            <p:spPr>
              <a:xfrm>
                <a:off x="6949439" y="4301108"/>
                <a:ext cx="588095" cy="1446550"/>
              </a:xfrm>
              <a:prstGeom prst="rect">
                <a:avLst/>
              </a:prstGeom>
            </p:spPr>
            <p:txBody>
              <a:bodyPr wrap="square">
                <a:spAutoFit/>
              </a:bodyPr>
              <a:lstStyle/>
              <a:p>
                <a:r>
                  <a:rPr lang="en-US" sz="8800" b="1" dirty="0" smtClean="0">
                    <a:solidFill>
                      <a:srgbClr val="000000"/>
                    </a:solidFill>
                    <a:latin typeface="Bell MT" panose="02020503060305020303" pitchFamily="18" charset="0"/>
                  </a:rPr>
                  <a:t>}</a:t>
                </a:r>
                <a:endParaRPr lang="en-US" sz="8800" dirty="0">
                  <a:solidFill>
                    <a:srgbClr val="000000"/>
                  </a:solidFill>
                  <a:latin typeface="Bell MT" panose="02020503060305020303" pitchFamily="18" charset="0"/>
                </a:endParaRPr>
              </a:p>
            </p:txBody>
          </p:sp>
        </p:grpSp>
      </p:grpSp>
    </p:spTree>
    <p:extLst>
      <p:ext uri="{BB962C8B-B14F-4D97-AF65-F5344CB8AC3E}">
        <p14:creationId xmlns:p14="http://schemas.microsoft.com/office/powerpoint/2010/main" val="1488463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8706"/>
            <a:ext cx="8699863" cy="1464266"/>
          </a:xfrm>
        </p:spPr>
        <p:txBody>
          <a:bodyPr/>
          <a:lstStyle/>
          <a:p>
            <a:pPr algn="ctr">
              <a:lnSpc>
                <a:spcPct val="120000"/>
              </a:lnSpc>
            </a:pPr>
            <a:r>
              <a:rPr lang="en-US" sz="3200" b="1" dirty="0" smtClean="0">
                <a:solidFill>
                  <a:srgbClr val="000000"/>
                </a:solidFill>
                <a:latin typeface="Times New Roman" panose="02020603050405020304" pitchFamily="18" charset="0"/>
                <a:cs typeface="Times New Roman" panose="02020603050405020304" pitchFamily="18" charset="0"/>
              </a:rPr>
              <a:t>Connecting the Parts of Knowledge With the Wholeness of Knowledge</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54324"/>
            <a:ext cx="7886700" cy="1881052"/>
          </a:xfrm>
        </p:spPr>
        <p:txBody>
          <a:bodyPr/>
          <a:lstStyle/>
          <a:p>
            <a:pPr algn="just"/>
            <a:r>
              <a:rPr lang="en-US" dirty="0" smtClean="0"/>
              <a:t>Our developed library management system is built in layers and modules. Business, Data, Data access and library-system (UI) all together forms the library management System. </a:t>
            </a:r>
          </a:p>
          <a:p>
            <a:pPr algn="just">
              <a:buClr>
                <a:srgbClr val="0070C0"/>
              </a:buClr>
            </a:pPr>
            <a:r>
              <a:rPr lang="en-US" dirty="0" smtClean="0"/>
              <a:t>In real world Life is found in Layers. Different layers of life interact with each other to create the physical structures. </a:t>
            </a:r>
            <a:endParaRPr lang="en-US" dirty="0"/>
          </a:p>
        </p:txBody>
      </p:sp>
      <p:cxnSp>
        <p:nvCxnSpPr>
          <p:cNvPr id="4" name="Straight Connector 4"/>
          <p:cNvCxnSpPr>
            <a:cxnSpLocks noChangeShapeType="1"/>
          </p:cNvCxnSpPr>
          <p:nvPr/>
        </p:nvCxnSpPr>
        <p:spPr bwMode="auto">
          <a:xfrm>
            <a:off x="840376" y="3187329"/>
            <a:ext cx="7593875" cy="0"/>
          </a:xfrm>
          <a:prstGeom prst="line">
            <a:avLst/>
          </a:prstGeom>
          <a:noFill/>
          <a:ln w="19050" algn="ctr">
            <a:solidFill>
              <a:schemeClr val="tx1"/>
            </a:solidFill>
            <a:round/>
            <a:headEnd/>
            <a:tailEnd/>
          </a:ln>
        </p:spPr>
      </p:cxnSp>
      <p:sp>
        <p:nvSpPr>
          <p:cNvPr id="5" name="Content Placeholder 2"/>
          <p:cNvSpPr txBox="1">
            <a:spLocks/>
          </p:cNvSpPr>
          <p:nvPr/>
        </p:nvSpPr>
        <p:spPr>
          <a:xfrm>
            <a:off x="693963" y="3274419"/>
            <a:ext cx="7886700" cy="337892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pPr>
            <a:r>
              <a:rPr lang="en-US" dirty="0"/>
              <a:t>Different layers (Business, Data, Data access and library-system (UI)) of Library management system communicates with each other through function calls. Each layer interacts with the other through different techniques like Inheritance, Association, Composition etc. System data can be only accessed through UI.</a:t>
            </a:r>
          </a:p>
          <a:p>
            <a:pPr algn="just">
              <a:lnSpc>
                <a:spcPct val="110000"/>
              </a:lnSpc>
              <a:buClr>
                <a:srgbClr val="0070C0"/>
              </a:buClr>
            </a:pPr>
            <a:r>
              <a:rPr lang="en-US" dirty="0"/>
              <a:t>In Unity Consciousness, one feels intimately associated with all other things in creation as a result of perceiving all things in terms of one’s Self. The unified field can only be accessed through Transcendental Consciousness.</a:t>
            </a:r>
          </a:p>
        </p:txBody>
      </p:sp>
    </p:spTree>
    <p:extLst>
      <p:ext uri="{BB962C8B-B14F-4D97-AF65-F5344CB8AC3E}">
        <p14:creationId xmlns:p14="http://schemas.microsoft.com/office/powerpoint/2010/main" val="1158721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485" y="2542269"/>
            <a:ext cx="7886700" cy="1325563"/>
          </a:xfrm>
        </p:spPr>
        <p:txBody>
          <a:bodyPr>
            <a:normAutofit/>
          </a:bodyPr>
          <a:lstStyle/>
          <a:p>
            <a:pPr algn="ctr"/>
            <a:r>
              <a:rPr lang="en-US" sz="3600" b="1" dirty="0" smtClean="0">
                <a:solidFill>
                  <a:schemeClr val="accent1">
                    <a:lumMod val="75000"/>
                  </a:schemeClr>
                </a:solidFill>
              </a:rPr>
              <a:t>Thank You!</a:t>
            </a:r>
            <a:endParaRPr lang="en-US" sz="3600" b="1" dirty="0">
              <a:solidFill>
                <a:schemeClr val="accent1">
                  <a:lumMod val="75000"/>
                </a:schemeClr>
              </a:solidFill>
            </a:endParaRPr>
          </a:p>
        </p:txBody>
      </p:sp>
    </p:spTree>
    <p:extLst>
      <p:ext uri="{BB962C8B-B14F-4D97-AF65-F5344CB8AC3E}">
        <p14:creationId xmlns:p14="http://schemas.microsoft.com/office/powerpoint/2010/main" val="378889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164828"/>
            <a:ext cx="7886700" cy="84536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3100" b="1" dirty="0" smtClean="0">
                <a:latin typeface="Times New Roman" panose="02020603050405020304" pitchFamily="18" charset="0"/>
                <a:cs typeface="Times New Roman" panose="02020603050405020304" pitchFamily="18" charset="0"/>
              </a:rPr>
              <a:t>Contents</a:t>
            </a:r>
            <a:endParaRPr lang="en-US" sz="31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28651" y="1010193"/>
            <a:ext cx="8175716"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pPr>
            <a:r>
              <a:rPr lang="en-US" sz="2000" b="1" dirty="0">
                <a:solidFill>
                  <a:schemeClr val="accent5"/>
                </a:solidFill>
                <a:latin typeface="Times New Roman" panose="02020603050405020304" pitchFamily="18" charset="0"/>
                <a:cs typeface="Times New Roman" panose="02020603050405020304" pitchFamily="18" charset="0"/>
              </a:rPr>
              <a:t>[Class </a:t>
            </a:r>
            <a:r>
              <a:rPr lang="en-US" sz="2000" b="1" dirty="0" smtClean="0">
                <a:solidFill>
                  <a:schemeClr val="accent5"/>
                </a:solidFill>
                <a:latin typeface="Times New Roman" panose="02020603050405020304" pitchFamily="18" charset="0"/>
                <a:cs typeface="Times New Roman" panose="02020603050405020304" pitchFamily="18" charset="0"/>
              </a:rPr>
              <a:t>Model]</a:t>
            </a:r>
            <a:r>
              <a:rPr lang="en-US" sz="2000" b="1" dirty="0" smtClean="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Case Model of the Library System</a:t>
            </a: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[Class </a:t>
            </a:r>
            <a:r>
              <a:rPr lang="en-US" sz="2000" b="1" dirty="0" smtClean="0">
                <a:solidFill>
                  <a:schemeClr val="accent5"/>
                </a:solidFill>
                <a:latin typeface="Times New Roman" panose="02020603050405020304" pitchFamily="18" charset="0"/>
                <a:cs typeface="Times New Roman" panose="02020603050405020304" pitchFamily="18" charset="0"/>
              </a:rPr>
              <a:t>Model]</a:t>
            </a:r>
            <a:r>
              <a:rPr lang="en-US" sz="2000" b="1" dirty="0" smtClean="0">
                <a:latin typeface="Times New Roman" panose="02020603050405020304" pitchFamily="18" charset="0"/>
                <a:cs typeface="Times New Roman" panose="02020603050405020304" pitchFamily="18" charset="0"/>
              </a:rPr>
              <a:t> Checkout </a:t>
            </a:r>
            <a:r>
              <a:rPr lang="en-US" sz="2000" b="1" dirty="0">
                <a:latin typeface="Times New Roman" panose="02020603050405020304" pitchFamily="18" charset="0"/>
                <a:cs typeface="Times New Roman" panose="02020603050405020304" pitchFamily="18" charset="0"/>
              </a:rPr>
              <a:t>done by the Librarian </a:t>
            </a:r>
            <a:endParaRPr lang="en-US" sz="2000" b="1" dirty="0" smtClean="0">
              <a:latin typeface="Times New Roman" panose="02020603050405020304" pitchFamily="18" charset="0"/>
              <a:cs typeface="Times New Roman" panose="02020603050405020304" pitchFamily="18" charset="0"/>
            </a:endParaRP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[Sequence </a:t>
            </a:r>
            <a:r>
              <a:rPr lang="en-US" sz="2000" b="1" dirty="0" smtClean="0">
                <a:solidFill>
                  <a:schemeClr val="accent5"/>
                </a:solidFill>
                <a:latin typeface="Times New Roman" panose="02020603050405020304" pitchFamily="18" charset="0"/>
                <a:cs typeface="Times New Roman" panose="02020603050405020304" pitchFamily="18" charset="0"/>
              </a:rPr>
              <a:t>Diagram] </a:t>
            </a:r>
            <a:r>
              <a:rPr lang="en-US" sz="2000" b="1" dirty="0" smtClean="0">
                <a:latin typeface="Times New Roman" panose="02020603050405020304" pitchFamily="18" charset="0"/>
                <a:cs typeface="Times New Roman" panose="02020603050405020304" pitchFamily="18" charset="0"/>
              </a:rPr>
              <a:t>Checkout </a:t>
            </a:r>
            <a:r>
              <a:rPr lang="en-US" sz="2000" b="1" dirty="0">
                <a:latin typeface="Times New Roman" panose="02020603050405020304" pitchFamily="18" charset="0"/>
                <a:cs typeface="Times New Roman" panose="02020603050405020304" pitchFamily="18" charset="0"/>
              </a:rPr>
              <a:t>Book </a:t>
            </a:r>
            <a:endParaRPr lang="en-US" sz="2000" b="1" dirty="0" smtClean="0">
              <a:latin typeface="Times New Roman" panose="02020603050405020304" pitchFamily="18" charset="0"/>
              <a:cs typeface="Times New Roman" panose="02020603050405020304" pitchFamily="18" charset="0"/>
            </a:endParaRP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[Sequence </a:t>
            </a:r>
            <a:r>
              <a:rPr lang="en-US" sz="2000" b="1" dirty="0" smtClean="0">
                <a:solidFill>
                  <a:schemeClr val="accent5"/>
                </a:solidFill>
                <a:latin typeface="Times New Roman" panose="02020603050405020304" pitchFamily="18" charset="0"/>
                <a:cs typeface="Times New Roman" panose="02020603050405020304" pitchFamily="18" charset="0"/>
              </a:rPr>
              <a:t>Diagram]</a:t>
            </a:r>
            <a:r>
              <a:rPr lang="en-US" sz="2000" b="1" dirty="0" smtClean="0">
                <a:latin typeface="Times New Roman" panose="02020603050405020304" pitchFamily="18" charset="0"/>
                <a:cs typeface="Times New Roman" panose="02020603050405020304" pitchFamily="18" charset="0"/>
              </a:rPr>
              <a:t> Add Book</a:t>
            </a: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[Validation Rules] </a:t>
            </a: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validation rules of UI Windows </a:t>
            </a:r>
            <a:r>
              <a:rPr lang="en-US" sz="2000" b="1" dirty="0" smtClean="0">
                <a:latin typeface="Times New Roman" panose="02020603050405020304" pitchFamily="18" charset="0"/>
                <a:cs typeface="Times New Roman" panose="02020603050405020304" pitchFamily="18" charset="0"/>
              </a:rPr>
              <a:t> </a:t>
            </a: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[Extra Use Cases] </a:t>
            </a:r>
            <a:r>
              <a:rPr lang="en-US" sz="2000" b="1" dirty="0" smtClean="0">
                <a:solidFill>
                  <a:schemeClr val="accent5"/>
                </a:solidFill>
                <a:latin typeface="Times New Roman" panose="02020603050405020304" pitchFamily="18" charset="0"/>
                <a:cs typeface="Times New Roman" panose="02020603050405020304" pitchFamily="18" charset="0"/>
              </a:rPr>
              <a:t>– 1 </a:t>
            </a:r>
            <a:r>
              <a:rPr lang="en-US" sz="2000" b="1" dirty="0">
                <a:latin typeface="Times New Roman" panose="02020603050405020304" pitchFamily="18" charset="0"/>
                <a:cs typeface="Times New Roman" panose="02020603050405020304" pitchFamily="18" charset="0"/>
              </a:rPr>
              <a:t>Populating individual members checkout record</a:t>
            </a:r>
            <a:endParaRPr lang="en-US" sz="2000" b="1" dirty="0" smtClean="0">
              <a:solidFill>
                <a:schemeClr val="accent5"/>
              </a:solidFill>
              <a:latin typeface="Times New Roman" panose="02020603050405020304" pitchFamily="18" charset="0"/>
              <a:cs typeface="Times New Roman" panose="02020603050405020304" pitchFamily="18" charset="0"/>
            </a:endParaRP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[Extra Use Cases] </a:t>
            </a:r>
            <a:r>
              <a:rPr lang="en-US" sz="2000" b="1" dirty="0" smtClean="0">
                <a:solidFill>
                  <a:schemeClr val="accent5"/>
                </a:solidFill>
                <a:latin typeface="Times New Roman" panose="02020603050405020304" pitchFamily="18" charset="0"/>
                <a:cs typeface="Times New Roman" panose="02020603050405020304" pitchFamily="18" charset="0"/>
              </a:rPr>
              <a:t>– 2 </a:t>
            </a:r>
            <a:r>
              <a:rPr lang="en-US" sz="2000" b="1" dirty="0">
                <a:latin typeface="Times New Roman" panose="02020603050405020304" pitchFamily="18" charset="0"/>
                <a:cs typeface="Times New Roman" panose="02020603050405020304" pitchFamily="18" charset="0"/>
              </a:rPr>
              <a:t>Populating overdue publication list</a:t>
            </a:r>
            <a:endParaRPr lang="en-US" sz="2000" b="1" dirty="0" smtClean="0">
              <a:solidFill>
                <a:schemeClr val="accent5"/>
              </a:solidFill>
              <a:latin typeface="Times New Roman" panose="02020603050405020304" pitchFamily="18" charset="0"/>
              <a:cs typeface="Times New Roman" panose="02020603050405020304" pitchFamily="18" charset="0"/>
            </a:endParaRP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SCI Knowledge </a:t>
            </a:r>
            <a:endParaRPr lang="en-US" sz="6000" b="1" dirty="0">
              <a:latin typeface="Times New Roman" panose="02020603050405020304" pitchFamily="18" charset="0"/>
              <a:cs typeface="Times New Roman" panose="02020603050405020304" pitchFamily="18" charset="0"/>
            </a:endParaRPr>
          </a:p>
          <a:p>
            <a:pPr>
              <a:buClr>
                <a:schemeClr val="accent1">
                  <a:lumMod val="75000"/>
                </a:schemeClr>
              </a:buClr>
            </a:pPr>
            <a:endParaRPr lang="en-US" sz="4000" b="1" dirty="0">
              <a:latin typeface="Times New Roman" panose="02020603050405020304" pitchFamily="18" charset="0"/>
              <a:cs typeface="Times New Roman" panose="02020603050405020304" pitchFamily="18" charset="0"/>
            </a:endParaRPr>
          </a:p>
          <a:p>
            <a:pPr>
              <a:buClr>
                <a:schemeClr val="accent1">
                  <a:lumMod val="75000"/>
                </a:schemeClr>
              </a:buClr>
            </a:pPr>
            <a:endParaRPr lang="en-US" sz="2400" b="1" dirty="0">
              <a:latin typeface="Times New Roman" panose="02020603050405020304" pitchFamily="18" charset="0"/>
              <a:cs typeface="Times New Roman" panose="02020603050405020304" pitchFamily="18" charset="0"/>
            </a:endParaRPr>
          </a:p>
          <a:p>
            <a:pPr>
              <a:buClr>
                <a:schemeClr val="accent1">
                  <a:lumMod val="75000"/>
                </a:schemeClr>
              </a:buClr>
            </a:pPr>
            <a:endParaRPr lang="en-US" sz="2400" dirty="0"/>
          </a:p>
        </p:txBody>
      </p:sp>
    </p:spTree>
    <p:extLst>
      <p:ext uri="{BB962C8B-B14F-4D97-AF65-F5344CB8AC3E}">
        <p14:creationId xmlns:p14="http://schemas.microsoft.com/office/powerpoint/2010/main" val="55599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[Class Model]</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Use Case Model of the Library System</a:t>
            </a:r>
          </a:p>
        </p:txBody>
      </p:sp>
      <p:pic>
        <p:nvPicPr>
          <p:cNvPr id="7" name="Picture 6"/>
          <p:cNvPicPr>
            <a:picLocks noChangeAspect="1"/>
          </p:cNvPicPr>
          <p:nvPr/>
        </p:nvPicPr>
        <p:blipFill>
          <a:blip r:embed="rId2"/>
          <a:stretch>
            <a:fillRect/>
          </a:stretch>
        </p:blipFill>
        <p:spPr>
          <a:xfrm>
            <a:off x="994040" y="1142887"/>
            <a:ext cx="5685434" cy="5331936"/>
          </a:xfrm>
          <a:prstGeom prst="rect">
            <a:avLst/>
          </a:prstGeom>
        </p:spPr>
      </p:pic>
    </p:spTree>
    <p:extLst>
      <p:ext uri="{BB962C8B-B14F-4D97-AF65-F5344CB8AC3E}">
        <p14:creationId xmlns:p14="http://schemas.microsoft.com/office/powerpoint/2010/main" val="119866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[Class Model]</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Checkout done by the Librarian </a:t>
            </a:r>
          </a:p>
        </p:txBody>
      </p:sp>
    </p:spTree>
    <p:extLst>
      <p:ext uri="{BB962C8B-B14F-4D97-AF65-F5344CB8AC3E}">
        <p14:creationId xmlns:p14="http://schemas.microsoft.com/office/powerpoint/2010/main" val="4258724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[Sequence Diagram]</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Checkout Book </a:t>
            </a:r>
            <a:endParaRPr lang="en-US" sz="31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415" y="1010193"/>
            <a:ext cx="6465089" cy="5612672"/>
          </a:xfrm>
          <a:prstGeom prst="rect">
            <a:avLst/>
          </a:prstGeom>
        </p:spPr>
      </p:pic>
    </p:spTree>
    <p:extLst>
      <p:ext uri="{BB962C8B-B14F-4D97-AF65-F5344CB8AC3E}">
        <p14:creationId xmlns:p14="http://schemas.microsoft.com/office/powerpoint/2010/main" val="64285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[Sequence Diagram]</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Add Book </a:t>
            </a:r>
            <a:endParaRPr lang="en-US" sz="31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140822"/>
            <a:ext cx="8319161" cy="4742989"/>
          </a:xfrm>
          <a:prstGeom prst="rect">
            <a:avLst/>
          </a:prstGeom>
        </p:spPr>
      </p:pic>
    </p:spTree>
    <p:extLst>
      <p:ext uri="{BB962C8B-B14F-4D97-AF65-F5344CB8AC3E}">
        <p14:creationId xmlns:p14="http://schemas.microsoft.com/office/powerpoint/2010/main" val="1950055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[Validation Rules]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Data validation rules of UI Windows </a:t>
            </a:r>
            <a:endParaRPr lang="en-US" sz="3100" b="1"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628650" y="1119375"/>
            <a:ext cx="3956998" cy="337892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Member - UI/ Edit Member</a:t>
            </a:r>
          </a:p>
          <a:p>
            <a:pPr lvl="1" algn="just">
              <a:lnSpc>
                <a:spcPct val="110000"/>
              </a:lnSpc>
              <a:buClr>
                <a:srgbClr val="0070C0"/>
              </a:buClr>
            </a:pPr>
            <a:r>
              <a:rPr lang="en-US" b="1" dirty="0" smtClean="0">
                <a:solidFill>
                  <a:schemeClr val="accent5"/>
                </a:solidFill>
              </a:rPr>
              <a:t>Member ID: </a:t>
            </a:r>
            <a:r>
              <a:rPr lang="en-US" dirty="0" smtClean="0"/>
              <a:t>Auto Incremented</a:t>
            </a:r>
          </a:p>
          <a:p>
            <a:pPr lvl="1" algn="just">
              <a:lnSpc>
                <a:spcPct val="110000"/>
              </a:lnSpc>
              <a:buClr>
                <a:srgbClr val="0070C0"/>
              </a:buClr>
            </a:pPr>
            <a:r>
              <a:rPr lang="en-US" b="1" dirty="0" err="1" smtClean="0">
                <a:solidFill>
                  <a:schemeClr val="accent5"/>
                </a:solidFill>
              </a:rPr>
              <a:t>FirstName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err="1" smtClean="0">
                <a:solidFill>
                  <a:schemeClr val="accent5"/>
                </a:solidFill>
              </a:rPr>
              <a:t>LastName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smtClean="0">
                <a:solidFill>
                  <a:schemeClr val="accent5"/>
                </a:solidFill>
              </a:rPr>
              <a:t>Street: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City: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State: </a:t>
            </a:r>
            <a:r>
              <a:rPr lang="en-US" dirty="0" smtClean="0"/>
              <a:t>Not Blank</a:t>
            </a:r>
          </a:p>
          <a:p>
            <a:pPr lvl="1" algn="just">
              <a:lnSpc>
                <a:spcPct val="110000"/>
              </a:lnSpc>
              <a:buClr>
                <a:srgbClr val="0070C0"/>
              </a:buClr>
            </a:pPr>
            <a:r>
              <a:rPr lang="en-US" b="1" dirty="0" smtClean="0">
                <a:solidFill>
                  <a:schemeClr val="accent5"/>
                </a:solidFill>
              </a:rPr>
              <a:t>ZIP: </a:t>
            </a:r>
            <a:r>
              <a:rPr lang="en-US" dirty="0" smtClean="0"/>
              <a:t>Five Digits</a:t>
            </a:r>
          </a:p>
          <a:p>
            <a:pPr lvl="1" algn="just">
              <a:lnSpc>
                <a:spcPct val="110000"/>
              </a:lnSpc>
              <a:buClr>
                <a:srgbClr val="0070C0"/>
              </a:buClr>
            </a:pPr>
            <a:r>
              <a:rPr lang="en-US" b="1" dirty="0" smtClean="0">
                <a:solidFill>
                  <a:schemeClr val="accent5"/>
                </a:solidFill>
              </a:rPr>
              <a:t>Phone Number: </a:t>
            </a:r>
            <a:r>
              <a:rPr lang="en-US" dirty="0" smtClean="0"/>
              <a:t>10 Digits</a:t>
            </a:r>
          </a:p>
          <a:p>
            <a:pPr algn="just">
              <a:lnSpc>
                <a:spcPct val="110000"/>
              </a:lnSpc>
              <a:buClr>
                <a:srgbClr val="0070C0"/>
              </a:buClr>
            </a:pPr>
            <a:endParaRPr lang="en-US" dirty="0"/>
          </a:p>
        </p:txBody>
      </p:sp>
      <p:sp>
        <p:nvSpPr>
          <p:cNvPr id="15" name="Content Placeholder 2"/>
          <p:cNvSpPr txBox="1">
            <a:spLocks/>
          </p:cNvSpPr>
          <p:nvPr/>
        </p:nvSpPr>
        <p:spPr>
          <a:xfrm>
            <a:off x="628650" y="4498304"/>
            <a:ext cx="3956998" cy="205262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Book - UI </a:t>
            </a:r>
          </a:p>
          <a:p>
            <a:pPr lvl="1" algn="just">
              <a:lnSpc>
                <a:spcPct val="110000"/>
              </a:lnSpc>
              <a:buClr>
                <a:srgbClr val="0070C0"/>
              </a:buClr>
            </a:pPr>
            <a:r>
              <a:rPr lang="en-US" b="1" dirty="0" smtClean="0">
                <a:solidFill>
                  <a:schemeClr val="accent5"/>
                </a:solidFill>
              </a:rPr>
              <a:t>Book Title: </a:t>
            </a:r>
            <a:r>
              <a:rPr lang="en-US" dirty="0" smtClean="0"/>
              <a:t>Not Blank</a:t>
            </a:r>
          </a:p>
          <a:p>
            <a:pPr lvl="1" algn="just">
              <a:lnSpc>
                <a:spcPct val="110000"/>
              </a:lnSpc>
              <a:buClr>
                <a:srgbClr val="0070C0"/>
              </a:buClr>
            </a:pPr>
            <a:r>
              <a:rPr lang="en-US" b="1" dirty="0" smtClean="0">
                <a:solidFill>
                  <a:schemeClr val="accent5"/>
                </a:solidFill>
              </a:rPr>
              <a:t>ISBN Number: </a:t>
            </a:r>
            <a:r>
              <a:rPr lang="en-US" dirty="0" smtClean="0"/>
              <a:t>At least 10 Digit</a:t>
            </a:r>
          </a:p>
          <a:p>
            <a:pPr lvl="1" algn="just">
              <a:lnSpc>
                <a:spcPct val="110000"/>
              </a:lnSpc>
              <a:buClr>
                <a:srgbClr val="0070C0"/>
              </a:buClr>
            </a:pPr>
            <a:r>
              <a:rPr lang="en-US" b="1" dirty="0" err="1" smtClean="0">
                <a:solidFill>
                  <a:schemeClr val="accent5"/>
                </a:solidFill>
              </a:rPr>
              <a:t>Avaiability</a:t>
            </a:r>
            <a:r>
              <a:rPr lang="en-US" b="1" dirty="0" smtClean="0">
                <a:solidFill>
                  <a:schemeClr val="accent5"/>
                </a:solidFill>
              </a:rPr>
              <a:t>: </a:t>
            </a:r>
            <a:r>
              <a:rPr lang="en-US" dirty="0" smtClean="0"/>
              <a:t>True/false</a:t>
            </a:r>
          </a:p>
          <a:p>
            <a:pPr lvl="1" algn="just">
              <a:lnSpc>
                <a:spcPct val="110000"/>
              </a:lnSpc>
              <a:buClr>
                <a:srgbClr val="0070C0"/>
              </a:buClr>
            </a:pPr>
            <a:r>
              <a:rPr lang="en-US" b="1" dirty="0" smtClean="0">
                <a:solidFill>
                  <a:schemeClr val="accent5"/>
                </a:solidFill>
              </a:rPr>
              <a:t>Copy Count: </a:t>
            </a:r>
            <a:r>
              <a:rPr lang="en-US" dirty="0"/>
              <a:t>A</a:t>
            </a:r>
            <a:r>
              <a:rPr lang="en-US" dirty="0" smtClean="0"/>
              <a:t>t least 1</a:t>
            </a:r>
          </a:p>
        </p:txBody>
      </p:sp>
      <p:sp>
        <p:nvSpPr>
          <p:cNvPr id="17" name="Content Placeholder 2"/>
          <p:cNvSpPr txBox="1">
            <a:spLocks/>
          </p:cNvSpPr>
          <p:nvPr/>
        </p:nvSpPr>
        <p:spPr>
          <a:xfrm>
            <a:off x="4804864" y="1119375"/>
            <a:ext cx="3956998" cy="365734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an Author - UI </a:t>
            </a:r>
          </a:p>
          <a:p>
            <a:pPr lvl="1" algn="just">
              <a:lnSpc>
                <a:spcPct val="110000"/>
              </a:lnSpc>
              <a:buClr>
                <a:srgbClr val="0070C0"/>
              </a:buClr>
            </a:pPr>
            <a:r>
              <a:rPr lang="en-US" b="1" dirty="0" err="1" smtClean="0">
                <a:solidFill>
                  <a:schemeClr val="accent5"/>
                </a:solidFill>
              </a:rPr>
              <a:t>FirstName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err="1" smtClean="0">
                <a:solidFill>
                  <a:schemeClr val="accent5"/>
                </a:solidFill>
              </a:rPr>
              <a:t>LastName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smtClean="0">
                <a:solidFill>
                  <a:schemeClr val="accent5"/>
                </a:solidFill>
              </a:rPr>
              <a:t>Street: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City: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State: </a:t>
            </a:r>
            <a:r>
              <a:rPr lang="en-US" dirty="0" smtClean="0"/>
              <a:t>Not Blank</a:t>
            </a:r>
          </a:p>
          <a:p>
            <a:pPr lvl="1" algn="just">
              <a:lnSpc>
                <a:spcPct val="110000"/>
              </a:lnSpc>
              <a:buClr>
                <a:srgbClr val="0070C0"/>
              </a:buClr>
            </a:pPr>
            <a:r>
              <a:rPr lang="en-US" b="1" dirty="0" smtClean="0">
                <a:solidFill>
                  <a:schemeClr val="accent5"/>
                </a:solidFill>
              </a:rPr>
              <a:t>ZIP: </a:t>
            </a:r>
            <a:r>
              <a:rPr lang="en-US" dirty="0" smtClean="0"/>
              <a:t>Five Digits</a:t>
            </a:r>
          </a:p>
          <a:p>
            <a:pPr lvl="1" algn="just">
              <a:lnSpc>
                <a:spcPct val="110000"/>
              </a:lnSpc>
              <a:buClr>
                <a:srgbClr val="0070C0"/>
              </a:buClr>
            </a:pPr>
            <a:r>
              <a:rPr lang="en-US" b="1" dirty="0" smtClean="0">
                <a:solidFill>
                  <a:schemeClr val="accent5"/>
                </a:solidFill>
              </a:rPr>
              <a:t>Phone Number: </a:t>
            </a:r>
            <a:r>
              <a:rPr lang="en-US" dirty="0" smtClean="0"/>
              <a:t>10 Digits</a:t>
            </a:r>
          </a:p>
          <a:p>
            <a:pPr lvl="1" algn="just">
              <a:lnSpc>
                <a:spcPct val="110000"/>
              </a:lnSpc>
              <a:buClr>
                <a:srgbClr val="0070C0"/>
              </a:buClr>
            </a:pPr>
            <a:r>
              <a:rPr lang="en-US" b="1" dirty="0" smtClean="0">
                <a:solidFill>
                  <a:schemeClr val="accent5"/>
                </a:solidFill>
              </a:rPr>
              <a:t>Credentials: </a:t>
            </a:r>
            <a:r>
              <a:rPr lang="en-US" dirty="0" smtClean="0"/>
              <a:t>True/False</a:t>
            </a:r>
          </a:p>
          <a:p>
            <a:pPr lvl="1" algn="just">
              <a:lnSpc>
                <a:spcPct val="110000"/>
              </a:lnSpc>
              <a:buClr>
                <a:srgbClr val="0070C0"/>
              </a:buClr>
            </a:pPr>
            <a:r>
              <a:rPr lang="en-US" b="1" dirty="0" smtClean="0">
                <a:solidFill>
                  <a:schemeClr val="accent5"/>
                </a:solidFill>
              </a:rPr>
              <a:t>Short Bio. </a:t>
            </a:r>
            <a:r>
              <a:rPr lang="en-US" dirty="0" smtClean="0"/>
              <a:t>– No Validation</a:t>
            </a:r>
          </a:p>
          <a:p>
            <a:pPr lvl="1" algn="just">
              <a:lnSpc>
                <a:spcPct val="110000"/>
              </a:lnSpc>
              <a:buClr>
                <a:srgbClr val="0070C0"/>
              </a:buClr>
            </a:pPr>
            <a:endParaRPr lang="en-US" b="1" dirty="0" smtClean="0"/>
          </a:p>
        </p:txBody>
      </p:sp>
      <p:sp>
        <p:nvSpPr>
          <p:cNvPr id="18" name="Content Placeholder 2"/>
          <p:cNvSpPr txBox="1">
            <a:spLocks/>
          </p:cNvSpPr>
          <p:nvPr/>
        </p:nvSpPr>
        <p:spPr>
          <a:xfrm>
            <a:off x="4804864" y="4885898"/>
            <a:ext cx="3956998" cy="166502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Checkout a Book- UI </a:t>
            </a:r>
          </a:p>
          <a:p>
            <a:pPr lvl="1" algn="just">
              <a:lnSpc>
                <a:spcPct val="110000"/>
              </a:lnSpc>
              <a:buClr>
                <a:srgbClr val="0070C0"/>
              </a:buClr>
            </a:pPr>
            <a:r>
              <a:rPr lang="en-US" b="1" dirty="0" smtClean="0">
                <a:solidFill>
                  <a:schemeClr val="accent5"/>
                </a:solidFill>
              </a:rPr>
              <a:t>ISBN Number: </a:t>
            </a:r>
            <a:r>
              <a:rPr lang="en-US" dirty="0" smtClean="0"/>
              <a:t>Is exist in Database</a:t>
            </a:r>
          </a:p>
          <a:p>
            <a:pPr lvl="1" algn="just">
              <a:lnSpc>
                <a:spcPct val="110000"/>
              </a:lnSpc>
              <a:buClr>
                <a:srgbClr val="0070C0"/>
              </a:buClr>
            </a:pPr>
            <a:r>
              <a:rPr lang="en-US" b="1" dirty="0" smtClean="0">
                <a:solidFill>
                  <a:schemeClr val="accent5"/>
                </a:solidFill>
              </a:rPr>
              <a:t>Member ID: </a:t>
            </a:r>
            <a:r>
              <a:rPr lang="en-US" dirty="0" smtClean="0"/>
              <a:t>Not Blank</a:t>
            </a:r>
          </a:p>
        </p:txBody>
      </p:sp>
    </p:spTree>
    <p:extLst>
      <p:ext uri="{BB962C8B-B14F-4D97-AF65-F5344CB8AC3E}">
        <p14:creationId xmlns:p14="http://schemas.microsoft.com/office/powerpoint/2010/main" val="132250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[Extra Use Cases] - 1</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Populating </a:t>
            </a:r>
            <a:r>
              <a:rPr lang="en-US" sz="3100" b="1" dirty="0" smtClean="0">
                <a:latin typeface="Times New Roman" panose="02020603050405020304" pitchFamily="18" charset="0"/>
                <a:cs typeface="Times New Roman" panose="02020603050405020304" pitchFamily="18" charset="0"/>
              </a:rPr>
              <a:t>individual </a:t>
            </a:r>
            <a:r>
              <a:rPr lang="en-US" sz="3100" b="1" dirty="0">
                <a:latin typeface="Times New Roman" panose="02020603050405020304" pitchFamily="18" charset="0"/>
                <a:cs typeface="Times New Roman" panose="02020603050405020304" pitchFamily="18" charset="0"/>
              </a:rPr>
              <a:t>members checkout record</a:t>
            </a:r>
          </a:p>
        </p:txBody>
      </p:sp>
      <p:sp>
        <p:nvSpPr>
          <p:cNvPr id="6" name="Rectangle 5"/>
          <p:cNvSpPr/>
          <p:nvPr/>
        </p:nvSpPr>
        <p:spPr>
          <a:xfrm>
            <a:off x="1647506" y="4807132"/>
            <a:ext cx="2205668" cy="338554"/>
          </a:xfrm>
          <a:prstGeom prst="rect">
            <a:avLst/>
          </a:prstGeom>
        </p:spPr>
        <p:txBody>
          <a:bodyPr wrap="none">
            <a:spAutoFit/>
          </a:bodyPr>
          <a:lstStyle/>
          <a:p>
            <a:r>
              <a:rPr lang="en-US" sz="1600" b="1" dirty="0" smtClean="0"/>
              <a:t>Figure: Extra Use Case 1</a:t>
            </a:r>
            <a:endParaRPr lang="en-US" sz="1600" b="1" dirty="0"/>
          </a:p>
        </p:txBody>
      </p:sp>
      <p:pic>
        <p:nvPicPr>
          <p:cNvPr id="7" name="Picture 6"/>
          <p:cNvPicPr>
            <a:picLocks noChangeAspect="1"/>
          </p:cNvPicPr>
          <p:nvPr/>
        </p:nvPicPr>
        <p:blipFill>
          <a:blip r:embed="rId2"/>
          <a:stretch>
            <a:fillRect/>
          </a:stretch>
        </p:blipFill>
        <p:spPr>
          <a:xfrm>
            <a:off x="4943341" y="3620528"/>
            <a:ext cx="3572010" cy="2373208"/>
          </a:xfrm>
          <a:prstGeom prst="rect">
            <a:avLst/>
          </a:prstGeom>
        </p:spPr>
      </p:pic>
      <p:pic>
        <p:nvPicPr>
          <p:cNvPr id="8" name="Picture 7"/>
          <p:cNvPicPr>
            <a:picLocks noChangeAspect="1"/>
          </p:cNvPicPr>
          <p:nvPr/>
        </p:nvPicPr>
        <p:blipFill>
          <a:blip r:embed="rId3"/>
          <a:stretch>
            <a:fillRect/>
          </a:stretch>
        </p:blipFill>
        <p:spPr>
          <a:xfrm>
            <a:off x="4943340" y="1010193"/>
            <a:ext cx="3572010" cy="2370054"/>
          </a:xfrm>
          <a:prstGeom prst="rect">
            <a:avLst/>
          </a:prstGeom>
        </p:spPr>
      </p:pic>
      <p:sp>
        <p:nvSpPr>
          <p:cNvPr id="9" name="Isosceles Triangle 8"/>
          <p:cNvSpPr/>
          <p:nvPr/>
        </p:nvSpPr>
        <p:spPr>
          <a:xfrm>
            <a:off x="1724297" y="4615543"/>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Isosceles Triangle 9"/>
          <p:cNvSpPr/>
          <p:nvPr/>
        </p:nvSpPr>
        <p:spPr>
          <a:xfrm>
            <a:off x="5016137" y="603807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5016137" y="6177412"/>
            <a:ext cx="2185085" cy="338554"/>
          </a:xfrm>
          <a:prstGeom prst="rect">
            <a:avLst/>
          </a:prstGeom>
        </p:spPr>
        <p:txBody>
          <a:bodyPr wrap="none">
            <a:spAutoFit/>
          </a:bodyPr>
          <a:lstStyle/>
          <a:p>
            <a:r>
              <a:rPr lang="en-US" sz="1600" b="1" dirty="0" smtClean="0"/>
              <a:t>Figure: Implementation</a:t>
            </a:r>
            <a:endParaRPr lang="en-US" sz="1600" b="1" dirty="0"/>
          </a:p>
        </p:txBody>
      </p:sp>
      <p:sp>
        <p:nvSpPr>
          <p:cNvPr id="12" name="Isosceles Triangle 11"/>
          <p:cNvSpPr/>
          <p:nvPr/>
        </p:nvSpPr>
        <p:spPr>
          <a:xfrm>
            <a:off x="8384768" y="740835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831396" y="1733005"/>
            <a:ext cx="3573883" cy="2860369"/>
          </a:xfrm>
          <a:prstGeom prst="rect">
            <a:avLst/>
          </a:prstGeom>
        </p:spPr>
      </p:pic>
    </p:spTree>
    <p:extLst>
      <p:ext uri="{BB962C8B-B14F-4D97-AF65-F5344CB8AC3E}">
        <p14:creationId xmlns:p14="http://schemas.microsoft.com/office/powerpoint/2010/main" val="3834216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[Extra Use Cases] - 2</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Populating </a:t>
            </a:r>
            <a:r>
              <a:rPr lang="en-US" sz="3100" b="1" dirty="0" smtClean="0">
                <a:latin typeface="Times New Roman" panose="02020603050405020304" pitchFamily="18" charset="0"/>
                <a:cs typeface="Times New Roman" panose="02020603050405020304" pitchFamily="18" charset="0"/>
              </a:rPr>
              <a:t>overdue publication list</a:t>
            </a:r>
            <a:endParaRPr lang="en-US" sz="31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647506" y="4807132"/>
            <a:ext cx="2205668" cy="338554"/>
          </a:xfrm>
          <a:prstGeom prst="rect">
            <a:avLst/>
          </a:prstGeom>
        </p:spPr>
        <p:txBody>
          <a:bodyPr wrap="none">
            <a:spAutoFit/>
          </a:bodyPr>
          <a:lstStyle/>
          <a:p>
            <a:r>
              <a:rPr lang="en-US" sz="1600" b="1" dirty="0" smtClean="0"/>
              <a:t>Figure: Extra Use Case 2</a:t>
            </a:r>
            <a:endParaRPr lang="en-US" sz="1600" b="1" dirty="0"/>
          </a:p>
        </p:txBody>
      </p:sp>
      <p:sp>
        <p:nvSpPr>
          <p:cNvPr id="9" name="Isosceles Triangle 8"/>
          <p:cNvSpPr/>
          <p:nvPr/>
        </p:nvSpPr>
        <p:spPr>
          <a:xfrm>
            <a:off x="1724297" y="4615543"/>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Isosceles Triangle 9"/>
          <p:cNvSpPr/>
          <p:nvPr/>
        </p:nvSpPr>
        <p:spPr>
          <a:xfrm>
            <a:off x="5016137" y="603807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5016137" y="6177412"/>
            <a:ext cx="2185085" cy="338554"/>
          </a:xfrm>
          <a:prstGeom prst="rect">
            <a:avLst/>
          </a:prstGeom>
        </p:spPr>
        <p:txBody>
          <a:bodyPr wrap="none">
            <a:spAutoFit/>
          </a:bodyPr>
          <a:lstStyle/>
          <a:p>
            <a:r>
              <a:rPr lang="en-US" sz="1600" b="1" dirty="0" smtClean="0"/>
              <a:t>Figure: Implementation</a:t>
            </a:r>
            <a:endParaRPr lang="en-US" sz="1600" b="1" dirty="0"/>
          </a:p>
        </p:txBody>
      </p:sp>
      <p:sp>
        <p:nvSpPr>
          <p:cNvPr id="12" name="Isosceles Triangle 11"/>
          <p:cNvSpPr/>
          <p:nvPr/>
        </p:nvSpPr>
        <p:spPr>
          <a:xfrm>
            <a:off x="8384768" y="740835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28651" y="1661827"/>
            <a:ext cx="3664676" cy="2953716"/>
          </a:xfrm>
          <a:prstGeom prst="rect">
            <a:avLst/>
          </a:prstGeom>
        </p:spPr>
      </p:pic>
      <p:pic>
        <p:nvPicPr>
          <p:cNvPr id="4" name="Picture 3"/>
          <p:cNvPicPr>
            <a:picLocks noChangeAspect="1"/>
          </p:cNvPicPr>
          <p:nvPr/>
        </p:nvPicPr>
        <p:blipFill rotWithShape="1">
          <a:blip r:embed="rId3"/>
          <a:srcRect l="414" t="-1" r="-42" b="-413"/>
          <a:stretch/>
        </p:blipFill>
        <p:spPr>
          <a:xfrm>
            <a:off x="4869911" y="1149531"/>
            <a:ext cx="3514857" cy="2377440"/>
          </a:xfrm>
          <a:prstGeom prst="rect">
            <a:avLst/>
          </a:prstGeom>
        </p:spPr>
      </p:pic>
      <p:pic>
        <p:nvPicPr>
          <p:cNvPr id="13" name="Picture 12"/>
          <p:cNvPicPr>
            <a:picLocks noChangeAspect="1"/>
          </p:cNvPicPr>
          <p:nvPr/>
        </p:nvPicPr>
        <p:blipFill>
          <a:blip r:embed="rId4"/>
          <a:stretch>
            <a:fillRect/>
          </a:stretch>
        </p:blipFill>
        <p:spPr>
          <a:xfrm>
            <a:off x="4869910" y="3630399"/>
            <a:ext cx="3514857" cy="2407675"/>
          </a:xfrm>
          <a:prstGeom prst="rect">
            <a:avLst/>
          </a:prstGeom>
        </p:spPr>
      </p:pic>
    </p:spTree>
    <p:extLst>
      <p:ext uri="{BB962C8B-B14F-4D97-AF65-F5344CB8AC3E}">
        <p14:creationId xmlns:p14="http://schemas.microsoft.com/office/powerpoint/2010/main" val="1206799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418</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Bell MT</vt:lpstr>
      <vt:lpstr>Calibri</vt:lpstr>
      <vt:lpstr>Calibri Light</vt:lpstr>
      <vt:lpstr>Times New Roman</vt:lpstr>
      <vt:lpstr>Wingdings</vt:lpstr>
      <vt:lpstr>Office Theme</vt:lpstr>
      <vt:lpstr>Final presentation of Project : Library Management System   Course - CS 401  Modern Programming Practices (MPP)</vt:lpstr>
      <vt:lpstr>PowerPoint Presentation</vt:lpstr>
      <vt:lpstr>PowerPoint Presentation</vt:lpstr>
      <vt:lpstr>PowerPoint Presentation</vt:lpstr>
      <vt:lpstr>PowerPoint Presentation</vt:lpstr>
      <vt:lpstr>PowerPoint Presentation</vt:lpstr>
      <vt:lpstr>[Validation Rules] Data validation rules of UI Windows </vt:lpstr>
      <vt:lpstr>[Extra Use Cases] - 1 Populating individual members checkout record</vt:lpstr>
      <vt:lpstr>[Extra Use Cases] - 2 Populating overdue publication list</vt:lpstr>
      <vt:lpstr>Connecting the Parts of Knowledge With the Wholeness of Knowledge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401:  Modern Programming Practices (MPP)</dc:title>
  <dc:creator>dip das</dc:creator>
  <cp:lastModifiedBy>dip das</cp:lastModifiedBy>
  <cp:revision>43</cp:revision>
  <dcterms:created xsi:type="dcterms:W3CDTF">2023-10-14T19:58:29Z</dcterms:created>
  <dcterms:modified xsi:type="dcterms:W3CDTF">2023-10-15T21:14:47Z</dcterms:modified>
</cp:coreProperties>
</file>