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12192000"/>
  <p:notesSz cx="6858000" cy="9144000"/>
  <p:embeddedFontLst>
    <p:embeddedFont>
      <p:font typeface="Play"/>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Play-regular.fnt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font" Target="fonts/Play-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 name="Shape 26"/>
        <p:cNvGrpSpPr/>
        <p:nvPr/>
      </p:nvGrpSpPr>
      <p:grpSpPr>
        <a:xfrm>
          <a:off x="0" y="0"/>
          <a:ext cx="0" cy="0"/>
          <a:chOff x="0" y="0"/>
          <a:chExt cx="0" cy="0"/>
        </a:xfrm>
      </p:grpSpPr>
      <p:sp>
        <p:nvSpPr>
          <p:cNvPr id="27" name="Google Shape;27;p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 name="Google Shape;29;p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66666"/>
              <a:buFont typeface="Play"/>
              <a:buNone/>
            </a:pPr>
            <a:br>
              <a:rPr lang="en-US"/>
            </a:br>
            <a:br>
              <a:rPr lang="en-US"/>
            </a:br>
            <a:br>
              <a:rPr lang="en-US"/>
            </a:br>
            <a:br>
              <a:rPr lang="en-US"/>
            </a:br>
            <a:br>
              <a:rPr lang="en-US"/>
            </a:br>
            <a:br>
              <a:rPr lang="en-US"/>
            </a:br>
            <a:br>
              <a:rPr lang="en-US"/>
            </a:br>
            <a:br>
              <a:rPr lang="en-US"/>
            </a:br>
            <a:r>
              <a:rPr lang="en-US" sz="6600"/>
              <a:t>Name:vijay kota </a:t>
            </a:r>
            <a:br>
              <a:rPr lang="en-US" sz="6600"/>
            </a:br>
            <a:r>
              <a:rPr lang="en-US" sz="6600"/>
              <a:t>Roll no:150096724074</a:t>
            </a:r>
            <a:br>
              <a:rPr lang="en-US" sz="6600"/>
            </a:br>
            <a:r>
              <a:rPr lang="en-US" sz="6600"/>
              <a:t>Cohort:Mark Zuckerburg</a:t>
            </a:r>
            <a:endParaRPr sz="6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nvSpPr>
        <p:spPr>
          <a:xfrm>
            <a:off x="704194" y="362607"/>
            <a:ext cx="1079675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Nominal Data </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Categorical data that represents discrete groups or         categories, with no intrinsic ordering. </a:t>
            </a:r>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rPr lang="en-US" sz="3600">
                <a:solidFill>
                  <a:schemeClr val="dk1"/>
                </a:solidFill>
                <a:latin typeface="Arial"/>
                <a:ea typeface="Arial"/>
                <a:cs typeface="Arial"/>
                <a:sym typeface="Arial"/>
              </a:rPr>
              <a:t>Example: Gender, ethnicity, marital status.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nvSpPr>
        <p:spPr>
          <a:xfrm>
            <a:off x="520263" y="599090"/>
            <a:ext cx="11348543" cy="46474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Ordinal Data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 Categorical data that has a meaningful order but the intervals between the categories are not necessarily equal. </a:t>
            </a:r>
            <a:endParaRPr sz="3200">
              <a:solidFill>
                <a:schemeClr val="dk1"/>
              </a:solidFill>
              <a:latin typeface="Arial"/>
              <a:ea typeface="Arial"/>
              <a:cs typeface="Arial"/>
              <a:sym typeface="Arial"/>
            </a:endParaRPr>
          </a:p>
          <a:p>
            <a:pPr indent="-25400" lvl="0" marL="228600" marR="0" rtl="0" algn="l">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  Example: Customer satisfaction ratings (e.g., "Very dissatisfied", "Dissatisfied", "Neutral", "Satisfied", "Very satisfied").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nvSpPr>
        <p:spPr>
          <a:xfrm>
            <a:off x="513693" y="270641"/>
            <a:ext cx="11164613"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Interval Data </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Numeric data where the intervals between values are meaningful, but there’s no true zero point</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 (i.e., zero doesn't represent the absence of the quantity). </a:t>
            </a:r>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rPr lang="en-US" sz="3600">
                <a:solidFill>
                  <a:schemeClr val="dk1"/>
                </a:solidFill>
                <a:latin typeface="Arial"/>
                <a:ea typeface="Arial"/>
                <a:cs typeface="Arial"/>
                <a:sym typeface="Arial"/>
              </a:rPr>
              <a:t>Example: Temperature in Celsius or Fahrenheit (where 0° does not mean 'no temperature').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400628" y="337128"/>
            <a:ext cx="11402289"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Ratio Data </a:t>
            </a:r>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rPr lang="en-US" sz="3600">
                <a:solidFill>
                  <a:schemeClr val="dk1"/>
                </a:solidFill>
                <a:latin typeface="Arial"/>
                <a:ea typeface="Arial"/>
                <a:cs typeface="Arial"/>
                <a:sym typeface="Arial"/>
              </a:rPr>
              <a:t>Numeric data with meaningful intervals and a true zero point, meaning zero represents the complete absence of the quantity. </a:t>
            </a:r>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rPr lang="en-US" sz="3600">
                <a:solidFill>
                  <a:schemeClr val="dk1"/>
                </a:solidFill>
                <a:latin typeface="Arial"/>
                <a:ea typeface="Arial"/>
                <a:cs typeface="Arial"/>
                <a:sym typeface="Arial"/>
              </a:rPr>
              <a:t>Example: Height, weight, income, age.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nvSpPr>
        <p:spPr>
          <a:xfrm>
            <a:off x="918460" y="591405"/>
            <a:ext cx="884182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Arial"/>
                <a:ea typeface="Arial"/>
                <a:cs typeface="Arial"/>
                <a:sym typeface="Arial"/>
              </a:rPr>
              <a:t>What is code</a:t>
            </a:r>
            <a:endParaRPr/>
          </a:p>
        </p:txBody>
      </p:sp>
      <p:sp>
        <p:nvSpPr>
          <p:cNvPr id="152" name="Google Shape;152;p26"/>
          <p:cNvSpPr txBox="1"/>
          <p:nvPr/>
        </p:nvSpPr>
        <p:spPr>
          <a:xfrm>
            <a:off x="407276" y="1983827"/>
            <a:ext cx="11272344" cy="34778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Definition</a:t>
            </a:r>
            <a:r>
              <a:rPr lang="en-US" sz="2000">
                <a:solidFill>
                  <a:schemeClr val="dk1"/>
                </a:solidFill>
                <a:latin typeface="Arial"/>
                <a:ea typeface="Arial"/>
                <a:cs typeface="Arial"/>
                <a:sym typeface="Arial"/>
              </a:rPr>
              <a:t>:</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Code is a set of instructions written in a programming language that tells a computer what tasks to perform.</a:t>
            </a:r>
            <a:endParaRPr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Purpose</a:t>
            </a: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To automate tasks.</a:t>
            </a:r>
            <a:endParaRPr b="0" i="0" sz="20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To process data and perform calculations.</a:t>
            </a:r>
            <a:endParaRPr b="0" i="0" sz="20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To create applications, websites, and software.</a:t>
            </a:r>
            <a:endParaRPr b="0" i="0" sz="20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Characteristics</a:t>
            </a: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Written in programming languages like Python, Java, C++, etc.</a:t>
            </a:r>
            <a:endParaRPr b="0" i="0" sz="20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Can be executed by a computer to achieve a specific goal.</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nvSpPr>
        <p:spPr>
          <a:xfrm>
            <a:off x="657253" y="158570"/>
            <a:ext cx="10103100" cy="6557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1. Structured</a:t>
            </a:r>
            <a:r>
              <a:rPr lang="en-US" sz="2800">
                <a:solidFill>
                  <a:schemeClr val="dk1"/>
                </a:solidFill>
                <a:latin typeface="Arial"/>
                <a:ea typeface="Arial"/>
                <a:cs typeface="Arial"/>
                <a:sym typeface="Arial"/>
              </a:rPr>
              <a:t>:</a:t>
            </a:r>
            <a:br>
              <a:rPr lang="en-US" sz="2800">
                <a:solidFill>
                  <a:schemeClr val="dk1"/>
                </a:solidFill>
                <a:latin typeface="Arial"/>
                <a:ea typeface="Arial"/>
                <a:cs typeface="Arial"/>
                <a:sym typeface="Arial"/>
              </a:rPr>
            </a:br>
            <a:r>
              <a:rPr lang="en-US" sz="2800">
                <a:solidFill>
                  <a:schemeClr val="dk1"/>
                </a:solidFill>
                <a:latin typeface="Arial"/>
                <a:ea typeface="Arial"/>
                <a:cs typeface="Arial"/>
                <a:sym typeface="Arial"/>
              </a:rPr>
              <a:t>Organized into logical statements, loops, and functions for clarity and efficiency.</a:t>
            </a:r>
            <a:endParaRPr sz="2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2. Dynamic</a:t>
            </a:r>
            <a:r>
              <a:rPr lang="en-US" sz="2800">
                <a:solidFill>
                  <a:schemeClr val="dk1"/>
                </a:solidFill>
                <a:latin typeface="Arial"/>
                <a:ea typeface="Arial"/>
                <a:cs typeface="Arial"/>
                <a:sym typeface="Arial"/>
              </a:rPr>
              <a:t>:</a:t>
            </a:r>
            <a:br>
              <a:rPr lang="en-US" sz="2800">
                <a:solidFill>
                  <a:schemeClr val="dk1"/>
                </a:solidFill>
                <a:latin typeface="Arial"/>
                <a:ea typeface="Arial"/>
                <a:cs typeface="Arial"/>
                <a:sym typeface="Arial"/>
              </a:rPr>
            </a:br>
            <a:r>
              <a:rPr lang="en-US" sz="2800">
                <a:solidFill>
                  <a:schemeClr val="dk1"/>
                </a:solidFill>
                <a:latin typeface="Arial"/>
                <a:ea typeface="Arial"/>
                <a:cs typeface="Arial"/>
                <a:sym typeface="Arial"/>
              </a:rPr>
              <a:t>Can adapt to varying inputs and conditions during execution.</a:t>
            </a:r>
            <a:endParaRPr sz="2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3. Action-Oriented</a:t>
            </a:r>
            <a:r>
              <a:rPr lang="en-US" sz="2800">
                <a:solidFill>
                  <a:schemeClr val="dk1"/>
                </a:solidFill>
                <a:latin typeface="Arial"/>
                <a:ea typeface="Arial"/>
                <a:cs typeface="Arial"/>
                <a:sym typeface="Arial"/>
              </a:rPr>
              <a:t>:</a:t>
            </a:r>
            <a:br>
              <a:rPr lang="en-US" sz="2800">
                <a:solidFill>
                  <a:schemeClr val="dk1"/>
                </a:solidFill>
                <a:latin typeface="Arial"/>
                <a:ea typeface="Arial"/>
                <a:cs typeface="Arial"/>
                <a:sym typeface="Arial"/>
              </a:rPr>
            </a:br>
            <a:r>
              <a:rPr lang="en-US" sz="2800">
                <a:solidFill>
                  <a:schemeClr val="dk1"/>
                </a:solidFill>
                <a:latin typeface="Arial"/>
                <a:ea typeface="Arial"/>
                <a:cs typeface="Arial"/>
                <a:sym typeface="Arial"/>
              </a:rPr>
              <a:t>Performs specific tasks like data processing, automation, and system control.</a:t>
            </a:r>
            <a:endParaRPr sz="2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4. Collaborative</a:t>
            </a:r>
            <a:r>
              <a:rPr lang="en-US" sz="2800">
                <a:solidFill>
                  <a:schemeClr val="dk1"/>
                </a:solidFill>
                <a:latin typeface="Arial"/>
                <a:ea typeface="Arial"/>
                <a:cs typeface="Arial"/>
                <a:sym typeface="Arial"/>
              </a:rPr>
              <a:t>:</a:t>
            </a:r>
            <a:br>
              <a:rPr lang="en-US" sz="2800">
                <a:solidFill>
                  <a:schemeClr val="dk1"/>
                </a:solidFill>
                <a:latin typeface="Arial"/>
                <a:ea typeface="Arial"/>
                <a:cs typeface="Arial"/>
                <a:sym typeface="Arial"/>
              </a:rPr>
            </a:br>
            <a:r>
              <a:rPr lang="en-US" sz="2800">
                <a:solidFill>
                  <a:schemeClr val="dk1"/>
                </a:solidFill>
                <a:latin typeface="Arial"/>
                <a:ea typeface="Arial"/>
                <a:cs typeface="Arial"/>
                <a:sym typeface="Arial"/>
              </a:rPr>
              <a:t>Code is often created and maintained by teams using best practices like version control (e.g., Git).</a:t>
            </a:r>
            <a:endParaRPr sz="2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Types of Code</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Source Code</a:t>
            </a:r>
            <a:r>
              <a:rPr lang="en-US" sz="2800">
                <a:solidFill>
                  <a:schemeClr val="dk1"/>
                </a:solidFill>
                <a:latin typeface="Arial"/>
                <a:ea typeface="Arial"/>
                <a:cs typeface="Arial"/>
                <a:sym typeface="Arial"/>
              </a:rPr>
              <a:t>: Human-readable code written by programmers.</a:t>
            </a:r>
            <a:endParaRPr sz="2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Machine Code</a:t>
            </a:r>
            <a:r>
              <a:rPr lang="en-US" sz="2800">
                <a:solidFill>
                  <a:schemeClr val="dk1"/>
                </a:solidFill>
                <a:latin typeface="Arial"/>
                <a:ea typeface="Arial"/>
                <a:cs typeface="Arial"/>
                <a:sym typeface="Arial"/>
              </a:rPr>
              <a:t>: Low-level binary code executed by the CPU.</a:t>
            </a:r>
            <a:endParaRPr sz="2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Play"/>
              <a:buNone/>
            </a:pPr>
            <a:br>
              <a:rPr b="1" lang="en-US" sz="4000"/>
            </a:br>
            <a:r>
              <a:rPr b="1" lang="en-US" sz="4000"/>
              <a:t>Why data is important ?</a:t>
            </a:r>
            <a:endParaRPr sz="4000"/>
          </a:p>
          <a:p>
            <a:pPr indent="0" lvl="0" marL="0" rtl="0" algn="ctr">
              <a:lnSpc>
                <a:spcPct val="90000"/>
              </a:lnSpc>
              <a:spcBef>
                <a:spcPts val="0"/>
              </a:spcBef>
              <a:spcAft>
                <a:spcPts val="0"/>
              </a:spcAft>
              <a:buClr>
                <a:schemeClr val="dk1"/>
              </a:buClr>
              <a:buSzPts val="4400"/>
              <a:buFont typeface="Play"/>
              <a:buNone/>
            </a:pPr>
            <a:r>
              <a:t/>
            </a:r>
            <a:endParaRPr/>
          </a:p>
        </p:txBody>
      </p:sp>
      <p:sp>
        <p:nvSpPr>
          <p:cNvPr id="163" name="Google Shape;16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Data helps in make better decisions.</a:t>
            </a:r>
            <a:endParaRPr sz="2400"/>
          </a:p>
          <a:p>
            <a:pPr indent="-228600" lvl="0" marL="228600" rtl="0" algn="l">
              <a:lnSpc>
                <a:spcPct val="90000"/>
              </a:lnSpc>
              <a:spcBef>
                <a:spcPts val="1000"/>
              </a:spcBef>
              <a:spcAft>
                <a:spcPts val="0"/>
              </a:spcAft>
              <a:buClr>
                <a:schemeClr val="dk1"/>
              </a:buClr>
              <a:buSzPts val="2400"/>
              <a:buChar char="•"/>
            </a:pPr>
            <a:r>
              <a:rPr lang="en-US" sz="2400"/>
              <a:t>Data helps in solve problems by finding the reason for underperformance.</a:t>
            </a:r>
            <a:endParaRPr sz="2400"/>
          </a:p>
          <a:p>
            <a:pPr indent="-228600" lvl="0" marL="228600" rtl="0" algn="l">
              <a:lnSpc>
                <a:spcPct val="90000"/>
              </a:lnSpc>
              <a:spcBef>
                <a:spcPts val="1000"/>
              </a:spcBef>
              <a:spcAft>
                <a:spcPts val="0"/>
              </a:spcAft>
              <a:buClr>
                <a:schemeClr val="dk1"/>
              </a:buClr>
              <a:buSzPts val="2400"/>
              <a:buChar char="•"/>
            </a:pPr>
            <a:r>
              <a:rPr lang="en-US" sz="2400"/>
              <a:t>Data helps one to evaluate the performance.</a:t>
            </a:r>
            <a:endParaRPr sz="2400"/>
          </a:p>
          <a:p>
            <a:pPr indent="-228600" lvl="0" marL="228600" rtl="0" algn="l">
              <a:lnSpc>
                <a:spcPct val="90000"/>
              </a:lnSpc>
              <a:spcBef>
                <a:spcPts val="1000"/>
              </a:spcBef>
              <a:spcAft>
                <a:spcPts val="0"/>
              </a:spcAft>
              <a:buClr>
                <a:schemeClr val="dk1"/>
              </a:buClr>
              <a:buSzPts val="2400"/>
              <a:buChar char="•"/>
            </a:pPr>
            <a:r>
              <a:rPr lang="en-US" sz="2400"/>
              <a:t>Data helps one improve processes.</a:t>
            </a:r>
            <a:endParaRPr sz="2400"/>
          </a:p>
          <a:p>
            <a:pPr indent="-228600" lvl="0" marL="228600" rtl="0" algn="l">
              <a:lnSpc>
                <a:spcPct val="90000"/>
              </a:lnSpc>
              <a:spcBef>
                <a:spcPts val="1000"/>
              </a:spcBef>
              <a:spcAft>
                <a:spcPts val="0"/>
              </a:spcAft>
              <a:buClr>
                <a:schemeClr val="dk1"/>
              </a:buClr>
              <a:buSzPts val="2400"/>
              <a:buChar char="•"/>
            </a:pPr>
            <a:r>
              <a:rPr lang="en-US" sz="2400"/>
              <a:t>Data helps one understand consumers and the market.</a:t>
            </a:r>
            <a:endParaRPr sz="2400"/>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Play"/>
              <a:buNone/>
            </a:pPr>
            <a:br>
              <a:rPr b="1" lang="en-US"/>
            </a:br>
            <a:r>
              <a:rPr b="1" lang="en-US"/>
              <a:t>What is Information </a:t>
            </a:r>
            <a:endParaRPr b="1"/>
          </a:p>
          <a:p>
            <a:pPr indent="0" lvl="0" marL="0" rtl="0" algn="l">
              <a:lnSpc>
                <a:spcPct val="90000"/>
              </a:lnSpc>
              <a:spcBef>
                <a:spcPts val="0"/>
              </a:spcBef>
              <a:spcAft>
                <a:spcPts val="0"/>
              </a:spcAft>
              <a:buClr>
                <a:schemeClr val="dk1"/>
              </a:buClr>
              <a:buSzPct val="100000"/>
              <a:buFont typeface="Play"/>
              <a:buNone/>
            </a:pPr>
            <a:r>
              <a:t/>
            </a:r>
            <a:endParaRPr/>
          </a:p>
        </p:txBody>
      </p:sp>
      <p:sp>
        <p:nvSpPr>
          <p:cNvPr id="169" name="Google Shape;169;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b="1" lang="en-US"/>
              <a:t>Information</a:t>
            </a:r>
            <a:r>
              <a:rPr lang="en-US"/>
              <a:t> is processed, organized, or structured data that is meaningful and useful for decision-making. It transforms raw data into a form that can provide insights or knowledge. For instance, while data might represent sales figures for a store, information would indicate trends, such as which product is selling the most. Information can be presented in various formats, including text, images, graphs, or reports, making it easier to understand and act upon. It is crucial for businesses, education, healthcare, and nearly every aspect of modern life. The accuracy, timeliness, and relevance of information determine its quality. Unlike raw data, information provides context and clarity, helping individuals or organizations to make informed decisions. It is a key component in technology and innovation, enabling advancements in artificial intelligence and data-driven solutions. Overall, information bridges the gap between raw data and actionable knowledge.</a:t>
            </a:r>
            <a:endParaRPr i="1"/>
          </a:p>
          <a:p>
            <a:pPr indent="0" lvl="0" marL="0" rtl="0" algn="l">
              <a:lnSpc>
                <a:spcPct val="90000"/>
              </a:lnSpc>
              <a:spcBef>
                <a:spcPts val="1000"/>
              </a:spcBef>
              <a:spcAft>
                <a:spcPts val="0"/>
              </a:spcAft>
              <a:buClr>
                <a:schemeClr val="dk1"/>
              </a:buClr>
              <a:buSzPct val="100000"/>
              <a:buNone/>
            </a:pPr>
            <a:br>
              <a:rPr lang="en-US"/>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b="1" lang="en-US"/>
              <a:t>Different types of information </a:t>
            </a:r>
            <a:r>
              <a:rPr lang="en-US"/>
              <a:t> </a:t>
            </a:r>
            <a:endParaRPr/>
          </a:p>
        </p:txBody>
      </p:sp>
      <p:sp>
        <p:nvSpPr>
          <p:cNvPr id="175" name="Google Shape;175;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b="1" lang="en-US" sz="2000"/>
              <a:t>1. Textual Information</a:t>
            </a:r>
            <a:endParaRPr sz="2000"/>
          </a:p>
          <a:p>
            <a:pPr indent="-228600" lvl="0" marL="228600" rtl="0" algn="l">
              <a:lnSpc>
                <a:spcPct val="90000"/>
              </a:lnSpc>
              <a:spcBef>
                <a:spcPts val="1000"/>
              </a:spcBef>
              <a:spcAft>
                <a:spcPts val="0"/>
              </a:spcAft>
              <a:buClr>
                <a:schemeClr val="dk1"/>
              </a:buClr>
              <a:buSzPct val="100000"/>
              <a:buChar char="•"/>
            </a:pPr>
            <a:r>
              <a:rPr b="1" lang="en-US" sz="2000"/>
              <a:t>Definition:</a:t>
            </a:r>
            <a:r>
              <a:rPr lang="en-US" sz="2000"/>
              <a:t> Information represented in written or printed text.</a:t>
            </a:r>
            <a:endParaRPr sz="2000"/>
          </a:p>
          <a:p>
            <a:pPr indent="-228600" lvl="0" marL="228600" rtl="0" algn="l">
              <a:lnSpc>
                <a:spcPct val="90000"/>
              </a:lnSpc>
              <a:spcBef>
                <a:spcPts val="1000"/>
              </a:spcBef>
              <a:spcAft>
                <a:spcPts val="0"/>
              </a:spcAft>
              <a:buClr>
                <a:schemeClr val="dk1"/>
              </a:buClr>
              <a:buSzPct val="100000"/>
              <a:buChar char="•"/>
            </a:pPr>
            <a:r>
              <a:rPr b="1" lang="en-US" sz="2000"/>
              <a:t>Examples:</a:t>
            </a:r>
            <a:r>
              <a:rPr lang="en-US" sz="2000"/>
              <a:t> Books, emails, reports.</a:t>
            </a:r>
            <a:endParaRPr sz="2000"/>
          </a:p>
          <a:p>
            <a:pPr indent="-228600" lvl="0" marL="228600" rtl="0" algn="l">
              <a:lnSpc>
                <a:spcPct val="90000"/>
              </a:lnSpc>
              <a:spcBef>
                <a:spcPts val="1000"/>
              </a:spcBef>
              <a:spcAft>
                <a:spcPts val="0"/>
              </a:spcAft>
              <a:buClr>
                <a:schemeClr val="dk1"/>
              </a:buClr>
              <a:buSzPct val="100000"/>
              <a:buChar char="•"/>
            </a:pPr>
            <a:r>
              <a:rPr b="1" lang="en-US" sz="2000"/>
              <a:t>Uses:</a:t>
            </a:r>
            <a:r>
              <a:rPr lang="en-US" sz="2000"/>
              <a:t> Sharing knowledge, documenting processes.</a:t>
            </a:r>
            <a:endParaRPr sz="2000"/>
          </a:p>
          <a:p>
            <a:pPr indent="-130175" lvl="0" marL="228600" rtl="0" algn="l">
              <a:lnSpc>
                <a:spcPct val="90000"/>
              </a:lnSpc>
              <a:spcBef>
                <a:spcPts val="1000"/>
              </a:spcBef>
              <a:spcAft>
                <a:spcPts val="0"/>
              </a:spcAft>
              <a:buClr>
                <a:schemeClr val="dk1"/>
              </a:buClr>
              <a:buSzPct val="100000"/>
              <a:buNone/>
            </a:pPr>
            <a:r>
              <a:t/>
            </a:r>
            <a:endParaRPr sz="2000"/>
          </a:p>
          <a:p>
            <a:pPr indent="-228600" lvl="0" marL="228600" rtl="0" algn="l">
              <a:lnSpc>
                <a:spcPct val="90000"/>
              </a:lnSpc>
              <a:spcBef>
                <a:spcPts val="1000"/>
              </a:spcBef>
              <a:spcAft>
                <a:spcPts val="0"/>
              </a:spcAft>
              <a:buClr>
                <a:schemeClr val="dk1"/>
              </a:buClr>
              <a:buSzPct val="100000"/>
              <a:buChar char="•"/>
            </a:pPr>
            <a:r>
              <a:rPr b="1" lang="en-US" sz="2000"/>
              <a:t>2. Numerical Information</a:t>
            </a:r>
            <a:endParaRPr sz="2000"/>
          </a:p>
          <a:p>
            <a:pPr indent="-228600" lvl="0" marL="228600" rtl="0" algn="l">
              <a:lnSpc>
                <a:spcPct val="90000"/>
              </a:lnSpc>
              <a:spcBef>
                <a:spcPts val="1000"/>
              </a:spcBef>
              <a:spcAft>
                <a:spcPts val="0"/>
              </a:spcAft>
              <a:buClr>
                <a:schemeClr val="dk1"/>
              </a:buClr>
              <a:buSzPct val="100000"/>
              <a:buChar char="•"/>
            </a:pPr>
            <a:r>
              <a:rPr b="1" lang="en-US" sz="2000"/>
              <a:t>Definition:</a:t>
            </a:r>
            <a:r>
              <a:rPr lang="en-US" sz="2000"/>
              <a:t> Information represented in numbers or quantitative data.</a:t>
            </a:r>
            <a:endParaRPr sz="2000"/>
          </a:p>
          <a:p>
            <a:pPr indent="-228600" lvl="0" marL="228600" rtl="0" algn="l">
              <a:lnSpc>
                <a:spcPct val="90000"/>
              </a:lnSpc>
              <a:spcBef>
                <a:spcPts val="1000"/>
              </a:spcBef>
              <a:spcAft>
                <a:spcPts val="0"/>
              </a:spcAft>
              <a:buClr>
                <a:schemeClr val="dk1"/>
              </a:buClr>
              <a:buSzPct val="100000"/>
              <a:buChar char="•"/>
            </a:pPr>
            <a:r>
              <a:rPr b="1" lang="en-US" sz="2000"/>
              <a:t>Examples:</a:t>
            </a:r>
            <a:r>
              <a:rPr lang="en-US" sz="2000"/>
              <a:t> Sales figures, statistics, temperature readings.</a:t>
            </a:r>
            <a:endParaRPr sz="2000"/>
          </a:p>
          <a:p>
            <a:pPr indent="-228600" lvl="0" marL="228600" rtl="0" algn="l">
              <a:lnSpc>
                <a:spcPct val="90000"/>
              </a:lnSpc>
              <a:spcBef>
                <a:spcPts val="1000"/>
              </a:spcBef>
              <a:spcAft>
                <a:spcPts val="0"/>
              </a:spcAft>
              <a:buClr>
                <a:schemeClr val="dk1"/>
              </a:buClr>
              <a:buSzPct val="100000"/>
              <a:buChar char="•"/>
            </a:pPr>
            <a:r>
              <a:rPr b="1" lang="en-US" sz="2000"/>
              <a:t>Uses:</a:t>
            </a:r>
            <a:r>
              <a:rPr lang="en-US" sz="2000"/>
              <a:t> Data analysis, financial reporting.</a:t>
            </a:r>
            <a:endParaRPr sz="2000"/>
          </a:p>
          <a:p>
            <a:pPr indent="-130175" lvl="0" marL="228600" rtl="0" algn="l">
              <a:lnSpc>
                <a:spcPct val="90000"/>
              </a:lnSpc>
              <a:spcBef>
                <a:spcPts val="1000"/>
              </a:spcBef>
              <a:spcAft>
                <a:spcPts val="0"/>
              </a:spcAft>
              <a:buClr>
                <a:schemeClr val="dk1"/>
              </a:buClr>
              <a:buSzPct val="100000"/>
              <a:buNone/>
            </a:pPr>
            <a:r>
              <a:t/>
            </a:r>
            <a:endParaRPr sz="2000"/>
          </a:p>
          <a:p>
            <a:pPr indent="-228600" lvl="0" marL="228600" rtl="0" algn="l">
              <a:lnSpc>
                <a:spcPct val="90000"/>
              </a:lnSpc>
              <a:spcBef>
                <a:spcPts val="1000"/>
              </a:spcBef>
              <a:spcAft>
                <a:spcPts val="0"/>
              </a:spcAft>
              <a:buClr>
                <a:schemeClr val="dk1"/>
              </a:buClr>
              <a:buSzPct val="100000"/>
              <a:buChar char="•"/>
            </a:pPr>
            <a:r>
              <a:rPr b="1" lang="en-US" sz="2000"/>
              <a:t>3. Visual Information</a:t>
            </a:r>
            <a:endParaRPr sz="2000"/>
          </a:p>
          <a:p>
            <a:pPr indent="-228600" lvl="0" marL="228600" rtl="0" algn="l">
              <a:lnSpc>
                <a:spcPct val="90000"/>
              </a:lnSpc>
              <a:spcBef>
                <a:spcPts val="1000"/>
              </a:spcBef>
              <a:spcAft>
                <a:spcPts val="0"/>
              </a:spcAft>
              <a:buClr>
                <a:schemeClr val="dk1"/>
              </a:buClr>
              <a:buSzPct val="100000"/>
              <a:buChar char="•"/>
            </a:pPr>
            <a:r>
              <a:rPr b="1" lang="en-US" sz="2000"/>
              <a:t>Definition:</a:t>
            </a:r>
            <a:r>
              <a:rPr lang="en-US" sz="2000"/>
              <a:t> Information represented visually.</a:t>
            </a:r>
            <a:endParaRPr sz="2000"/>
          </a:p>
          <a:p>
            <a:pPr indent="-228600" lvl="0" marL="228600" rtl="0" algn="l">
              <a:lnSpc>
                <a:spcPct val="90000"/>
              </a:lnSpc>
              <a:spcBef>
                <a:spcPts val="1000"/>
              </a:spcBef>
              <a:spcAft>
                <a:spcPts val="0"/>
              </a:spcAft>
              <a:buClr>
                <a:schemeClr val="dk1"/>
              </a:buClr>
              <a:buSzPct val="100000"/>
              <a:buChar char="•"/>
            </a:pPr>
            <a:r>
              <a:rPr b="1" lang="en-US" sz="2000"/>
              <a:t>Examples:</a:t>
            </a:r>
            <a:r>
              <a:rPr lang="en-US" sz="2000"/>
              <a:t> Charts, graphs, maps, infographics.</a:t>
            </a:r>
            <a:endParaRPr sz="2000"/>
          </a:p>
          <a:p>
            <a:pPr indent="-228600" lvl="0" marL="228600" rtl="0" algn="l">
              <a:lnSpc>
                <a:spcPct val="90000"/>
              </a:lnSpc>
              <a:spcBef>
                <a:spcPts val="1000"/>
              </a:spcBef>
              <a:spcAft>
                <a:spcPts val="0"/>
              </a:spcAft>
              <a:buClr>
                <a:schemeClr val="dk1"/>
              </a:buClr>
              <a:buSzPct val="100000"/>
              <a:buChar char="•"/>
            </a:pPr>
            <a:r>
              <a:rPr b="1" lang="en-US" sz="2000"/>
              <a:t>Uses:</a:t>
            </a:r>
            <a:r>
              <a:rPr lang="en-US" sz="2000"/>
              <a:t> Simplifies complex data, aids understanding.</a:t>
            </a:r>
            <a:br>
              <a:rPr lang="en-US"/>
            </a:b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nvSpPr>
        <p:spPr>
          <a:xfrm>
            <a:off x="1111469" y="546538"/>
            <a:ext cx="8786648"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Audio Information</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Definition:</a:t>
            </a:r>
            <a:r>
              <a:rPr lang="en-US" sz="2400">
                <a:solidFill>
                  <a:schemeClr val="dk1"/>
                </a:solidFill>
                <a:latin typeface="Arial"/>
                <a:ea typeface="Arial"/>
                <a:cs typeface="Arial"/>
                <a:sym typeface="Arial"/>
              </a:rPr>
              <a:t> Information conveyed through sound.</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Examples:</a:t>
            </a:r>
            <a:r>
              <a:rPr lang="en-US" sz="2400">
                <a:solidFill>
                  <a:schemeClr val="dk1"/>
                </a:solidFill>
                <a:latin typeface="Arial"/>
                <a:ea typeface="Arial"/>
                <a:cs typeface="Arial"/>
                <a:sym typeface="Arial"/>
              </a:rPr>
              <a:t> Speeches, podcasts, music.</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Uses:</a:t>
            </a:r>
            <a:r>
              <a:rPr lang="en-US" sz="2400">
                <a:solidFill>
                  <a:schemeClr val="dk1"/>
                </a:solidFill>
                <a:latin typeface="Arial"/>
                <a:ea typeface="Arial"/>
                <a:cs typeface="Arial"/>
                <a:sym typeface="Arial"/>
              </a:rPr>
              <a:t> Communication, entertainment, learning.</a:t>
            </a:r>
            <a:endParaRPr sz="2400">
              <a:solidFill>
                <a:schemeClr val="dk1"/>
              </a:solidFill>
              <a:latin typeface="Arial"/>
              <a:ea typeface="Arial"/>
              <a:cs typeface="Arial"/>
              <a:sym typeface="Arial"/>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chemeClr val="dk1"/>
                </a:solidFill>
                <a:latin typeface="Arial"/>
                <a:ea typeface="Arial"/>
                <a:cs typeface="Arial"/>
                <a:sym typeface="Arial"/>
              </a:rPr>
              <a:t>Operational Information</a:t>
            </a:r>
            <a:endParaRPr sz="1800">
              <a:solidFill>
                <a:schemeClr val="dk1"/>
              </a:solidFill>
              <a:latin typeface="Arial"/>
              <a:ea typeface="Arial"/>
              <a:cs typeface="Arial"/>
              <a:sym typeface="Arial"/>
            </a:endParaRPr>
          </a:p>
          <a:p>
            <a:pPr indent="-152400" lvl="0" marL="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Definition:</a:t>
            </a:r>
            <a:r>
              <a:rPr lang="en-US" sz="2400">
                <a:solidFill>
                  <a:schemeClr val="dk1"/>
                </a:solidFill>
                <a:latin typeface="Arial"/>
                <a:ea typeface="Arial"/>
                <a:cs typeface="Arial"/>
                <a:sym typeface="Arial"/>
              </a:rPr>
              <a:t> Information used for day-to-day operations.</a:t>
            </a:r>
            <a:endParaRPr/>
          </a:p>
          <a:p>
            <a:pPr indent="-152400" lvl="0" marL="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Examples:</a:t>
            </a:r>
            <a:r>
              <a:rPr lang="en-US" sz="2400">
                <a:solidFill>
                  <a:schemeClr val="dk1"/>
                </a:solidFill>
                <a:latin typeface="Arial"/>
                <a:ea typeface="Arial"/>
                <a:cs typeface="Arial"/>
                <a:sym typeface="Arial"/>
              </a:rPr>
              <a:t> Employee schedules, inventory data.</a:t>
            </a:r>
            <a:endParaRPr/>
          </a:p>
          <a:p>
            <a:pPr indent="-152400" lvl="0" marL="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Uses:</a:t>
            </a:r>
            <a:r>
              <a:rPr lang="en-US" sz="2400">
                <a:solidFill>
                  <a:schemeClr val="dk1"/>
                </a:solidFill>
                <a:latin typeface="Arial"/>
                <a:ea typeface="Arial"/>
                <a:cs typeface="Arial"/>
                <a:sym typeface="Arial"/>
              </a:rPr>
              <a:t> Streamlines business processes.</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chemeClr val="dk1"/>
                </a:solidFill>
                <a:latin typeface="Arial"/>
                <a:ea typeface="Arial"/>
                <a:cs typeface="Arial"/>
                <a:sym typeface="Arial"/>
              </a:rPr>
              <a:t> Strategic Information</a:t>
            </a:r>
            <a:endParaRPr/>
          </a:p>
          <a:p>
            <a:pPr indent="-152400" lvl="0" marL="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Definition:</a:t>
            </a:r>
            <a:r>
              <a:rPr lang="en-US" sz="2400">
                <a:solidFill>
                  <a:schemeClr val="dk1"/>
                </a:solidFill>
                <a:latin typeface="Arial"/>
                <a:ea typeface="Arial"/>
                <a:cs typeface="Arial"/>
                <a:sym typeface="Arial"/>
              </a:rPr>
              <a:t> Long-term information for planning and decisions.</a:t>
            </a:r>
            <a:endParaRPr/>
          </a:p>
          <a:p>
            <a:pPr indent="-152400" lvl="0" marL="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Examples:</a:t>
            </a:r>
            <a:r>
              <a:rPr lang="en-US" sz="2400">
                <a:solidFill>
                  <a:schemeClr val="dk1"/>
                </a:solidFill>
                <a:latin typeface="Arial"/>
                <a:ea typeface="Arial"/>
                <a:cs typeface="Arial"/>
                <a:sym typeface="Arial"/>
              </a:rPr>
              <a:t> Market trends, competitor analysis.</a:t>
            </a:r>
            <a:endParaRPr/>
          </a:p>
          <a:p>
            <a:pPr indent="-152400" lvl="0" marL="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Uses:</a:t>
            </a:r>
            <a:r>
              <a:rPr lang="en-US" sz="2400">
                <a:solidFill>
                  <a:schemeClr val="dk1"/>
                </a:solidFill>
                <a:latin typeface="Arial"/>
                <a:ea typeface="Arial"/>
                <a:cs typeface="Arial"/>
                <a:sym typeface="Arial"/>
              </a:rPr>
              <a:t> Business growth and strategy.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WHAT IS DATA </a:t>
            </a:r>
            <a:endParaRPr/>
          </a:p>
        </p:txBody>
      </p:sp>
      <p:sp>
        <p:nvSpPr>
          <p:cNvPr id="90" name="Google Shape;9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i="1" lang="en-US" sz="1800"/>
              <a:t>Data is distinct pieces of information, usually formatted in a special way</a:t>
            </a:r>
            <a:r>
              <a:rPr lang="en-US" sz="1800"/>
              <a:t>. Data can be measured, collected, reported, and analyzed, whereupon it is often visualized using graphs, images, or other analysis tools. Raw data (“unprocessed data”) may be a collection of numbers or characters before it’s been “cleaned” and corrected by researchers. It must be corrected so that we can remove outliers, instruments, or data entry errors. Data processing commonly occurs in stages, and therefore the “processed data” from one stage could also be considered the “raw data” of subsequent stages. Field data is data that’s collected in an uncontrolled “in situ” environment. Experimental data is the data that is generated within the observation of scientific investigations. Data can be generated by:</a:t>
            </a:r>
            <a:endParaRPr sz="1800"/>
          </a:p>
          <a:p>
            <a:pPr indent="-228600" lvl="0" marL="228600" rtl="0" algn="l">
              <a:lnSpc>
                <a:spcPct val="90000"/>
              </a:lnSpc>
              <a:spcBef>
                <a:spcPts val="1000"/>
              </a:spcBef>
              <a:spcAft>
                <a:spcPts val="0"/>
              </a:spcAft>
              <a:buClr>
                <a:schemeClr val="dk1"/>
              </a:buClr>
              <a:buSzPts val="1800"/>
              <a:buChar char="•"/>
            </a:pPr>
            <a:r>
              <a:rPr lang="en-US" sz="1800"/>
              <a:t>Humans</a:t>
            </a:r>
            <a:endParaRPr sz="1800"/>
          </a:p>
          <a:p>
            <a:pPr indent="-228600" lvl="0" marL="228600" rtl="0" algn="l">
              <a:lnSpc>
                <a:spcPct val="90000"/>
              </a:lnSpc>
              <a:spcBef>
                <a:spcPts val="1000"/>
              </a:spcBef>
              <a:spcAft>
                <a:spcPts val="0"/>
              </a:spcAft>
              <a:buClr>
                <a:schemeClr val="dk1"/>
              </a:buClr>
              <a:buSzPts val="1800"/>
              <a:buChar char="•"/>
            </a:pPr>
            <a:r>
              <a:rPr lang="en-US" sz="1800"/>
              <a:t>Machines</a:t>
            </a:r>
            <a:endParaRPr sz="1800"/>
          </a:p>
          <a:p>
            <a:pPr indent="-228600" lvl="0" marL="228600" rtl="0" algn="l">
              <a:lnSpc>
                <a:spcPct val="90000"/>
              </a:lnSpc>
              <a:spcBef>
                <a:spcPts val="1000"/>
              </a:spcBef>
              <a:spcAft>
                <a:spcPts val="0"/>
              </a:spcAft>
              <a:buClr>
                <a:schemeClr val="dk1"/>
              </a:buClr>
              <a:buSzPts val="1800"/>
              <a:buChar char="•"/>
            </a:pPr>
            <a:r>
              <a:rPr lang="en-US" sz="1800"/>
              <a:t>Human-Machine combines.</a:t>
            </a:r>
            <a:endParaRPr sz="18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Play"/>
              <a:buNone/>
            </a:pPr>
            <a:br>
              <a:rPr b="1" lang="en-US" sz="3200"/>
            </a:br>
            <a:r>
              <a:rPr b="1" lang="en-US" sz="3200"/>
              <a:t>Differences between Low-Code and No-Code Development</a:t>
            </a:r>
            <a:endParaRPr/>
          </a:p>
          <a:p>
            <a:pPr indent="0" lvl="0" marL="0" rtl="0" algn="l">
              <a:lnSpc>
                <a:spcPct val="90000"/>
              </a:lnSpc>
              <a:spcBef>
                <a:spcPts val="0"/>
              </a:spcBef>
              <a:spcAft>
                <a:spcPts val="0"/>
              </a:spcAft>
              <a:buClr>
                <a:schemeClr val="dk1"/>
              </a:buClr>
              <a:buSzPts val="4400"/>
              <a:buFont typeface="Play"/>
              <a:buNone/>
            </a:pPr>
            <a:r>
              <a:t/>
            </a:r>
            <a:endParaRPr/>
          </a:p>
        </p:txBody>
      </p:sp>
      <p:sp>
        <p:nvSpPr>
          <p:cNvPr id="186" name="Google Shape;186;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LOW-CODE</a:t>
            </a:r>
            <a:endParaRPr/>
          </a:p>
        </p:txBody>
      </p:sp>
      <p:sp>
        <p:nvSpPr>
          <p:cNvPr id="187" name="Google Shape;187;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sz="2000"/>
              <a:t>Low-Code Development</a:t>
            </a:r>
            <a:r>
              <a:rPr lang="en-US" sz="2000"/>
              <a:t>: Requires minimal coding to create applications. Developers may need basic programming knowledge.</a:t>
            </a:r>
            <a:endParaRPr sz="2000"/>
          </a:p>
          <a:p>
            <a:pPr indent="-228600" lvl="0" marL="228600" rtl="0" algn="l">
              <a:lnSpc>
                <a:spcPct val="90000"/>
              </a:lnSpc>
              <a:spcBef>
                <a:spcPts val="1000"/>
              </a:spcBef>
              <a:spcAft>
                <a:spcPts val="0"/>
              </a:spcAft>
              <a:buClr>
                <a:schemeClr val="dk1"/>
              </a:buClr>
              <a:buSzPct val="100000"/>
              <a:buChar char="•"/>
            </a:pPr>
            <a:r>
              <a:rPr b="1" lang="en-US" sz="2000"/>
              <a:t>Low-Code</a:t>
            </a:r>
            <a:r>
              <a:rPr lang="en-US" sz="2000"/>
              <a:t>: Designed for developers or tech-savvy individuals who want to speed up development.</a:t>
            </a:r>
            <a:endParaRPr sz="2000"/>
          </a:p>
          <a:p>
            <a:pPr indent="-228600" lvl="0" marL="228600" rtl="0" algn="l">
              <a:lnSpc>
                <a:spcPct val="90000"/>
              </a:lnSpc>
              <a:spcBef>
                <a:spcPts val="1000"/>
              </a:spcBef>
              <a:spcAft>
                <a:spcPts val="0"/>
              </a:spcAft>
              <a:buClr>
                <a:schemeClr val="dk1"/>
              </a:buClr>
              <a:buSzPct val="100000"/>
              <a:buChar char="•"/>
            </a:pPr>
            <a:r>
              <a:rPr b="1" lang="en-US" sz="2000"/>
              <a:t>Low-Code</a:t>
            </a:r>
            <a:r>
              <a:rPr lang="en-US" sz="2000"/>
              <a:t>: Offers higher flexibility for customizations using coding.</a:t>
            </a:r>
            <a:endParaRPr sz="2000"/>
          </a:p>
          <a:p>
            <a:pPr indent="-228600" lvl="0" marL="228600" rtl="0" algn="l">
              <a:lnSpc>
                <a:spcPct val="90000"/>
              </a:lnSpc>
              <a:spcBef>
                <a:spcPts val="1000"/>
              </a:spcBef>
              <a:spcAft>
                <a:spcPts val="0"/>
              </a:spcAft>
              <a:buClr>
                <a:schemeClr val="dk1"/>
              </a:buClr>
              <a:buSzPct val="100000"/>
              <a:buChar char="•"/>
            </a:pPr>
            <a:r>
              <a:rPr b="1" lang="en-US" sz="2000"/>
              <a:t>Low-Code</a:t>
            </a:r>
            <a:r>
              <a:rPr lang="en-US" sz="2000"/>
              <a:t>: Requires understanding of programming concepts and logic.</a:t>
            </a:r>
            <a:endParaRPr sz="2000"/>
          </a:p>
          <a:p>
            <a:pPr indent="-111125" lvl="0" marL="228600" rtl="0" algn="l">
              <a:lnSpc>
                <a:spcPct val="90000"/>
              </a:lnSpc>
              <a:spcBef>
                <a:spcPts val="1000"/>
              </a:spcBef>
              <a:spcAft>
                <a:spcPts val="0"/>
              </a:spcAft>
              <a:buClr>
                <a:schemeClr val="dk1"/>
              </a:buClr>
              <a:buSzPct val="100000"/>
              <a:buNone/>
            </a:pPr>
            <a:r>
              <a:t/>
            </a:r>
            <a:endParaRPr sz="2000"/>
          </a:p>
          <a:p>
            <a:pPr indent="-122872" lvl="0" marL="228600" rtl="0" algn="l">
              <a:lnSpc>
                <a:spcPct val="90000"/>
              </a:lnSpc>
              <a:spcBef>
                <a:spcPts val="1000"/>
              </a:spcBef>
              <a:spcAft>
                <a:spcPts val="0"/>
              </a:spcAft>
              <a:buClr>
                <a:schemeClr val="dk1"/>
              </a:buClr>
              <a:buSzPct val="100000"/>
              <a:buNone/>
            </a:pPr>
            <a:r>
              <a:t/>
            </a:r>
            <a:endParaRPr sz="1800"/>
          </a:p>
          <a:p>
            <a:pPr indent="-122872" lvl="0" marL="228600" rtl="0" algn="l">
              <a:lnSpc>
                <a:spcPct val="90000"/>
              </a:lnSpc>
              <a:spcBef>
                <a:spcPts val="1000"/>
              </a:spcBef>
              <a:spcAft>
                <a:spcPts val="0"/>
              </a:spcAft>
              <a:buClr>
                <a:schemeClr val="dk1"/>
              </a:buClr>
              <a:buSzPct val="100000"/>
              <a:buNone/>
            </a:pPr>
            <a:r>
              <a:t/>
            </a:r>
            <a:endParaRPr sz="1800"/>
          </a:p>
          <a:p>
            <a:pPr indent="-64135" lvl="0" marL="228600" rtl="0" algn="l">
              <a:lnSpc>
                <a:spcPct val="90000"/>
              </a:lnSpc>
              <a:spcBef>
                <a:spcPts val="1000"/>
              </a:spcBef>
              <a:spcAft>
                <a:spcPts val="0"/>
              </a:spcAft>
              <a:buClr>
                <a:schemeClr val="dk1"/>
              </a:buClr>
              <a:buSzPct val="100000"/>
              <a:buNone/>
            </a:pPr>
            <a:r>
              <a:t/>
            </a:r>
            <a:endParaRPr/>
          </a:p>
        </p:txBody>
      </p:sp>
      <p:sp>
        <p:nvSpPr>
          <p:cNvPr id="188" name="Google Shape;188;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NO-CODE </a:t>
            </a:r>
            <a:endParaRPr/>
          </a:p>
        </p:txBody>
      </p:sp>
      <p:sp>
        <p:nvSpPr>
          <p:cNvPr id="189" name="Google Shape;189;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sz="2000"/>
              <a:t>No-Code Development</a:t>
            </a:r>
            <a:r>
              <a:rPr lang="en-US" sz="2000"/>
              <a:t>: Allows building applications entirely without writing code, targeting non-technical users.</a:t>
            </a:r>
            <a:endParaRPr sz="2000"/>
          </a:p>
          <a:p>
            <a:pPr indent="-228600" lvl="0" marL="228600" rtl="0" algn="l">
              <a:lnSpc>
                <a:spcPct val="90000"/>
              </a:lnSpc>
              <a:spcBef>
                <a:spcPts val="1000"/>
              </a:spcBef>
              <a:spcAft>
                <a:spcPts val="0"/>
              </a:spcAft>
              <a:buClr>
                <a:schemeClr val="dk1"/>
              </a:buClr>
              <a:buSzPct val="100000"/>
              <a:buChar char="•"/>
            </a:pPr>
            <a:r>
              <a:rPr b="1" lang="en-US" sz="2000"/>
              <a:t>No-Code</a:t>
            </a:r>
            <a:r>
              <a:rPr lang="en-US" sz="2000"/>
              <a:t>: Ideal for non-technical users like business analysts or marketers</a:t>
            </a:r>
            <a:endParaRPr sz="1200">
              <a:solidFill>
                <a:srgbClr val="ECECEC"/>
              </a:solidFill>
            </a:endParaRPr>
          </a:p>
          <a:p>
            <a:pPr indent="-228600" lvl="0" marL="228600" rtl="0" algn="l">
              <a:lnSpc>
                <a:spcPct val="90000"/>
              </a:lnSpc>
              <a:spcBef>
                <a:spcPts val="1000"/>
              </a:spcBef>
              <a:spcAft>
                <a:spcPts val="0"/>
              </a:spcAft>
              <a:buClr>
                <a:schemeClr val="dk1"/>
              </a:buClr>
              <a:buSzPct val="100000"/>
              <a:buChar char="•"/>
            </a:pPr>
            <a:r>
              <a:rPr b="1" lang="en-US" sz="2000"/>
              <a:t>No-Code</a:t>
            </a:r>
            <a:r>
              <a:rPr lang="en-US" sz="2000"/>
              <a:t>: Limited customization options due to its pre-built templates and features</a:t>
            </a:r>
            <a:endParaRPr/>
          </a:p>
          <a:p>
            <a:pPr indent="-111125" lvl="0" marL="228600" rtl="0" algn="l">
              <a:lnSpc>
                <a:spcPct val="90000"/>
              </a:lnSpc>
              <a:spcBef>
                <a:spcPts val="1000"/>
              </a:spcBef>
              <a:spcAft>
                <a:spcPts val="0"/>
              </a:spcAft>
              <a:buClr>
                <a:schemeClr val="dk1"/>
              </a:buClr>
              <a:buSzPct val="100000"/>
              <a:buNone/>
            </a:pPr>
            <a:r>
              <a:t/>
            </a:r>
            <a:endParaRPr sz="2000">
              <a:solidFill>
                <a:srgbClr val="000000"/>
              </a:solidFill>
            </a:endParaRPr>
          </a:p>
          <a:p>
            <a:pPr indent="-228600" lvl="0" marL="228600" rtl="0" algn="l">
              <a:lnSpc>
                <a:spcPct val="90000"/>
              </a:lnSpc>
              <a:spcBef>
                <a:spcPts val="1000"/>
              </a:spcBef>
              <a:spcAft>
                <a:spcPts val="0"/>
              </a:spcAft>
              <a:buClr>
                <a:schemeClr val="dk1"/>
              </a:buClr>
              <a:buSzPct val="100000"/>
              <a:buChar char="•"/>
            </a:pPr>
            <a:r>
              <a:rPr b="1" lang="en-US" sz="2000"/>
              <a:t>No-Code</a:t>
            </a:r>
            <a:r>
              <a:rPr lang="en-US" sz="2000"/>
              <a:t>: Easy to learn and use with drag-and-drop interfaces.</a:t>
            </a:r>
            <a:br>
              <a:rPr lang="en-US" sz="2000"/>
            </a:br>
            <a:endParaRPr sz="2000"/>
          </a:p>
          <a:p>
            <a:pPr indent="-228600" lvl="0" marL="228600" rtl="0" algn="l">
              <a:lnSpc>
                <a:spcPct val="90000"/>
              </a:lnSpc>
              <a:spcBef>
                <a:spcPts val="1000"/>
              </a:spcBef>
              <a:spcAft>
                <a:spcPts val="0"/>
              </a:spcAft>
              <a:buClr>
                <a:srgbClr val="ECECEC"/>
              </a:buClr>
              <a:buSzPct val="100000"/>
              <a:buChar char="•"/>
            </a:pPr>
            <a:r>
              <a:rPr lang="en-US" sz="2000">
                <a:solidFill>
                  <a:srgbClr val="ECECEC"/>
                </a:solidFill>
              </a:rPr>
              <a:t>.</a:t>
            </a:r>
            <a:br>
              <a:rPr lang="en-US" sz="2000"/>
            </a:br>
            <a:endParaRPr sz="1200">
              <a:solidFill>
                <a:srgbClr val="ECECE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Play"/>
              <a:buNone/>
            </a:pPr>
            <a:r>
              <a:rPr lang="en-US">
                <a:solidFill>
                  <a:schemeClr val="lt1"/>
                </a:solidFill>
              </a:rPr>
              <a:t>as</a:t>
            </a:r>
            <a:endParaRPr/>
          </a:p>
        </p:txBody>
      </p:sp>
      <p:sp>
        <p:nvSpPr>
          <p:cNvPr id="195" name="Google Shape;195;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LOW-CODE</a:t>
            </a:r>
            <a:endParaRPr/>
          </a:p>
        </p:txBody>
      </p:sp>
      <p:sp>
        <p:nvSpPr>
          <p:cNvPr id="196" name="Google Shape;196;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Low-Code</a:t>
            </a:r>
            <a:r>
              <a:rPr lang="en-US" sz="2000"/>
              <a:t>: Faster than traditional coding but slightly slower than no-code due to coding requirements.</a:t>
            </a:r>
            <a:endParaRPr sz="2000"/>
          </a:p>
          <a:p>
            <a:pPr indent="-228600" lvl="0" marL="228600" rtl="0" algn="l">
              <a:lnSpc>
                <a:spcPct val="90000"/>
              </a:lnSpc>
              <a:spcBef>
                <a:spcPts val="1000"/>
              </a:spcBef>
              <a:spcAft>
                <a:spcPts val="0"/>
              </a:spcAft>
              <a:buClr>
                <a:schemeClr val="dk1"/>
              </a:buClr>
              <a:buSzPts val="2000"/>
              <a:buChar char="•"/>
            </a:pPr>
            <a:r>
              <a:rPr b="1" lang="en-US" sz="2000"/>
              <a:t>Low-Code</a:t>
            </a:r>
            <a:r>
              <a:rPr lang="en-US" sz="2000"/>
              <a:t>: More scalable and capable of handling complex projects.</a:t>
            </a:r>
            <a:endParaRPr sz="2000"/>
          </a:p>
          <a:p>
            <a:pPr indent="-228600" lvl="0" marL="228600" rtl="0" algn="l">
              <a:lnSpc>
                <a:spcPct val="90000"/>
              </a:lnSpc>
              <a:spcBef>
                <a:spcPts val="1000"/>
              </a:spcBef>
              <a:spcAft>
                <a:spcPts val="0"/>
              </a:spcAft>
              <a:buClr>
                <a:schemeClr val="dk1"/>
              </a:buClr>
              <a:buSzPts val="2000"/>
              <a:buChar char="•"/>
            </a:pPr>
            <a:r>
              <a:rPr b="1" lang="en-US" sz="2000"/>
              <a:t>Low-Code</a:t>
            </a:r>
            <a:r>
              <a:rPr lang="en-US" sz="2000"/>
              <a:t>: Easier to integrate with external systems and APIs due to coding support.</a:t>
            </a:r>
            <a:endParaRPr/>
          </a:p>
          <a:p>
            <a:pPr indent="-228600" lvl="0" marL="228600" rtl="0" algn="l">
              <a:lnSpc>
                <a:spcPct val="90000"/>
              </a:lnSpc>
              <a:spcBef>
                <a:spcPts val="1000"/>
              </a:spcBef>
              <a:spcAft>
                <a:spcPts val="0"/>
              </a:spcAft>
              <a:buClr>
                <a:schemeClr val="dk1"/>
              </a:buClr>
              <a:buSzPts val="2000"/>
              <a:buChar char="•"/>
            </a:pPr>
            <a:r>
              <a:rPr b="1" lang="en-US" sz="2000"/>
              <a:t>Low-Code</a:t>
            </a:r>
            <a:r>
              <a:rPr lang="en-US" sz="2000"/>
              <a:t>: Developers have greater control over debugging and application maintenance.</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50800" lvl="0" marL="228600" rtl="0" algn="l">
              <a:lnSpc>
                <a:spcPct val="90000"/>
              </a:lnSpc>
              <a:spcBef>
                <a:spcPts val="1000"/>
              </a:spcBef>
              <a:spcAft>
                <a:spcPts val="0"/>
              </a:spcAft>
              <a:buClr>
                <a:schemeClr val="dk1"/>
              </a:buClr>
              <a:buSzPts val="2800"/>
              <a:buNone/>
            </a:pPr>
            <a:r>
              <a:t/>
            </a:r>
            <a:endParaRPr/>
          </a:p>
        </p:txBody>
      </p:sp>
      <p:sp>
        <p:nvSpPr>
          <p:cNvPr id="197" name="Google Shape;197;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NO-CODE</a:t>
            </a:r>
            <a:endParaRPr/>
          </a:p>
        </p:txBody>
      </p:sp>
      <p:sp>
        <p:nvSpPr>
          <p:cNvPr id="198" name="Google Shape;198;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No-Code</a:t>
            </a:r>
            <a:r>
              <a:rPr lang="en-US" sz="2000"/>
              <a:t>: Extremely fast as no coding is involved.</a:t>
            </a:r>
            <a:endParaRPr sz="2000"/>
          </a:p>
          <a:p>
            <a:pPr indent="-101600" lvl="0" marL="228600" rtl="0" algn="l">
              <a:lnSpc>
                <a:spcPct val="90000"/>
              </a:lnSpc>
              <a:spcBef>
                <a:spcPts val="1000"/>
              </a:spcBef>
              <a:spcAft>
                <a:spcPts val="0"/>
              </a:spcAft>
              <a:buClr>
                <a:schemeClr val="dk1"/>
              </a:buClr>
              <a:buSzPts val="2000"/>
              <a:buNone/>
            </a:pPr>
            <a:r>
              <a:t/>
            </a:r>
            <a:endParaRPr sz="2000">
              <a:solidFill>
                <a:srgbClr val="ECECEC"/>
              </a:solidFill>
            </a:endParaRPr>
          </a:p>
          <a:p>
            <a:pPr indent="-228600" lvl="0" marL="228600" rtl="0" algn="l">
              <a:lnSpc>
                <a:spcPct val="90000"/>
              </a:lnSpc>
              <a:spcBef>
                <a:spcPts val="1000"/>
              </a:spcBef>
              <a:spcAft>
                <a:spcPts val="0"/>
              </a:spcAft>
              <a:buClr>
                <a:schemeClr val="dk1"/>
              </a:buClr>
              <a:buSzPts val="2000"/>
              <a:buChar char="•"/>
            </a:pPr>
            <a:r>
              <a:rPr b="1" lang="en-US" sz="2000"/>
              <a:t>No-Code</a:t>
            </a:r>
            <a:r>
              <a:rPr lang="en-US" sz="2000"/>
              <a:t>: Less scalable, mainly for smaller or simpler projects.</a:t>
            </a:r>
            <a:endParaRPr sz="2000"/>
          </a:p>
          <a:p>
            <a:pPr indent="-228600" lvl="0" marL="228600" rtl="0" algn="l">
              <a:lnSpc>
                <a:spcPct val="90000"/>
              </a:lnSpc>
              <a:spcBef>
                <a:spcPts val="1000"/>
              </a:spcBef>
              <a:spcAft>
                <a:spcPts val="0"/>
              </a:spcAft>
              <a:buClr>
                <a:schemeClr val="dk1"/>
              </a:buClr>
              <a:buSzPts val="2000"/>
              <a:buChar char="•"/>
            </a:pPr>
            <a:r>
              <a:rPr b="1" lang="en-US" sz="2000"/>
              <a:t>No-Code</a:t>
            </a:r>
            <a:r>
              <a:rPr lang="en-US" sz="2000"/>
              <a:t>: Limited integration options, relying on pre-built connectors.</a:t>
            </a:r>
            <a:endParaRPr sz="2000"/>
          </a:p>
          <a:p>
            <a:pPr indent="-228600" lvl="0" marL="228600" rtl="0" algn="l">
              <a:lnSpc>
                <a:spcPct val="90000"/>
              </a:lnSpc>
              <a:spcBef>
                <a:spcPts val="1000"/>
              </a:spcBef>
              <a:spcAft>
                <a:spcPts val="0"/>
              </a:spcAft>
              <a:buClr>
                <a:schemeClr val="dk1"/>
              </a:buClr>
              <a:buSzPts val="2000"/>
              <a:buChar char="•"/>
            </a:pPr>
            <a:r>
              <a:rPr b="1" lang="en-US" sz="2000"/>
              <a:t>No-Code</a:t>
            </a:r>
            <a:r>
              <a:rPr lang="en-US" sz="2000"/>
              <a:t>: Debugging can be challenging as users rely on the platform's built-in tools.</a:t>
            </a:r>
            <a:br>
              <a:rPr lang="en-US" sz="1200">
                <a:solidFill>
                  <a:srgbClr val="ECECEC"/>
                </a:solidFill>
              </a:rPr>
            </a:br>
            <a:endParaRPr sz="1200">
              <a:solidFill>
                <a:srgbClr val="ECECEC"/>
              </a:solidFill>
            </a:endParaRPr>
          </a:p>
          <a:p>
            <a:pPr indent="-101600" lvl="0" marL="228600" rtl="0" algn="l">
              <a:lnSpc>
                <a:spcPct val="90000"/>
              </a:lnSpc>
              <a:spcBef>
                <a:spcPts val="1000"/>
              </a:spcBef>
              <a:spcAft>
                <a:spcPts val="0"/>
              </a:spcAft>
              <a:buClr>
                <a:schemeClr val="dk1"/>
              </a:buClr>
              <a:buSzPts val="2000"/>
              <a:buNone/>
            </a:pPr>
            <a:r>
              <a:t/>
            </a:r>
            <a:endParaRPr sz="2000">
              <a:solidFill>
                <a:srgbClr val="ECECEC"/>
              </a:solidFill>
            </a:endParaRPr>
          </a:p>
          <a:p>
            <a:pPr indent="-101600" lvl="0" marL="228600" rtl="0" algn="l">
              <a:lnSpc>
                <a:spcPct val="90000"/>
              </a:lnSpc>
              <a:spcBef>
                <a:spcPts val="1000"/>
              </a:spcBef>
              <a:spcAft>
                <a:spcPts val="0"/>
              </a:spcAft>
              <a:buClr>
                <a:schemeClr val="dk1"/>
              </a:buClr>
              <a:buSzPts val="2000"/>
              <a:buNone/>
            </a:pPr>
            <a:r>
              <a:t/>
            </a:r>
            <a:endParaRPr sz="2000">
              <a:solidFill>
                <a:srgbClr val="ECECEC"/>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Play"/>
              <a:buNone/>
            </a:pPr>
            <a:r>
              <a:rPr lang="en-US">
                <a:solidFill>
                  <a:schemeClr val="lt1"/>
                </a:solidFill>
              </a:rPr>
              <a:t>a</a:t>
            </a:r>
            <a:endParaRPr/>
          </a:p>
        </p:txBody>
      </p:sp>
      <p:sp>
        <p:nvSpPr>
          <p:cNvPr id="204" name="Google Shape;204;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LOW CODE </a:t>
            </a:r>
            <a:endParaRPr/>
          </a:p>
        </p:txBody>
      </p:sp>
      <p:sp>
        <p:nvSpPr>
          <p:cNvPr id="205" name="Google Shape;205;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sz="2000"/>
              <a:t>Low-Code</a:t>
            </a:r>
            <a:r>
              <a:rPr lang="en-US" sz="2000"/>
              <a:t>: Typically more expensive due to advanced features and scalability.</a:t>
            </a:r>
            <a:endParaRPr sz="2000"/>
          </a:p>
          <a:p>
            <a:pPr indent="-228600" lvl="0" marL="228600" rtl="0" algn="l">
              <a:lnSpc>
                <a:spcPct val="90000"/>
              </a:lnSpc>
              <a:spcBef>
                <a:spcPts val="1000"/>
              </a:spcBef>
              <a:spcAft>
                <a:spcPts val="0"/>
              </a:spcAft>
              <a:buClr>
                <a:schemeClr val="dk1"/>
              </a:buClr>
              <a:buSzPct val="100000"/>
              <a:buChar char="•"/>
            </a:pPr>
            <a:r>
              <a:rPr b="1" lang="en-US" sz="2000"/>
              <a:t>Low-Code</a:t>
            </a:r>
            <a:r>
              <a:rPr lang="en-US" sz="2000"/>
              <a:t>: Often involves collaboration between professional developers and business users for advanced features.</a:t>
            </a:r>
            <a:endParaRPr sz="2000"/>
          </a:p>
          <a:p>
            <a:pPr indent="-228600" lvl="0" marL="228600" rtl="0" algn="l">
              <a:lnSpc>
                <a:spcPct val="90000"/>
              </a:lnSpc>
              <a:spcBef>
                <a:spcPts val="1000"/>
              </a:spcBef>
              <a:spcAft>
                <a:spcPts val="0"/>
              </a:spcAft>
              <a:buClr>
                <a:schemeClr val="dk1"/>
              </a:buClr>
              <a:buSzPct val="100000"/>
              <a:buChar char="•"/>
            </a:pPr>
            <a:r>
              <a:rPr b="1" lang="en-US" sz="2000"/>
              <a:t>Low-Code</a:t>
            </a:r>
            <a:r>
              <a:rPr lang="en-US" sz="2000"/>
              <a:t>: Provides access to underlying code, allowing developers to fine-tune and modify functionality.</a:t>
            </a:r>
            <a:endParaRPr sz="2000"/>
          </a:p>
          <a:p>
            <a:pPr indent="-228600" lvl="0" marL="228600" rtl="0" algn="l">
              <a:lnSpc>
                <a:spcPct val="90000"/>
              </a:lnSpc>
              <a:spcBef>
                <a:spcPts val="1000"/>
              </a:spcBef>
              <a:spcAft>
                <a:spcPts val="0"/>
              </a:spcAft>
              <a:buClr>
                <a:schemeClr val="dk1"/>
              </a:buClr>
              <a:buSzPct val="100000"/>
              <a:buChar char="•"/>
            </a:pPr>
            <a:r>
              <a:rPr b="1" lang="en-US" sz="2000"/>
              <a:t>Low-Code</a:t>
            </a:r>
            <a:r>
              <a:rPr lang="en-US" sz="2000"/>
              <a:t>: Offers greater control over implementing custom security features.</a:t>
            </a:r>
            <a:endParaRPr sz="2000"/>
          </a:p>
          <a:p>
            <a:pPr indent="-111125" lvl="0" marL="228600" rtl="0" algn="l">
              <a:lnSpc>
                <a:spcPct val="90000"/>
              </a:lnSpc>
              <a:spcBef>
                <a:spcPts val="1000"/>
              </a:spcBef>
              <a:spcAft>
                <a:spcPts val="0"/>
              </a:spcAft>
              <a:buClr>
                <a:schemeClr val="dk1"/>
              </a:buClr>
              <a:buSzPct val="100000"/>
              <a:buNone/>
            </a:pPr>
            <a:r>
              <a:t/>
            </a:r>
            <a:endParaRPr sz="2000"/>
          </a:p>
          <a:p>
            <a:pPr indent="-64135" lvl="0" marL="228600" rtl="0" algn="l">
              <a:lnSpc>
                <a:spcPct val="90000"/>
              </a:lnSpc>
              <a:spcBef>
                <a:spcPts val="1000"/>
              </a:spcBef>
              <a:spcAft>
                <a:spcPts val="0"/>
              </a:spcAft>
              <a:buClr>
                <a:schemeClr val="dk1"/>
              </a:buClr>
              <a:buSzPct val="100000"/>
              <a:buNone/>
            </a:pPr>
            <a:r>
              <a:t/>
            </a:r>
            <a:endParaRPr/>
          </a:p>
        </p:txBody>
      </p:sp>
      <p:sp>
        <p:nvSpPr>
          <p:cNvPr id="206" name="Google Shape;206;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NO-CODE </a:t>
            </a:r>
            <a:endParaRPr/>
          </a:p>
        </p:txBody>
      </p:sp>
      <p:sp>
        <p:nvSpPr>
          <p:cNvPr id="207" name="Google Shape;207;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sz="2000"/>
              <a:t>No-Code</a:t>
            </a:r>
            <a:r>
              <a:rPr lang="en-US" sz="2000"/>
              <a:t>: Usually more cost-effective for small-scale projects.</a:t>
            </a:r>
            <a:endParaRPr sz="2000"/>
          </a:p>
          <a:p>
            <a:pPr indent="-228600" lvl="0" marL="228600" rtl="0" algn="l">
              <a:lnSpc>
                <a:spcPct val="90000"/>
              </a:lnSpc>
              <a:spcBef>
                <a:spcPts val="1000"/>
              </a:spcBef>
              <a:spcAft>
                <a:spcPts val="0"/>
              </a:spcAft>
              <a:buClr>
                <a:schemeClr val="dk1"/>
              </a:buClr>
              <a:buSzPct val="100000"/>
              <a:buChar char="•"/>
            </a:pPr>
            <a:r>
              <a:rPr b="1" lang="en-US" sz="2000"/>
              <a:t>No-Code</a:t>
            </a:r>
            <a:r>
              <a:rPr lang="en-US" sz="2000"/>
              <a:t>: Focuses primarily on empowering non-developers to create applications independently</a:t>
            </a:r>
            <a:r>
              <a:rPr lang="en-US" sz="2000">
                <a:solidFill>
                  <a:srgbClr val="ECECEC"/>
                </a:solidFill>
              </a:rPr>
              <a:t>.</a:t>
            </a:r>
            <a:endParaRPr/>
          </a:p>
          <a:p>
            <a:pPr indent="-228600" lvl="0" marL="228600" rtl="0" algn="l">
              <a:lnSpc>
                <a:spcPct val="90000"/>
              </a:lnSpc>
              <a:spcBef>
                <a:spcPts val="1000"/>
              </a:spcBef>
              <a:spcAft>
                <a:spcPts val="0"/>
              </a:spcAft>
              <a:buClr>
                <a:schemeClr val="dk1"/>
              </a:buClr>
              <a:buSzPct val="100000"/>
              <a:buChar char="•"/>
            </a:pPr>
            <a:r>
              <a:rPr b="1" lang="en-US" sz="2000"/>
              <a:t>No-Code</a:t>
            </a:r>
            <a:r>
              <a:rPr lang="en-US" sz="2000"/>
              <a:t>: No access to source code; users rely entirely on the platform's predefined components.</a:t>
            </a:r>
            <a:endParaRPr/>
          </a:p>
          <a:p>
            <a:pPr indent="-228600" lvl="0" marL="228600" rtl="0" algn="l">
              <a:lnSpc>
                <a:spcPct val="90000"/>
              </a:lnSpc>
              <a:spcBef>
                <a:spcPts val="1000"/>
              </a:spcBef>
              <a:spcAft>
                <a:spcPts val="0"/>
              </a:spcAft>
              <a:buClr>
                <a:schemeClr val="dk1"/>
              </a:buClr>
              <a:buSzPct val="100000"/>
              <a:buChar char="•"/>
            </a:pPr>
            <a:r>
              <a:rPr b="1" lang="en-US" sz="2000"/>
              <a:t>No-Code</a:t>
            </a:r>
            <a:r>
              <a:rPr lang="en-US" sz="2000"/>
              <a:t>: Security is managed by the platform, which might not meet the needs of highly sensitive or regulated applications.</a:t>
            </a:r>
            <a:endParaRPr/>
          </a:p>
          <a:p>
            <a:pPr indent="-228600" lvl="0" marL="228600" rtl="0" algn="l">
              <a:lnSpc>
                <a:spcPct val="90000"/>
              </a:lnSpc>
              <a:spcBef>
                <a:spcPts val="1000"/>
              </a:spcBef>
              <a:spcAft>
                <a:spcPts val="0"/>
              </a:spcAft>
              <a:buClr>
                <a:srgbClr val="ECECEC"/>
              </a:buClr>
              <a:buSzPct val="100000"/>
              <a:buChar char="•"/>
            </a:pPr>
            <a:br>
              <a:rPr lang="en-US" sz="1200">
                <a:solidFill>
                  <a:srgbClr val="ECECEC"/>
                </a:solidFill>
              </a:rPr>
            </a:br>
            <a:endParaRPr sz="1200">
              <a:solidFill>
                <a:srgbClr val="ECECEC"/>
              </a:solidFill>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LOW- CODE ADVANTAGES </a:t>
            </a:r>
            <a:endParaRPr/>
          </a:p>
        </p:txBody>
      </p:sp>
      <p:sp>
        <p:nvSpPr>
          <p:cNvPr id="213" name="Google Shape;213;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1" lang="en-US" sz="2600"/>
              <a:t>Faster Development Time</a:t>
            </a:r>
            <a:br>
              <a:rPr b="1" lang="en-US" sz="2600"/>
            </a:br>
            <a:r>
              <a:rPr lang="en-US" sz="2600"/>
              <a:t>Low-code platforms significantly reduce the time required to develop applications. With pre-built templates, drag-and-drop features, and reusable components, developers can focus on critical aspects instead of writing code from scratch. This is especially beneficial for businesses with tight deadlines.</a:t>
            </a:r>
            <a:endParaRPr sz="2600"/>
          </a:p>
          <a:p>
            <a:pPr indent="-228600" lvl="0" marL="228600" rtl="0" algn="l">
              <a:lnSpc>
                <a:spcPct val="90000"/>
              </a:lnSpc>
              <a:spcBef>
                <a:spcPts val="1000"/>
              </a:spcBef>
              <a:spcAft>
                <a:spcPts val="0"/>
              </a:spcAft>
              <a:buClr>
                <a:schemeClr val="dk1"/>
              </a:buClr>
              <a:buSzPts val="2600"/>
              <a:buChar char="•"/>
            </a:pPr>
            <a:r>
              <a:rPr b="1" lang="en-US" sz="2600"/>
              <a:t>Cost Efficiency</a:t>
            </a:r>
            <a:br>
              <a:rPr b="1" lang="en-US" sz="2600"/>
            </a:br>
            <a:r>
              <a:rPr lang="en-US" sz="2600"/>
              <a:t>By enabling quicker development and reducing the need for large developer teams, low-code platforms lower overall development costs. Businesses can allocate resources more effectively, reducing reliance on highly specialized developers for every project.</a:t>
            </a:r>
            <a:endParaRPr sz="2600"/>
          </a:p>
          <a:p>
            <a:pPr indent="-63500" lvl="0" marL="228600" rtl="0" algn="l">
              <a:lnSpc>
                <a:spcPct val="90000"/>
              </a:lnSpc>
              <a:spcBef>
                <a:spcPts val="1000"/>
              </a:spcBef>
              <a:spcAft>
                <a:spcPts val="0"/>
              </a:spcAft>
              <a:buClr>
                <a:schemeClr val="dk1"/>
              </a:buClr>
              <a:buSzPts val="2600"/>
              <a:buNone/>
            </a:pPr>
            <a:r>
              <a:t/>
            </a:r>
            <a:endParaRPr b="1" sz="2600"/>
          </a:p>
          <a:p>
            <a:pPr indent="-63500" lvl="0" marL="228600" rtl="0" algn="l">
              <a:lnSpc>
                <a:spcPct val="90000"/>
              </a:lnSpc>
              <a:spcBef>
                <a:spcPts val="1000"/>
              </a:spcBef>
              <a:spcAft>
                <a:spcPts val="0"/>
              </a:spcAft>
              <a:buClr>
                <a:schemeClr val="dk1"/>
              </a:buClr>
              <a:buSzPts val="2600"/>
              <a:buNone/>
            </a:pPr>
            <a:r>
              <a:t/>
            </a:r>
            <a:endParaRPr sz="2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nvSpPr>
        <p:spPr>
          <a:xfrm>
            <a:off x="192809" y="504536"/>
            <a:ext cx="11806381"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Arial"/>
                <a:ea typeface="Arial"/>
                <a:cs typeface="Arial"/>
                <a:sym typeface="Arial"/>
              </a:rPr>
              <a:t>Accessibility for Citizen Developers</a:t>
            </a:r>
            <a:br>
              <a:rPr lang="en-US" sz="2600">
                <a:solidFill>
                  <a:schemeClr val="dk1"/>
                </a:solidFill>
                <a:latin typeface="Arial"/>
                <a:ea typeface="Arial"/>
                <a:cs typeface="Arial"/>
                <a:sym typeface="Arial"/>
              </a:rPr>
            </a:br>
            <a:r>
              <a:rPr lang="en-US" sz="2800">
                <a:solidFill>
                  <a:schemeClr val="dk1"/>
                </a:solidFill>
                <a:latin typeface="Arial"/>
                <a:ea typeface="Arial"/>
                <a:cs typeface="Arial"/>
                <a:sym typeface="Arial"/>
              </a:rPr>
              <a:t>Low-code platforms empower non-technical team members (citizen developers) to contribute to application development. This reduces the workload on IT departments and fosters cross-functional collaboration in solving business challenges.</a:t>
            </a:r>
            <a:endParaRPr sz="2800">
              <a:solidFill>
                <a:schemeClr val="dk1"/>
              </a:solidFill>
              <a:latin typeface="Arial"/>
              <a:ea typeface="Arial"/>
              <a:cs typeface="Arial"/>
              <a:sym typeface="Arial"/>
            </a:endParaRPr>
          </a:p>
          <a:p>
            <a:pPr indent="0" lvl="0" marL="0" marR="0" rtl="0" algn="l">
              <a:spcBef>
                <a:spcPts val="0"/>
              </a:spcBef>
              <a:spcAft>
                <a:spcPts val="0"/>
              </a:spcAft>
              <a:buNone/>
            </a:pPr>
            <a:r>
              <a:t/>
            </a:r>
            <a:endParaRPr sz="2600">
              <a:solidFill>
                <a:schemeClr val="dk1"/>
              </a:solidFill>
              <a:latin typeface="Arial"/>
              <a:ea typeface="Arial"/>
              <a:cs typeface="Arial"/>
              <a:sym typeface="Arial"/>
            </a:endParaRPr>
          </a:p>
          <a:p>
            <a:pPr indent="-120650" lvl="0" marL="285750" marR="0" rtl="0" algn="l">
              <a:spcBef>
                <a:spcPts val="0"/>
              </a:spcBef>
              <a:spcAft>
                <a:spcPts val="0"/>
              </a:spcAft>
              <a:buClr>
                <a:schemeClr val="dk1"/>
              </a:buClr>
              <a:buSzPts val="2600"/>
              <a:buFont typeface="Arial"/>
              <a:buNone/>
            </a:pPr>
            <a:r>
              <a:t/>
            </a:r>
            <a:endParaRPr b="1" sz="2600">
              <a:solidFill>
                <a:schemeClr val="dk1"/>
              </a:solidFill>
              <a:latin typeface="Arial"/>
              <a:ea typeface="Arial"/>
              <a:cs typeface="Arial"/>
              <a:sym typeface="Arial"/>
            </a:endParaRPr>
          </a:p>
          <a:p>
            <a:pPr indent="0" lvl="0" marL="0" marR="0" rtl="0" algn="l">
              <a:spcBef>
                <a:spcPts val="0"/>
              </a:spcBef>
              <a:spcAft>
                <a:spcPts val="0"/>
              </a:spcAft>
              <a:buNone/>
            </a:pPr>
            <a:r>
              <a:rPr b="1" lang="en-US" sz="2600">
                <a:solidFill>
                  <a:schemeClr val="dk1"/>
                </a:solidFill>
                <a:latin typeface="Arial"/>
                <a:ea typeface="Arial"/>
                <a:cs typeface="Arial"/>
                <a:sym typeface="Arial"/>
              </a:rPr>
              <a:t>Increased Productivity</a:t>
            </a:r>
            <a:br>
              <a:rPr b="1" lang="en-US" sz="2600">
                <a:solidFill>
                  <a:schemeClr val="dk1"/>
                </a:solidFill>
                <a:latin typeface="Arial"/>
                <a:ea typeface="Arial"/>
                <a:cs typeface="Arial"/>
                <a:sym typeface="Arial"/>
              </a:rPr>
            </a:br>
            <a:r>
              <a:rPr lang="en-US" sz="2800">
                <a:solidFill>
                  <a:schemeClr val="dk1"/>
                </a:solidFill>
                <a:latin typeface="Arial"/>
                <a:ea typeface="Arial"/>
                <a:cs typeface="Arial"/>
                <a:sym typeface="Arial"/>
              </a:rPr>
              <a:t>Developers can build, test, and deploy applications faster, leading to enhanced productivity. IT teams can deliver more projects in less time, helping businesses adapt quickly to changing market demands or internal requirements.</a:t>
            </a:r>
            <a:endParaRPr sz="2800">
              <a:solidFill>
                <a:schemeClr val="dk1"/>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63500" lvl="0" marL="228600" marR="0" rtl="0" algn="l">
              <a:spcBef>
                <a:spcPts val="0"/>
              </a:spcBef>
              <a:spcAft>
                <a:spcPts val="0"/>
              </a:spcAft>
              <a:buClr>
                <a:schemeClr val="dk1"/>
              </a:buClr>
              <a:buSzPts val="2600"/>
              <a:buFont typeface="Arial"/>
              <a:buNone/>
            </a:pPr>
            <a:r>
              <a:t/>
            </a:r>
            <a:endParaRPr sz="2600">
              <a:solidFill>
                <a:schemeClr val="dk1"/>
              </a:solidFill>
              <a:latin typeface="Arial"/>
              <a:ea typeface="Arial"/>
              <a:cs typeface="Arial"/>
              <a:sym typeface="Arial"/>
            </a:endParaRPr>
          </a:p>
          <a:p>
            <a:pPr indent="-63500" lvl="0" marL="228600" marR="0" rtl="0" algn="l">
              <a:spcBef>
                <a:spcPts val="0"/>
              </a:spcBef>
              <a:spcAft>
                <a:spcPts val="0"/>
              </a:spcAft>
              <a:buClr>
                <a:schemeClr val="dk1"/>
              </a:buClr>
              <a:buSzPts val="2600"/>
              <a:buFont typeface="Arial"/>
              <a:buNone/>
            </a:pPr>
            <a:r>
              <a:t/>
            </a:r>
            <a:endParaRPr sz="26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nvSpPr>
        <p:spPr>
          <a:xfrm>
            <a:off x="256310" y="111991"/>
            <a:ext cx="11794835"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Easy Integration</a:t>
            </a:r>
            <a:br>
              <a:rPr lang="en-US" sz="2800">
                <a:solidFill>
                  <a:schemeClr val="dk1"/>
                </a:solidFill>
                <a:latin typeface="Arial"/>
                <a:ea typeface="Arial"/>
                <a:cs typeface="Arial"/>
                <a:sym typeface="Arial"/>
              </a:rPr>
            </a:br>
            <a:r>
              <a:rPr lang="en-US" sz="2800">
                <a:solidFill>
                  <a:schemeClr val="dk1"/>
                </a:solidFill>
                <a:latin typeface="Arial"/>
                <a:ea typeface="Arial"/>
                <a:cs typeface="Arial"/>
                <a:sym typeface="Arial"/>
              </a:rPr>
              <a:t>Low-code platforms often come with built-in tools and connectors to integrate with existing systems, APIs, and third-party services. This ensures seamless interaction between new applications and current infrastructure, reducing compatibility issues.</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Enhanced Scalability</a:t>
            </a:r>
            <a:br>
              <a:rPr b="1" lang="en-US" sz="2800">
                <a:solidFill>
                  <a:schemeClr val="dk1"/>
                </a:solidFill>
                <a:latin typeface="Arial"/>
                <a:ea typeface="Arial"/>
                <a:cs typeface="Arial"/>
                <a:sym typeface="Arial"/>
              </a:rPr>
            </a:br>
            <a:r>
              <a:rPr lang="en-US" sz="2800">
                <a:solidFill>
                  <a:schemeClr val="dk1"/>
                </a:solidFill>
                <a:latin typeface="Arial"/>
                <a:ea typeface="Arial"/>
                <a:cs typeface="Arial"/>
                <a:sym typeface="Arial"/>
              </a:rPr>
              <a:t>Low-code solutions support the development of scalable applications suitable for small businesses as well as enterprise-level operations. They allow teams to start small and expand functionality as the business grows, adapting to evolving needs.</a:t>
            </a:r>
            <a:endParaRPr sz="2800">
              <a:solidFill>
                <a:schemeClr val="dk1"/>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nvSpPr>
        <p:spPr>
          <a:xfrm>
            <a:off x="356038" y="296918"/>
            <a:ext cx="11545613"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Improved Agility</a:t>
            </a:r>
            <a:br>
              <a:rPr lang="en-US" sz="3200">
                <a:solidFill>
                  <a:schemeClr val="dk1"/>
                </a:solidFill>
                <a:latin typeface="Arial"/>
                <a:ea typeface="Arial"/>
                <a:cs typeface="Arial"/>
                <a:sym typeface="Arial"/>
              </a:rPr>
            </a:br>
            <a:r>
              <a:rPr lang="en-US" sz="3200">
                <a:solidFill>
                  <a:schemeClr val="dk1"/>
                </a:solidFill>
                <a:latin typeface="Arial"/>
                <a:ea typeface="Arial"/>
                <a:cs typeface="Arial"/>
                <a:sym typeface="Arial"/>
              </a:rPr>
              <a:t>Low-code platforms allow developers to make quick changes and updates to applications. This is ideal for businesses operating in dynamic environments where frequent modifications are required to stay competitive.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3200">
                <a:solidFill>
                  <a:schemeClr val="dk1"/>
                </a:solidFill>
                <a:latin typeface="Arial"/>
                <a:ea typeface="Arial"/>
                <a:cs typeface="Arial"/>
                <a:sym typeface="Arial"/>
              </a:rPr>
              <a:t>Better Collaboration Between Teams</a:t>
            </a:r>
            <a:br>
              <a:rPr lang="en-US" sz="3200">
                <a:solidFill>
                  <a:schemeClr val="dk1"/>
                </a:solidFill>
                <a:latin typeface="Arial"/>
                <a:ea typeface="Arial"/>
                <a:cs typeface="Arial"/>
                <a:sym typeface="Arial"/>
              </a:rPr>
            </a:br>
            <a:r>
              <a:rPr lang="en-US" sz="3200">
                <a:solidFill>
                  <a:schemeClr val="dk1"/>
                </a:solidFill>
                <a:latin typeface="Arial"/>
                <a:ea typeface="Arial"/>
                <a:cs typeface="Arial"/>
                <a:sym typeface="Arial"/>
              </a:rPr>
              <a:t>With user-friendly interfaces and visual development tools, low-code platforms improve collaboration between developers, business users, and stakeholders. Everyone can understand and contribute to the development process, resulting in better alignment with business goals.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nvSpPr>
        <p:spPr>
          <a:xfrm>
            <a:off x="257865" y="843140"/>
            <a:ext cx="11823600" cy="517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Arial"/>
                <a:ea typeface="Arial"/>
                <a:cs typeface="Arial"/>
                <a:sym typeface="Arial"/>
              </a:rPr>
              <a:t>Reduced Technical Debt</a:t>
            </a:r>
            <a:br>
              <a:rPr lang="en-US" sz="3000">
                <a:solidFill>
                  <a:schemeClr val="dk1"/>
                </a:solidFill>
                <a:latin typeface="Arial"/>
                <a:ea typeface="Arial"/>
                <a:cs typeface="Arial"/>
                <a:sym typeface="Arial"/>
              </a:rPr>
            </a:br>
            <a:r>
              <a:rPr lang="en-US" sz="3000">
                <a:solidFill>
                  <a:schemeClr val="dk1"/>
                </a:solidFill>
                <a:latin typeface="Arial"/>
                <a:ea typeface="Arial"/>
                <a:cs typeface="Arial"/>
                <a:sym typeface="Arial"/>
              </a:rPr>
              <a:t>Low-code platforms handle much of the underlying technical complexity, reducing the risk of creating poorly written or unmanageable code. This simplifies maintenance and lowers long-term costs associated with fixing or rewriting code.</a:t>
            </a:r>
            <a:endParaRPr sz="3000">
              <a:solidFill>
                <a:schemeClr val="dk1"/>
              </a:solidFill>
              <a:latin typeface="Arial"/>
              <a:ea typeface="Arial"/>
              <a:cs typeface="Arial"/>
              <a:sym typeface="Arial"/>
            </a:endParaRPr>
          </a:p>
          <a:p>
            <a:pPr indent="0" lvl="0" marL="0" marR="0" rtl="0" algn="l">
              <a:spcBef>
                <a:spcPts val="0"/>
              </a:spcBef>
              <a:spcAft>
                <a:spcPts val="0"/>
              </a:spcAft>
              <a:buNone/>
            </a:pPr>
            <a:r>
              <a:t/>
            </a:r>
            <a:endParaRPr sz="3000">
              <a:solidFill>
                <a:schemeClr val="dk1"/>
              </a:solidFill>
              <a:latin typeface="Arial"/>
              <a:ea typeface="Arial"/>
              <a:cs typeface="Arial"/>
              <a:sym typeface="Arial"/>
            </a:endParaRPr>
          </a:p>
          <a:p>
            <a:pPr indent="0" lvl="0" marL="0" marR="0" rtl="0" algn="l">
              <a:spcBef>
                <a:spcPts val="0"/>
              </a:spcBef>
              <a:spcAft>
                <a:spcPts val="0"/>
              </a:spcAft>
              <a:buNone/>
            </a:pPr>
            <a:r>
              <a:rPr b="1" lang="en-US" sz="3000">
                <a:solidFill>
                  <a:schemeClr val="dk1"/>
                </a:solidFill>
                <a:latin typeface="Arial"/>
                <a:ea typeface="Arial"/>
                <a:cs typeface="Arial"/>
                <a:sym typeface="Arial"/>
              </a:rPr>
              <a:t>Support for Rapid Prototyping</a:t>
            </a:r>
            <a:br>
              <a:rPr lang="en-US" sz="3000">
                <a:solidFill>
                  <a:schemeClr val="dk1"/>
                </a:solidFill>
                <a:latin typeface="Arial"/>
                <a:ea typeface="Arial"/>
                <a:cs typeface="Arial"/>
                <a:sym typeface="Arial"/>
              </a:rPr>
            </a:br>
            <a:r>
              <a:rPr lang="en-US" sz="3000">
                <a:solidFill>
                  <a:schemeClr val="dk1"/>
                </a:solidFill>
                <a:latin typeface="Arial"/>
                <a:ea typeface="Arial"/>
                <a:cs typeface="Arial"/>
                <a:sym typeface="Arial"/>
              </a:rPr>
              <a:t>Low-code platforms enable quick creation of prototypes or MVPs (Minimum Viable Products) to test ideas and gather feedback. This helps businesses validate concepts before investing heavily in full-scale development.</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nvSpPr>
        <p:spPr>
          <a:xfrm>
            <a:off x="256300" y="227451"/>
            <a:ext cx="11598600" cy="544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Arial"/>
                <a:ea typeface="Arial"/>
                <a:cs typeface="Arial"/>
                <a:sym typeface="Arial"/>
              </a:rPr>
              <a:t>Limited Customization</a:t>
            </a:r>
            <a:endParaRPr sz="3000"/>
          </a:p>
          <a:p>
            <a:pPr indent="0" lvl="0" marL="0" marR="0" rtl="0" algn="l">
              <a:spcBef>
                <a:spcPts val="0"/>
              </a:spcBef>
              <a:spcAft>
                <a:spcPts val="0"/>
              </a:spcAft>
              <a:buNone/>
            </a:pPr>
            <a:r>
              <a:rPr lang="en-US" sz="3000">
                <a:solidFill>
                  <a:schemeClr val="dk1"/>
                </a:solidFill>
                <a:latin typeface="Arial"/>
                <a:ea typeface="Arial"/>
                <a:cs typeface="Arial"/>
                <a:sym typeface="Arial"/>
              </a:rPr>
              <a:t>Low-code platforms offer pre-defined templates and components, which can restrict creativity. For highly customized or unique application needs, developers may find themselves limited by the platform’s capabilities. This can lead to compromises in functionality or design.</a:t>
            </a:r>
            <a:endParaRPr sz="3000">
              <a:solidFill>
                <a:schemeClr val="dk1"/>
              </a:solidFill>
              <a:latin typeface="Arial"/>
              <a:ea typeface="Arial"/>
              <a:cs typeface="Arial"/>
              <a:sym typeface="Arial"/>
            </a:endParaRPr>
          </a:p>
          <a:p>
            <a:pPr indent="0" lvl="0" marL="0" marR="0" rtl="0" algn="l">
              <a:spcBef>
                <a:spcPts val="0"/>
              </a:spcBef>
              <a:spcAft>
                <a:spcPts val="0"/>
              </a:spcAft>
              <a:buNone/>
            </a:pPr>
            <a:r>
              <a:rPr b="1" lang="en-US" sz="3000">
                <a:solidFill>
                  <a:schemeClr val="dk1"/>
                </a:solidFill>
                <a:latin typeface="Arial"/>
                <a:ea typeface="Arial"/>
                <a:cs typeface="Arial"/>
                <a:sym typeface="Arial"/>
              </a:rPr>
              <a:t>Dependency on Platform</a:t>
            </a:r>
            <a:endParaRPr sz="3000"/>
          </a:p>
          <a:p>
            <a:pPr indent="0" lvl="0" marL="0" marR="0" rtl="0" algn="l">
              <a:spcBef>
                <a:spcPts val="0"/>
              </a:spcBef>
              <a:spcAft>
                <a:spcPts val="0"/>
              </a:spcAft>
              <a:buNone/>
            </a:pPr>
            <a:r>
              <a:rPr lang="en-US" sz="3000">
                <a:solidFill>
                  <a:schemeClr val="dk1"/>
                </a:solidFill>
                <a:latin typeface="Arial"/>
                <a:ea typeface="Arial"/>
                <a:cs typeface="Arial"/>
                <a:sym typeface="Arial"/>
              </a:rPr>
              <a:t>Applications built using low-code platforms are often tied to that platform's ecosystem. Migrating or transferring these apps to another platform can be challenging, potentially leading to vendor lock-in and high switching costs.</a:t>
            </a:r>
            <a:endParaRPr sz="3000"/>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nvSpPr>
        <p:spPr>
          <a:xfrm>
            <a:off x="290946" y="325582"/>
            <a:ext cx="11379199"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Performance Constraints</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Low-code platforms may not handle resource-intensive applications efficiently. They are optimized for general use cases, so performance bottlenecks might arise in applications requiring complex computations or high scalability.</a:t>
            </a:r>
            <a:endParaRPr/>
          </a:p>
          <a:p>
            <a:pPr indent="0" lvl="0" marL="0" marR="0" rtl="0" algn="l">
              <a:spcBef>
                <a:spcPts val="0"/>
              </a:spcBef>
              <a:spcAft>
                <a:spcPts val="0"/>
              </a:spcAft>
              <a:buNone/>
            </a:pPr>
            <a:r>
              <a:rPr b="1" lang="en-US" sz="3600">
                <a:solidFill>
                  <a:schemeClr val="dk1"/>
                </a:solidFill>
                <a:latin typeface="Arial"/>
                <a:ea typeface="Arial"/>
                <a:cs typeface="Arial"/>
                <a:sym typeface="Arial"/>
              </a:rPr>
              <a:t>Learning Curve for Developers</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Although marketed as simpler, low-code platforms still require developers to learn the platform’s specific tools and syntax. This learning curve can slow down initial development, particularly for teams with no prior experience.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Play"/>
              <a:buNone/>
            </a:pPr>
            <a:r>
              <a:rPr b="1" lang="en-US" sz="5400"/>
              <a:t>Types of Data:</a:t>
            </a:r>
            <a:endParaRPr sz="5400"/>
          </a:p>
        </p:txBody>
      </p:sp>
      <p:sp>
        <p:nvSpPr>
          <p:cNvPr id="96" name="Google Shape;96;p15"/>
          <p:cNvSpPr txBox="1"/>
          <p:nvPr>
            <p:ph idx="1" type="body"/>
          </p:nvPr>
        </p:nvSpPr>
        <p:spPr>
          <a:xfrm>
            <a:off x="838200" y="1825625"/>
            <a:ext cx="10515600" cy="4640373"/>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lang="en-US" sz="9600"/>
              <a:t>Structured Data: Structured data send to data that is organized and design n a specific way to make  it easily readable and understand by both humans and machines. This is typically achieved through the use of a well-defined schema or data model, which provides a structure for the data.</a:t>
            </a:r>
            <a:r>
              <a:rPr lang="en-US" sz="9600">
                <a:latin typeface="Arial"/>
                <a:ea typeface="Arial"/>
                <a:cs typeface="Arial"/>
                <a:sym typeface="Arial"/>
              </a:rPr>
              <a:t>Data that is highly organized and easy to search and analyze because it is stored in a predefined format, such as rows and columns in databases or spreadsheets. </a:t>
            </a:r>
            <a:endParaRPr sz="9600"/>
          </a:p>
          <a:p>
            <a:pPr indent="-228600" lvl="0" marL="228600" rtl="0" algn="l">
              <a:lnSpc>
                <a:spcPct val="90000"/>
              </a:lnSpc>
              <a:spcBef>
                <a:spcPts val="1000"/>
              </a:spcBef>
              <a:spcAft>
                <a:spcPts val="0"/>
              </a:spcAft>
              <a:buClr>
                <a:schemeClr val="dk1"/>
              </a:buClr>
              <a:buSzPct val="100000"/>
              <a:buChar char="•"/>
            </a:pPr>
            <a:r>
              <a:rPr lang="en-US" sz="9600">
                <a:latin typeface="Arial"/>
                <a:ea typeface="Arial"/>
                <a:cs typeface="Arial"/>
                <a:sym typeface="Arial"/>
              </a:rPr>
              <a:t>Examples: Customer information (name, age, address), product inventory data, financial records. </a:t>
            </a:r>
            <a:endParaRPr sz="9600"/>
          </a:p>
          <a:p>
            <a:pPr indent="-76200" lvl="0" marL="228600" rtl="0" algn="l">
              <a:lnSpc>
                <a:spcPct val="120000"/>
              </a:lnSpc>
              <a:spcBef>
                <a:spcPts val="1000"/>
              </a:spcBef>
              <a:spcAft>
                <a:spcPts val="0"/>
              </a:spcAft>
              <a:buClr>
                <a:schemeClr val="dk1"/>
              </a:buClr>
              <a:buSzPct val="100000"/>
              <a:buNone/>
            </a:pPr>
            <a:r>
              <a:t/>
            </a:r>
            <a:endParaRPr sz="9600"/>
          </a:p>
          <a:p>
            <a:pPr indent="-76200" lvl="0" marL="228600" rtl="0" algn="l">
              <a:lnSpc>
                <a:spcPct val="120000"/>
              </a:lnSpc>
              <a:spcBef>
                <a:spcPts val="1000"/>
              </a:spcBef>
              <a:spcAft>
                <a:spcPts val="0"/>
              </a:spcAft>
              <a:buClr>
                <a:schemeClr val="dk1"/>
              </a:buClr>
              <a:buSzPct val="100000"/>
              <a:buNone/>
            </a:pPr>
            <a:r>
              <a:t/>
            </a:r>
            <a:endParaRPr sz="9600"/>
          </a:p>
          <a:p>
            <a:pPr indent="0" lvl="0" marL="0" rtl="0" algn="l">
              <a:lnSpc>
                <a:spcPct val="120000"/>
              </a:lnSpc>
              <a:spcBef>
                <a:spcPts val="1000"/>
              </a:spcBef>
              <a:spcAft>
                <a:spcPts val="0"/>
              </a:spcAft>
              <a:buClr>
                <a:schemeClr val="dk1"/>
              </a:buClr>
              <a:buSzPct val="100000"/>
              <a:buNone/>
            </a:pPr>
            <a:r>
              <a:t/>
            </a:r>
            <a:endParaRPr sz="9600"/>
          </a:p>
          <a:p>
            <a:pPr indent="-123825" lvl="0" marL="228600" rtl="0" algn="l">
              <a:lnSpc>
                <a:spcPct val="90000"/>
              </a:lnSpc>
              <a:spcBef>
                <a:spcPts val="1000"/>
              </a:spcBef>
              <a:spcAft>
                <a:spcPts val="0"/>
              </a:spcAft>
              <a:buClr>
                <a:schemeClr val="dk1"/>
              </a:buClr>
              <a:buSzPct val="100000"/>
              <a:buNone/>
            </a:pPr>
            <a:r>
              <a:t/>
            </a:r>
            <a:endParaRPr b="1" sz="6600"/>
          </a:p>
          <a:p>
            <a:pPr indent="-123825" lvl="0" marL="228600" rtl="0" algn="l">
              <a:lnSpc>
                <a:spcPct val="90000"/>
              </a:lnSpc>
              <a:spcBef>
                <a:spcPts val="1000"/>
              </a:spcBef>
              <a:spcAft>
                <a:spcPts val="0"/>
              </a:spcAft>
              <a:buClr>
                <a:schemeClr val="dk1"/>
              </a:buClr>
              <a:buSzPct val="100000"/>
              <a:buNone/>
            </a:pPr>
            <a:r>
              <a:t/>
            </a:r>
            <a:endParaRPr b="1" sz="6600"/>
          </a:p>
          <a:p>
            <a:pPr indent="0" lvl="0" marL="0" rtl="0" algn="l">
              <a:lnSpc>
                <a:spcPct val="90000"/>
              </a:lnSpc>
              <a:spcBef>
                <a:spcPts val="1000"/>
              </a:spcBef>
              <a:spcAft>
                <a:spcPts val="0"/>
              </a:spcAft>
              <a:buClr>
                <a:schemeClr val="dk1"/>
              </a:buClr>
              <a:buSzPct val="100000"/>
              <a:buNone/>
            </a:pPr>
            <a:br>
              <a:rPr lang="en-US"/>
            </a:br>
            <a:br>
              <a:rPr lang="en-US"/>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nvSpPr>
        <p:spPr>
          <a:xfrm>
            <a:off x="231229" y="244366"/>
            <a:ext cx="11729543"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Limited Integration Options</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While low-code platforms support integrations, they may not be compatible with all third-party systems or APIs. This can create issues for businesses requiring deep or custom integrations with legacy systems.</a:t>
            </a:r>
            <a:endParaRPr/>
          </a:p>
          <a:p>
            <a:pPr indent="0" lvl="0" marL="0" marR="0" rtl="0" algn="l">
              <a:spcBef>
                <a:spcPts val="0"/>
              </a:spcBef>
              <a:spcAft>
                <a:spcPts val="0"/>
              </a:spcAft>
              <a:buNone/>
            </a:pPr>
            <a:r>
              <a:rPr b="1" lang="en-US" sz="3600">
                <a:solidFill>
                  <a:schemeClr val="dk1"/>
                </a:solidFill>
                <a:latin typeface="Arial"/>
                <a:ea typeface="Arial"/>
                <a:cs typeface="Arial"/>
                <a:sym typeface="Arial"/>
              </a:rPr>
              <a:t>Debugging Challenges</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3600">
                <a:solidFill>
                  <a:schemeClr val="dk1"/>
                </a:solidFill>
                <a:latin typeface="Arial"/>
                <a:ea typeface="Arial"/>
                <a:cs typeface="Arial"/>
                <a:sym typeface="Arial"/>
              </a:rPr>
              <a:t>Debugging low-code applications can be less straightforward than traditional coding. Developers often rely on the platform's built-in tools, which might not provide the depth or flexibility needed to troubleshoot complex issues.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nvSpPr>
        <p:spPr>
          <a:xfrm>
            <a:off x="191815" y="191815"/>
            <a:ext cx="11992302"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Cost Implications</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While low-code platforms reduce development time, they often come with high subscription fees. Over time, these costs can outweigh the savings, especially for long-term projects or businesses with extensive requirements.</a:t>
            </a:r>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rPr b="1" lang="en-US" sz="3600">
                <a:solidFill>
                  <a:schemeClr val="dk1"/>
                </a:solidFill>
                <a:latin typeface="Arial"/>
                <a:ea typeface="Arial"/>
                <a:cs typeface="Arial"/>
                <a:sym typeface="Arial"/>
              </a:rPr>
              <a:t>Scalability Limitations</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Low-code platforms are typically designed for smaller to medium-sized applications. For large-scale, enterprise-level projects, the scalability of these platforms can be a concern, requiring a shift to custom coding.</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nvSpPr>
        <p:spPr>
          <a:xfrm>
            <a:off x="215901" y="227446"/>
            <a:ext cx="11731200" cy="655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Arial"/>
                <a:ea typeface="Arial"/>
                <a:cs typeface="Arial"/>
                <a:sym typeface="Arial"/>
              </a:rPr>
              <a:t>9. Reduced Control Over Code</a:t>
            </a:r>
            <a:endParaRPr sz="3000"/>
          </a:p>
          <a:p>
            <a:pPr indent="0" lvl="0" marL="0" marR="0" rtl="0" algn="l">
              <a:spcBef>
                <a:spcPts val="0"/>
              </a:spcBef>
              <a:spcAft>
                <a:spcPts val="0"/>
              </a:spcAft>
              <a:buNone/>
            </a:pPr>
            <a:r>
              <a:rPr lang="en-US" sz="3000">
                <a:solidFill>
                  <a:schemeClr val="dk1"/>
                </a:solidFill>
                <a:latin typeface="Arial"/>
                <a:ea typeface="Arial"/>
                <a:cs typeface="Arial"/>
                <a:sym typeface="Arial"/>
              </a:rPr>
              <a:t>Developers have limited access to the source code in low-code environments. This restriction makes it difficult to fine-tune or optimize specific aspects of the application, leading to a loss of control over critical components.</a:t>
            </a:r>
            <a:endParaRPr sz="3000"/>
          </a:p>
          <a:p>
            <a:pPr indent="0" lvl="0" marL="0" marR="0" rtl="0" algn="l">
              <a:spcBef>
                <a:spcPts val="0"/>
              </a:spcBef>
              <a:spcAft>
                <a:spcPts val="0"/>
              </a:spcAft>
              <a:buNone/>
            </a:pPr>
            <a:br>
              <a:rPr lang="en-US" sz="3000">
                <a:solidFill>
                  <a:schemeClr val="dk1"/>
                </a:solidFill>
                <a:latin typeface="Arial"/>
                <a:ea typeface="Arial"/>
                <a:cs typeface="Arial"/>
                <a:sym typeface="Arial"/>
              </a:rPr>
            </a:br>
            <a:endParaRPr sz="3000">
              <a:solidFill>
                <a:schemeClr val="dk1"/>
              </a:solidFill>
              <a:latin typeface="Arial"/>
              <a:ea typeface="Arial"/>
              <a:cs typeface="Arial"/>
              <a:sym typeface="Arial"/>
            </a:endParaRPr>
          </a:p>
          <a:p>
            <a:pPr indent="0" lvl="0" marL="0" marR="0" rtl="0" algn="l">
              <a:spcBef>
                <a:spcPts val="0"/>
              </a:spcBef>
              <a:spcAft>
                <a:spcPts val="0"/>
              </a:spcAft>
              <a:buNone/>
            </a:pPr>
            <a:r>
              <a:rPr b="1" lang="en-US" sz="3000">
                <a:solidFill>
                  <a:schemeClr val="dk1"/>
                </a:solidFill>
                <a:latin typeface="Arial"/>
                <a:ea typeface="Arial"/>
                <a:cs typeface="Arial"/>
                <a:sym typeface="Arial"/>
              </a:rPr>
              <a:t>10. Security Risks</a:t>
            </a:r>
            <a:endParaRPr sz="3000"/>
          </a:p>
          <a:p>
            <a:pPr indent="0" lvl="0" marL="0" marR="0" rtl="0" algn="l">
              <a:spcBef>
                <a:spcPts val="0"/>
              </a:spcBef>
              <a:spcAft>
                <a:spcPts val="0"/>
              </a:spcAft>
              <a:buNone/>
            </a:pPr>
            <a:r>
              <a:rPr lang="en-US" sz="3000">
                <a:solidFill>
                  <a:schemeClr val="dk1"/>
                </a:solidFill>
                <a:latin typeface="Arial"/>
                <a:ea typeface="Arial"/>
                <a:cs typeface="Arial"/>
                <a:sym typeface="Arial"/>
              </a:rPr>
              <a:t>Since low-code platforms handle much of the backend, businesses have less control over security protocols. This dependency increases the risk of vulnerabilities, especially in industries requiring strict compliance with data protection laws.</a:t>
            </a:r>
            <a:endParaRPr sz="3000"/>
          </a:p>
          <a:p>
            <a:pPr indent="0" lvl="0" marL="0" marR="0" rtl="0" algn="l">
              <a:spcBef>
                <a:spcPts val="0"/>
              </a:spcBef>
              <a:spcAft>
                <a:spcPts val="0"/>
              </a:spcAft>
              <a:buNone/>
            </a:pPr>
            <a:r>
              <a:t/>
            </a:r>
            <a:endParaRPr b="1" sz="3000">
              <a:solidFill>
                <a:schemeClr val="dk1"/>
              </a:solidFill>
              <a:latin typeface="Arial"/>
              <a:ea typeface="Arial"/>
              <a:cs typeface="Arial"/>
              <a:sym typeface="Arial"/>
            </a:endParaRPr>
          </a:p>
          <a:p>
            <a:pPr indent="0" lvl="0" marL="0" marR="0" rtl="0" algn="l">
              <a:spcBef>
                <a:spcPts val="0"/>
              </a:spcBef>
              <a:spcAft>
                <a:spcPts val="0"/>
              </a:spcAft>
              <a:buNone/>
            </a:pPr>
            <a:r>
              <a:t/>
            </a:r>
            <a:endParaRPr sz="30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BENEFITS OF LOW CODE</a:t>
            </a:r>
            <a:endParaRPr/>
          </a:p>
        </p:txBody>
      </p:sp>
      <p:sp>
        <p:nvSpPr>
          <p:cNvPr id="264" name="Google Shape;264;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 Faster Development Time</a:t>
            </a:r>
            <a:endParaRPr/>
          </a:p>
          <a:p>
            <a:pPr indent="0" lvl="0" marL="0" rtl="0" algn="l">
              <a:lnSpc>
                <a:spcPct val="90000"/>
              </a:lnSpc>
              <a:spcBef>
                <a:spcPts val="1000"/>
              </a:spcBef>
              <a:spcAft>
                <a:spcPts val="0"/>
              </a:spcAft>
              <a:buClr>
                <a:schemeClr val="dk1"/>
              </a:buClr>
              <a:buSzPts val="2800"/>
              <a:buNone/>
            </a:pPr>
            <a:r>
              <a:rPr lang="en-US"/>
              <a:t>Low-code platforms drastically reduce development time by providing pre-built templates and drag-and-drop components. Developers can focus on building functionality rather than coding from scratch, enabling quicker deployment of applications.</a:t>
            </a:r>
            <a:endParaRPr/>
          </a:p>
          <a:p>
            <a:pPr indent="0" lvl="0" marL="0" rtl="0" algn="l">
              <a:lnSpc>
                <a:spcPct val="90000"/>
              </a:lnSpc>
              <a:spcBef>
                <a:spcPts val="1000"/>
              </a:spcBef>
              <a:spcAft>
                <a:spcPts val="0"/>
              </a:spcAft>
              <a:buClr>
                <a:schemeClr val="dk1"/>
              </a:buClr>
              <a:buSzPts val="2800"/>
              <a:buNone/>
            </a:pPr>
            <a:r>
              <a:rPr b="1" lang="en-US"/>
              <a:t> Cost-Effective</a:t>
            </a:r>
            <a:endParaRPr/>
          </a:p>
          <a:p>
            <a:pPr indent="0" lvl="0" marL="0" rtl="0" algn="l">
              <a:lnSpc>
                <a:spcPct val="90000"/>
              </a:lnSpc>
              <a:spcBef>
                <a:spcPts val="1000"/>
              </a:spcBef>
              <a:spcAft>
                <a:spcPts val="0"/>
              </a:spcAft>
              <a:buClr>
                <a:schemeClr val="dk1"/>
              </a:buClr>
              <a:buSzPts val="2800"/>
              <a:buNone/>
            </a:pPr>
            <a:r>
              <a:rPr lang="en-US"/>
              <a:t>Low-code development reduces the need for large teams of skilled developers. It lowers costs associated with traditional coding and allows businesses to build applications within a smaller budget while maintaining high quality.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nvSpPr>
        <p:spPr>
          <a:xfrm>
            <a:off x="337128" y="256310"/>
            <a:ext cx="11598562" cy="6340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Increased Productivity</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With simplified tools and workflows, teams can collaborate more efficiently. Business users can contribute directly, reducing reliance on IT teams and speeding up the development lifecycle.</a:t>
            </a:r>
            <a:endParaRPr sz="3200">
              <a:solidFill>
                <a:schemeClr val="dk1"/>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3200">
              <a:solidFill>
                <a:schemeClr val="dk1"/>
              </a:solidFill>
              <a:latin typeface="Arial"/>
              <a:ea typeface="Arial"/>
              <a:cs typeface="Arial"/>
              <a:sym typeface="Arial"/>
            </a:endParaRPr>
          </a:p>
          <a:p>
            <a:pPr indent="0" lvl="0" marL="0" marR="0" rtl="0" algn="l">
              <a:spcBef>
                <a:spcPts val="0"/>
              </a:spcBef>
              <a:spcAft>
                <a:spcPts val="0"/>
              </a:spcAft>
              <a:buNone/>
            </a:pPr>
            <a:r>
              <a:rPr b="1" lang="en-US" sz="3200">
                <a:solidFill>
                  <a:schemeClr val="dk1"/>
                </a:solidFill>
                <a:latin typeface="Arial"/>
                <a:ea typeface="Arial"/>
                <a:cs typeface="Arial"/>
                <a:sym typeface="Arial"/>
              </a:rPr>
              <a:t>Easy Iteration and Updates</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Applications built on low-code platforms are easier to modify and update. Developers can quickly implement changes based on user feedback without starting from scratch, making it ideal for agile development.</a:t>
            </a:r>
            <a:endParaRPr/>
          </a:p>
          <a:p>
            <a:pPr indent="0" lvl="0" marL="0" marR="0" rtl="0" algn="l">
              <a:spcBef>
                <a:spcPts val="0"/>
              </a:spcBef>
              <a:spcAft>
                <a:spcPts val="0"/>
              </a:spcAft>
              <a:buNone/>
            </a:pPr>
            <a:r>
              <a:t/>
            </a:r>
            <a:endParaRPr b="1" sz="3200">
              <a:solidFill>
                <a:schemeClr val="dk1"/>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nvSpPr>
        <p:spPr>
          <a:xfrm>
            <a:off x="152401" y="191815"/>
            <a:ext cx="11834647" cy="52937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Accessibility for Non-Technical Users</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Low-code platforms bridge the gap between technical and non-technical users. Citizen developers can use visual tools to create functional apps without needing programming knowledge, empowering more team members.</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b="1" lang="en-US" sz="3200">
                <a:solidFill>
                  <a:schemeClr val="dk1"/>
                </a:solidFill>
                <a:latin typeface="Arial"/>
                <a:ea typeface="Arial"/>
                <a:cs typeface="Arial"/>
                <a:sym typeface="Arial"/>
              </a:rPr>
              <a:t>Improved Collaboration</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Low-code fosters better collaboration between business and IT teams. Visual tools make it easier to communicate ideas, align on objectives, and co-create solutions without misinterpretations.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nvSpPr>
        <p:spPr>
          <a:xfrm>
            <a:off x="296918" y="231228"/>
            <a:ext cx="1169013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Scalability</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Applications created on low-code platforms can scale easily as business needs grow. These platforms support integrations, performance optimizations, and advanced features to handle enterprise-level demands.</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b="1" lang="en-US" sz="3200">
                <a:solidFill>
                  <a:schemeClr val="dk1"/>
                </a:solidFill>
                <a:latin typeface="Arial"/>
                <a:ea typeface="Arial"/>
                <a:cs typeface="Arial"/>
                <a:sym typeface="Arial"/>
              </a:rPr>
              <a:t>Enhanced Customization</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Although it simplifies development, low-code still allows customization through coding. Developers can extend functionality beyond pre-built components to meet specific business requirements.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nvSpPr>
        <p:spPr>
          <a:xfrm>
            <a:off x="218090" y="165538"/>
            <a:ext cx="11729544"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9. Built-in Security and Compliance</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Many low-code platforms offer built-in security features such as encryption, user authentication, and compliance with industry standards. This ensures that applications are secure without requiring developers to build security from scratch.</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b="1" lang="en-US" sz="3200">
                <a:solidFill>
                  <a:schemeClr val="dk1"/>
                </a:solidFill>
                <a:latin typeface="Arial"/>
                <a:ea typeface="Arial"/>
                <a:cs typeface="Arial"/>
                <a:sym typeface="Arial"/>
              </a:rPr>
              <a:t>10. Seamless Integration with Existing Systems</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Low-code platforms support integration with APIs, databases, and legacy systems. This enables businesses to modernize their workflows while ensuring compatibility with their current infrastructure.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nvSpPr>
        <p:spPr>
          <a:xfrm>
            <a:off x="2404241" y="578069"/>
            <a:ext cx="1133803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Arial"/>
                <a:ea typeface="Arial"/>
                <a:cs typeface="Arial"/>
                <a:sym typeface="Arial"/>
              </a:rPr>
              <a:t>5Ps on no code</a:t>
            </a:r>
            <a:endParaRPr/>
          </a:p>
        </p:txBody>
      </p:sp>
      <p:sp>
        <p:nvSpPr>
          <p:cNvPr id="290" name="Google Shape;290;p50"/>
          <p:cNvSpPr txBox="1"/>
          <p:nvPr/>
        </p:nvSpPr>
        <p:spPr>
          <a:xfrm>
            <a:off x="617482" y="2062655"/>
            <a:ext cx="4861034"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1. Product</a:t>
            </a:r>
            <a:endParaRPr sz="3600">
              <a:solidFill>
                <a:schemeClr val="dk1"/>
              </a:solidFill>
              <a:latin typeface="Arial"/>
              <a:ea typeface="Arial"/>
              <a:cs typeface="Arial"/>
              <a:sym typeface="Arial"/>
            </a:endParaRPr>
          </a:p>
          <a:p>
            <a:pPr indent="0" lvl="0" marL="0" marR="0" rtl="0" algn="l">
              <a:spcBef>
                <a:spcPts val="0"/>
              </a:spcBef>
              <a:spcAft>
                <a:spcPts val="0"/>
              </a:spcAft>
              <a:buNone/>
            </a:pPr>
            <a:r>
              <a:rPr b="1" lang="en-US" sz="3600">
                <a:solidFill>
                  <a:schemeClr val="dk1"/>
                </a:solidFill>
                <a:latin typeface="Arial"/>
                <a:ea typeface="Arial"/>
                <a:cs typeface="Arial"/>
                <a:sym typeface="Arial"/>
              </a:rPr>
              <a:t>2. Price</a:t>
            </a:r>
            <a:endParaRPr sz="3600">
              <a:solidFill>
                <a:schemeClr val="dk1"/>
              </a:solidFill>
              <a:latin typeface="Arial"/>
              <a:ea typeface="Arial"/>
              <a:cs typeface="Arial"/>
              <a:sym typeface="Arial"/>
            </a:endParaRPr>
          </a:p>
          <a:p>
            <a:pPr indent="0" lvl="0" marL="0" marR="0" rtl="0" algn="l">
              <a:spcBef>
                <a:spcPts val="0"/>
              </a:spcBef>
              <a:spcAft>
                <a:spcPts val="0"/>
              </a:spcAft>
              <a:buNone/>
            </a:pPr>
            <a:r>
              <a:rPr b="1" lang="en-US" sz="3600">
                <a:solidFill>
                  <a:schemeClr val="dk1"/>
                </a:solidFill>
                <a:latin typeface="Arial"/>
                <a:ea typeface="Arial"/>
                <a:cs typeface="Arial"/>
                <a:sym typeface="Arial"/>
              </a:rPr>
              <a:t>3. Place</a:t>
            </a:r>
            <a:endParaRPr sz="3600">
              <a:solidFill>
                <a:schemeClr val="dk1"/>
              </a:solidFill>
              <a:latin typeface="Arial"/>
              <a:ea typeface="Arial"/>
              <a:cs typeface="Arial"/>
              <a:sym typeface="Arial"/>
            </a:endParaRPr>
          </a:p>
          <a:p>
            <a:pPr indent="0" lvl="0" marL="0" marR="0" rtl="0" algn="l">
              <a:spcBef>
                <a:spcPts val="0"/>
              </a:spcBef>
              <a:spcAft>
                <a:spcPts val="0"/>
              </a:spcAft>
              <a:buNone/>
            </a:pPr>
            <a:r>
              <a:rPr b="1" lang="en-US" sz="3600">
                <a:solidFill>
                  <a:schemeClr val="dk1"/>
                </a:solidFill>
                <a:latin typeface="Arial"/>
                <a:ea typeface="Arial"/>
                <a:cs typeface="Arial"/>
                <a:sym typeface="Arial"/>
              </a:rPr>
              <a:t>4. Promotion</a:t>
            </a:r>
            <a:endParaRPr sz="3600">
              <a:solidFill>
                <a:schemeClr val="dk1"/>
              </a:solidFill>
              <a:latin typeface="Arial"/>
              <a:ea typeface="Arial"/>
              <a:cs typeface="Arial"/>
              <a:sym typeface="Arial"/>
            </a:endParaRPr>
          </a:p>
          <a:p>
            <a:pPr indent="0" lvl="0" marL="0" marR="0" rtl="0" algn="l">
              <a:spcBef>
                <a:spcPts val="0"/>
              </a:spcBef>
              <a:spcAft>
                <a:spcPts val="0"/>
              </a:spcAft>
              <a:buNone/>
            </a:pPr>
            <a:r>
              <a:rPr b="1" lang="en-US" sz="3600">
                <a:solidFill>
                  <a:schemeClr val="dk1"/>
                </a:solidFill>
                <a:latin typeface="Arial"/>
                <a:ea typeface="Arial"/>
                <a:cs typeface="Arial"/>
                <a:sym typeface="Arial"/>
              </a:rPr>
              <a:t>5. People</a:t>
            </a:r>
            <a:endParaRPr sz="36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nvSpPr>
        <p:spPr>
          <a:xfrm>
            <a:off x="446689" y="748862"/>
            <a:ext cx="10983310"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1. Product</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Definition</a:t>
            </a:r>
            <a:r>
              <a:rPr lang="en-US" sz="3200">
                <a:solidFill>
                  <a:schemeClr val="dk1"/>
                </a:solidFill>
                <a:latin typeface="Arial"/>
                <a:ea typeface="Arial"/>
                <a:cs typeface="Arial"/>
                <a:sym typeface="Arial"/>
              </a:rPr>
              <a:t>: No-code platforms are tools that enable users to create software applications without requiring traditional coding knowledge. Examples include Webflow, Bubble, and Airtable.</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Features</a:t>
            </a:r>
            <a:r>
              <a:rPr lang="en-US" sz="3200">
                <a:solidFill>
                  <a:schemeClr val="dk1"/>
                </a:solidFill>
                <a:latin typeface="Arial"/>
                <a:ea typeface="Arial"/>
                <a:cs typeface="Arial"/>
                <a:sym typeface="Arial"/>
              </a:rPr>
              <a:t>: Drag-and-drop interfaces, pre-built templates, automation tools, and easy integrations.</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Benefits</a:t>
            </a:r>
            <a:r>
              <a:rPr lang="en-US" sz="3200">
                <a:solidFill>
                  <a:schemeClr val="dk1"/>
                </a:solidFill>
                <a:latin typeface="Arial"/>
                <a:ea typeface="Arial"/>
                <a:cs typeface="Arial"/>
                <a:sym typeface="Arial"/>
              </a:rPr>
              <a:t>: Quick development, accessibility for non-technical users, and reduced development costs.</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nvSpPr>
        <p:spPr>
          <a:xfrm>
            <a:off x="596900" y="314036"/>
            <a:ext cx="10218881" cy="3970318"/>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chemeClr val="dk1"/>
              </a:buClr>
              <a:buSzPts val="3600"/>
              <a:buFont typeface="Arial"/>
              <a:buChar char="•"/>
            </a:pPr>
            <a:r>
              <a:rPr b="1" i="0" lang="en-US" sz="3600" u="none" cap="none" strike="noStrike">
                <a:solidFill>
                  <a:schemeClr val="dk1"/>
                </a:solidFill>
                <a:latin typeface="Arial"/>
                <a:ea typeface="Arial"/>
                <a:cs typeface="Arial"/>
                <a:sym typeface="Arial"/>
              </a:rPr>
              <a:t>Unstructured Data</a:t>
            </a:r>
            <a:r>
              <a:rPr b="0" i="0" lang="en-US" sz="3600" u="none" cap="none" strike="noStrike">
                <a:solidFill>
                  <a:schemeClr val="dk1"/>
                </a:solidFill>
                <a:latin typeface="Arial"/>
                <a:ea typeface="Arial"/>
                <a:cs typeface="Arial"/>
                <a:sym typeface="Arial"/>
              </a:rPr>
              <a:t>: Unstructured data</a:t>
            </a:r>
            <a:r>
              <a:rPr b="1" i="0" lang="en-US" sz="3600" u="none" cap="none" strike="noStrike">
                <a:solidFill>
                  <a:schemeClr val="dk1"/>
                </a:solidFill>
                <a:latin typeface="Arial"/>
                <a:ea typeface="Arial"/>
                <a:cs typeface="Arial"/>
                <a:sym typeface="Arial"/>
              </a:rPr>
              <a:t> </a:t>
            </a:r>
            <a:r>
              <a:rPr b="0" i="0" lang="en-US" sz="3600" u="none" cap="none" strike="noStrike">
                <a:solidFill>
                  <a:schemeClr val="dk1"/>
                </a:solidFill>
                <a:latin typeface="Arial"/>
                <a:ea typeface="Arial"/>
                <a:cs typeface="Arial"/>
                <a:sym typeface="Arial"/>
              </a:rPr>
              <a:t>refers to information that doesn’t have a fixed format or structure that makes it difficult to organize and analyze. Unlike structured data, which is neatly arranged in tables, unstructured data includes a variety of formats such as text </a:t>
            </a:r>
            <a:r>
              <a:rPr b="1" i="0" lang="en-US" sz="3600" u="none" cap="none" strike="noStrike">
                <a:solidFill>
                  <a:schemeClr val="dk1"/>
                </a:solidFill>
                <a:latin typeface="Arial"/>
                <a:ea typeface="Arial"/>
                <a:cs typeface="Arial"/>
                <a:sym typeface="Arial"/>
              </a:rPr>
              <a:t>documents</a:t>
            </a:r>
            <a:r>
              <a:rPr b="0" i="0" lang="en-US" sz="3600" u="none" cap="none" strike="noStrike">
                <a:solidFill>
                  <a:schemeClr val="dk1"/>
                </a:solidFill>
                <a:latin typeface="Arial"/>
                <a:ea typeface="Arial"/>
                <a:cs typeface="Arial"/>
                <a:sym typeface="Arial"/>
              </a:rPr>
              <a:t>, </a:t>
            </a:r>
            <a:r>
              <a:rPr b="1" i="0" lang="en-US" sz="3600" u="none" cap="none" strike="noStrike">
                <a:solidFill>
                  <a:schemeClr val="dk1"/>
                </a:solidFill>
                <a:latin typeface="Arial"/>
                <a:ea typeface="Arial"/>
                <a:cs typeface="Arial"/>
                <a:sym typeface="Arial"/>
              </a:rPr>
              <a:t>images</a:t>
            </a:r>
            <a:r>
              <a:rPr b="0" i="0" lang="en-US" sz="3600" u="none" cap="none" strike="noStrike">
                <a:solidFill>
                  <a:schemeClr val="dk1"/>
                </a:solidFill>
                <a:latin typeface="Arial"/>
                <a:ea typeface="Arial"/>
                <a:cs typeface="Arial"/>
                <a:sym typeface="Arial"/>
              </a:rPr>
              <a:t>, </a:t>
            </a:r>
            <a:r>
              <a:rPr b="1" i="0" lang="en-US" sz="3600" u="none" cap="none" strike="noStrike">
                <a:solidFill>
                  <a:schemeClr val="dk1"/>
                </a:solidFill>
                <a:latin typeface="Arial"/>
                <a:ea typeface="Arial"/>
                <a:cs typeface="Arial"/>
                <a:sym typeface="Arial"/>
              </a:rPr>
              <a:t>videos</a:t>
            </a:r>
            <a:r>
              <a:rPr b="0" i="0" lang="en-US" sz="3600" u="none" cap="none" strike="noStrike">
                <a:solidFill>
                  <a:schemeClr val="dk1"/>
                </a:solidFill>
                <a:latin typeface="Arial"/>
                <a:ea typeface="Arial"/>
                <a:cs typeface="Arial"/>
                <a:sym typeface="Arial"/>
              </a:rPr>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2"/>
          <p:cNvSpPr txBox="1"/>
          <p:nvPr/>
        </p:nvSpPr>
        <p:spPr>
          <a:xfrm>
            <a:off x="683172" y="1077310"/>
            <a:ext cx="10497206" cy="43088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2. Price</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Costs</a:t>
            </a:r>
            <a:r>
              <a:rPr lang="en-US" sz="3200">
                <a:solidFill>
                  <a:schemeClr val="dk1"/>
                </a:solidFill>
                <a:latin typeface="Arial"/>
                <a:ea typeface="Arial"/>
                <a:cs typeface="Arial"/>
                <a:sym typeface="Arial"/>
              </a:rPr>
              <a:t>: These platforms are often subscription-based with tiered pricing models. Basic versions are usually free or low-cost, while advanced features come with higher-priced plans.</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Comparison</a:t>
            </a:r>
            <a:r>
              <a:rPr lang="en-US" sz="3200">
                <a:solidFill>
                  <a:schemeClr val="dk1"/>
                </a:solidFill>
                <a:latin typeface="Arial"/>
                <a:ea typeface="Arial"/>
                <a:cs typeface="Arial"/>
                <a:sym typeface="Arial"/>
              </a:rPr>
              <a:t>: No-code tools are generally more cost-effective compared to hiring developers or purchasing custom-built software.</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nvSpPr>
        <p:spPr>
          <a:xfrm>
            <a:off x="382393" y="1208490"/>
            <a:ext cx="11180379"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3. Place</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Availability</a:t>
            </a:r>
            <a:r>
              <a:rPr lang="en-US" sz="3200">
                <a:solidFill>
                  <a:schemeClr val="dk1"/>
                </a:solidFill>
                <a:latin typeface="Arial"/>
                <a:ea typeface="Arial"/>
                <a:cs typeface="Arial"/>
                <a:sym typeface="Arial"/>
              </a:rPr>
              <a:t>: No-code platforms are typically cloud-based, making them accessible from anywhere with an internet connection.</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Target Audience</a:t>
            </a:r>
            <a:r>
              <a:rPr lang="en-US" sz="3200">
                <a:solidFill>
                  <a:schemeClr val="dk1"/>
                </a:solidFill>
                <a:latin typeface="Arial"/>
                <a:ea typeface="Arial"/>
                <a:cs typeface="Arial"/>
                <a:sym typeface="Arial"/>
              </a:rPr>
              <a:t>: Entrepreneurs, small business owners, startups, and non-technical teams in larger organizations.</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4"/>
          <p:cNvSpPr txBox="1"/>
          <p:nvPr/>
        </p:nvSpPr>
        <p:spPr>
          <a:xfrm>
            <a:off x="354127" y="1066162"/>
            <a:ext cx="11482551" cy="38164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4. Promotion</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Marketing Channels</a:t>
            </a:r>
            <a:r>
              <a:rPr lang="en-US" sz="3200">
                <a:solidFill>
                  <a:schemeClr val="dk1"/>
                </a:solidFill>
                <a:latin typeface="Arial"/>
                <a:ea typeface="Arial"/>
                <a:cs typeface="Arial"/>
                <a:sym typeface="Arial"/>
              </a:rPr>
              <a:t>: Social media ads, YouTube tutorials, online webinars, and partnerships with educational institutions.</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Value Proposition</a:t>
            </a:r>
            <a:r>
              <a:rPr lang="en-US" sz="3200">
                <a:solidFill>
                  <a:schemeClr val="dk1"/>
                </a:solidFill>
                <a:latin typeface="Arial"/>
                <a:ea typeface="Arial"/>
                <a:cs typeface="Arial"/>
                <a:sym typeface="Arial"/>
              </a:rPr>
              <a:t>: Emphasis on empowering users without coding expertise, speeding up innovation, and fostering creativity.</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5"/>
          <p:cNvSpPr txBox="1"/>
          <p:nvPr/>
        </p:nvSpPr>
        <p:spPr>
          <a:xfrm>
            <a:off x="472966" y="965638"/>
            <a:ext cx="11246068"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5. People</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Users</a:t>
            </a:r>
            <a:r>
              <a:rPr lang="en-US" sz="3200">
                <a:solidFill>
                  <a:schemeClr val="dk1"/>
                </a:solidFill>
                <a:latin typeface="Arial"/>
                <a:ea typeface="Arial"/>
                <a:cs typeface="Arial"/>
                <a:sym typeface="Arial"/>
              </a:rPr>
              <a:t>: Non-technical individuals, hobbyists, small businesses, and startups looking to prototype or launch products quickly.</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Stakeholders</a:t>
            </a:r>
            <a:r>
              <a:rPr lang="en-US" sz="3200">
                <a:solidFill>
                  <a:schemeClr val="dk1"/>
                </a:solidFill>
                <a:latin typeface="Arial"/>
                <a:ea typeface="Arial"/>
                <a:cs typeface="Arial"/>
                <a:sym typeface="Arial"/>
              </a:rPr>
              <a:t>: Developers (sometimes to enhance functionality), no-code platform providers, and enterprises integrating no-code solutions with existing systems.</a:t>
            </a:r>
            <a:endParaRPr sz="3200">
              <a:solidFill>
                <a:schemeClr val="dk1"/>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6"/>
          <p:cNvSpPr txBox="1"/>
          <p:nvPr/>
        </p:nvSpPr>
        <p:spPr>
          <a:xfrm>
            <a:off x="906517" y="735724"/>
            <a:ext cx="1057603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Arial"/>
                <a:ea typeface="Arial"/>
                <a:cs typeface="Arial"/>
                <a:sym typeface="Arial"/>
              </a:rPr>
              <a:t>5Vs in no code</a:t>
            </a:r>
            <a:endParaRPr/>
          </a:p>
        </p:txBody>
      </p:sp>
      <p:sp>
        <p:nvSpPr>
          <p:cNvPr id="321" name="Google Shape;321;p56"/>
          <p:cNvSpPr txBox="1"/>
          <p:nvPr/>
        </p:nvSpPr>
        <p:spPr>
          <a:xfrm>
            <a:off x="578069" y="1931276"/>
            <a:ext cx="5636172"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Arial"/>
                <a:ea typeface="Arial"/>
                <a:cs typeface="Arial"/>
                <a:sym typeface="Arial"/>
              </a:rPr>
              <a:t>1. Value</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b="1" lang="en-US" sz="3600">
                <a:solidFill>
                  <a:schemeClr val="dk1"/>
                </a:solidFill>
                <a:latin typeface="Arial"/>
                <a:ea typeface="Arial"/>
                <a:cs typeface="Arial"/>
                <a:sym typeface="Arial"/>
              </a:rPr>
              <a:t>2. Velocity</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b="1" lang="en-US" sz="3600">
                <a:solidFill>
                  <a:schemeClr val="dk1"/>
                </a:solidFill>
                <a:latin typeface="Arial"/>
                <a:ea typeface="Arial"/>
                <a:cs typeface="Arial"/>
                <a:sym typeface="Arial"/>
              </a:rPr>
              <a:t>3. Versatility</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b="1" lang="en-US" sz="3600">
                <a:solidFill>
                  <a:schemeClr val="dk1"/>
                </a:solidFill>
                <a:latin typeface="Arial"/>
                <a:ea typeface="Arial"/>
                <a:cs typeface="Arial"/>
                <a:sym typeface="Arial"/>
              </a:rPr>
              <a:t>4. Visibility</a:t>
            </a:r>
            <a:endParaRPr b="1" sz="3600">
              <a:solidFill>
                <a:schemeClr val="dk1"/>
              </a:solidFill>
              <a:latin typeface="Arial"/>
              <a:ea typeface="Arial"/>
              <a:cs typeface="Arial"/>
              <a:sym typeface="Arial"/>
            </a:endParaRPr>
          </a:p>
          <a:p>
            <a:pPr indent="0" lvl="0" marL="0" marR="0" rtl="0" algn="l">
              <a:spcBef>
                <a:spcPts val="0"/>
              </a:spcBef>
              <a:spcAft>
                <a:spcPts val="0"/>
              </a:spcAft>
              <a:buNone/>
            </a:pPr>
            <a:r>
              <a:rPr b="1" lang="en-US" sz="3600">
                <a:solidFill>
                  <a:schemeClr val="dk1"/>
                </a:solidFill>
                <a:latin typeface="Arial"/>
                <a:ea typeface="Arial"/>
                <a:cs typeface="Arial"/>
                <a:sym typeface="Arial"/>
              </a:rPr>
              <a:t>5. Volume</a:t>
            </a:r>
            <a:endParaRPr b="1" sz="3600">
              <a:solidFill>
                <a:schemeClr val="dk1"/>
              </a:solidFill>
              <a:latin typeface="Arial"/>
              <a:ea typeface="Arial"/>
              <a:cs typeface="Arial"/>
              <a:sym typeface="Arial"/>
            </a:endParaRPr>
          </a:p>
          <a:p>
            <a:pPr indent="0" lvl="0" marL="0" marR="0" rtl="0" algn="l">
              <a:spcBef>
                <a:spcPts val="0"/>
              </a:spcBef>
              <a:spcAft>
                <a:spcPts val="0"/>
              </a:spcAft>
              <a:buNone/>
            </a:pPr>
            <a:r>
              <a:t/>
            </a:r>
            <a:endParaRPr b="1" sz="36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7"/>
          <p:cNvSpPr txBox="1"/>
          <p:nvPr/>
        </p:nvSpPr>
        <p:spPr>
          <a:xfrm>
            <a:off x="683172" y="1221827"/>
            <a:ext cx="10825655"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1. Value</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What it brings</a:t>
            </a:r>
            <a:r>
              <a:rPr lang="en-US" sz="3200">
                <a:solidFill>
                  <a:schemeClr val="dk1"/>
                </a:solidFill>
                <a:latin typeface="Arial"/>
                <a:ea typeface="Arial"/>
                <a:cs typeface="Arial"/>
                <a:sym typeface="Arial"/>
              </a:rPr>
              <a:t>: No-code platforms deliver immense value by reducing the time, effort, and cost required to build applications.</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For Whom</a:t>
            </a:r>
            <a:r>
              <a:rPr lang="en-US" sz="3200">
                <a:solidFill>
                  <a:schemeClr val="dk1"/>
                </a:solidFill>
                <a:latin typeface="Arial"/>
                <a:ea typeface="Arial"/>
                <a:cs typeface="Arial"/>
                <a:sym typeface="Arial"/>
              </a:rPr>
              <a:t>: Non-technical users, small businesses, and startups can turn ideas into functional products quickly without hiring developers.</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8"/>
          <p:cNvSpPr txBox="1"/>
          <p:nvPr/>
        </p:nvSpPr>
        <p:spPr>
          <a:xfrm>
            <a:off x="590411" y="1394014"/>
            <a:ext cx="11009586" cy="43088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2. Velocity</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Speed of Development</a:t>
            </a:r>
            <a:r>
              <a:rPr lang="en-US" sz="3200">
                <a:solidFill>
                  <a:schemeClr val="dk1"/>
                </a:solidFill>
                <a:latin typeface="Arial"/>
                <a:ea typeface="Arial"/>
                <a:cs typeface="Arial"/>
                <a:sym typeface="Arial"/>
              </a:rPr>
              <a:t>: With drag-and-drop interfaces and pre-built components, users can create and deploy applications in days or even hours, compared to weeks or months with traditional development.</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Rapid Prototyping</a:t>
            </a:r>
            <a:r>
              <a:rPr lang="en-US" sz="3200">
                <a:solidFill>
                  <a:schemeClr val="dk1"/>
                </a:solidFill>
                <a:latin typeface="Arial"/>
                <a:ea typeface="Arial"/>
                <a:cs typeface="Arial"/>
                <a:sym typeface="Arial"/>
              </a:rPr>
              <a:t>: Enables faster iteration cycles for testing ideas and gathering feedback.</a:t>
            </a:r>
            <a:endParaRPr sz="3200">
              <a:solidFill>
                <a:schemeClr val="dk1"/>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32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9"/>
          <p:cNvSpPr txBox="1"/>
          <p:nvPr/>
        </p:nvSpPr>
        <p:spPr>
          <a:xfrm>
            <a:off x="867103" y="1412328"/>
            <a:ext cx="10457793"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3. Versatility</a:t>
            </a:r>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Adaptability</a:t>
            </a:r>
            <a:r>
              <a:rPr lang="en-US" sz="3200">
                <a:solidFill>
                  <a:schemeClr val="dk1"/>
                </a:solidFill>
                <a:latin typeface="Arial"/>
                <a:ea typeface="Arial"/>
                <a:cs typeface="Arial"/>
                <a:sym typeface="Arial"/>
              </a:rPr>
              <a:t>: No-code platforms cater to a wide range of applications, from websites and mobile apps to workflow automation and data management systems.</a:t>
            </a:r>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Customization</a:t>
            </a:r>
            <a:r>
              <a:rPr lang="en-US" sz="3200">
                <a:solidFill>
                  <a:schemeClr val="dk1"/>
                </a:solidFill>
                <a:latin typeface="Arial"/>
                <a:ea typeface="Arial"/>
                <a:cs typeface="Arial"/>
                <a:sym typeface="Arial"/>
              </a:rPr>
              <a:t>: While simpler than traditional coding, these tools offer significant flexibility for various industries and use cases.</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0"/>
          <p:cNvSpPr txBox="1"/>
          <p:nvPr/>
        </p:nvSpPr>
        <p:spPr>
          <a:xfrm>
            <a:off x="853965" y="893379"/>
            <a:ext cx="10208172"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4. Visibility</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Transparency</a:t>
            </a:r>
            <a:r>
              <a:rPr lang="en-US" sz="3200">
                <a:solidFill>
                  <a:schemeClr val="dk1"/>
                </a:solidFill>
                <a:latin typeface="Arial"/>
                <a:ea typeface="Arial"/>
                <a:cs typeface="Arial"/>
                <a:sym typeface="Arial"/>
              </a:rPr>
              <a:t>: The intuitive user interface allows users to clearly see how components and workflows are connected.</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Collaboration</a:t>
            </a:r>
            <a:r>
              <a:rPr lang="en-US" sz="3200">
                <a:solidFill>
                  <a:schemeClr val="dk1"/>
                </a:solidFill>
                <a:latin typeface="Arial"/>
                <a:ea typeface="Arial"/>
                <a:cs typeface="Arial"/>
                <a:sym typeface="Arial"/>
              </a:rPr>
              <a:t>: Non-technical stakeholders can actively participate in the development process, improving visibility across teams.</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1"/>
          <p:cNvSpPr txBox="1"/>
          <p:nvPr/>
        </p:nvSpPr>
        <p:spPr>
          <a:xfrm>
            <a:off x="775137" y="1261242"/>
            <a:ext cx="10378965"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5. Volume</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Scalability</a:t>
            </a:r>
            <a:r>
              <a:rPr lang="en-US" sz="3200">
                <a:solidFill>
                  <a:schemeClr val="dk1"/>
                </a:solidFill>
                <a:latin typeface="Arial"/>
                <a:ea typeface="Arial"/>
                <a:cs typeface="Arial"/>
                <a:sym typeface="Arial"/>
              </a:rPr>
              <a:t>: While traditionally seen as suitable for small projects, modern no-code platforms increasingly handle larger-scale applications.</a:t>
            </a:r>
            <a:endParaRPr sz="3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Widespread Adoption</a:t>
            </a:r>
            <a:r>
              <a:rPr lang="en-US" sz="3200">
                <a:solidFill>
                  <a:schemeClr val="dk1"/>
                </a:solidFill>
                <a:latin typeface="Arial"/>
                <a:ea typeface="Arial"/>
                <a:cs typeface="Arial"/>
                <a:sym typeface="Arial"/>
              </a:rPr>
              <a:t>: The low barrier to entry has driven massive adoption across industries, contributing to a large volume of projects built using no-code tools.</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nvSpPr>
        <p:spPr>
          <a:xfrm>
            <a:off x="520262" y="349469"/>
            <a:ext cx="11387958"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Arial"/>
                <a:ea typeface="Arial"/>
                <a:cs typeface="Arial"/>
                <a:sym typeface="Arial"/>
              </a:rPr>
              <a:t>Semi-Structured Data</a:t>
            </a:r>
            <a:r>
              <a:rPr b="0" i="0" lang="en-US" sz="3600" u="none" cap="none" strike="noStrike">
                <a:solidFill>
                  <a:schemeClr val="dk1"/>
                </a:solidFill>
                <a:latin typeface="Arial"/>
                <a:ea typeface="Arial"/>
                <a:cs typeface="Arial"/>
                <a:sym typeface="Arial"/>
              </a:rPr>
              <a:t>: Semi-structured data is a type of data that is not purely structured, but also not completely unstructured. It contains some level of organization or structure, but does not conform to a rigid schema or data model, and may contain elements that are not easily categorized or classified.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2"/>
          <p:cNvSpPr txBox="1"/>
          <p:nvPr/>
        </p:nvSpPr>
        <p:spPr>
          <a:xfrm>
            <a:off x="1693797" y="365473"/>
            <a:ext cx="9971689"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Arial"/>
                <a:ea typeface="Arial"/>
                <a:cs typeface="Arial"/>
                <a:sym typeface="Arial"/>
              </a:rPr>
              <a:t>Different between data and code</a:t>
            </a:r>
            <a:endParaRPr/>
          </a:p>
        </p:txBody>
      </p:sp>
      <p:sp>
        <p:nvSpPr>
          <p:cNvPr id="352" name="Google Shape;352;p62"/>
          <p:cNvSpPr txBox="1"/>
          <p:nvPr/>
        </p:nvSpPr>
        <p:spPr>
          <a:xfrm>
            <a:off x="709049" y="1568588"/>
            <a:ext cx="5622038"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Data </a:t>
            </a:r>
            <a:endParaRPr b="1"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1. Definition:</a:t>
            </a:r>
            <a:r>
              <a:rPr lang="en-US" sz="2800">
                <a:solidFill>
                  <a:schemeClr val="dk1"/>
                </a:solidFill>
                <a:latin typeface="Arial"/>
                <a:ea typeface="Arial"/>
                <a:cs typeface="Arial"/>
                <a:sym typeface="Arial"/>
              </a:rPr>
              <a:t>Refers to raw facts, figures, or information that a computer processes. It is passive and represents input, output, or stored content.</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2. Purpose</a:t>
            </a:r>
            <a:r>
              <a:rPr lang="en-US" sz="2800">
                <a:solidFill>
                  <a:schemeClr val="dk1"/>
                </a:solidFill>
                <a:latin typeface="Arial"/>
                <a:ea typeface="Arial"/>
                <a:cs typeface="Arial"/>
                <a:sym typeface="Arial"/>
              </a:rPr>
              <a:t>:Exists to be processed, stored, or transmitted. It represents the </a:t>
            </a:r>
            <a:r>
              <a:rPr i="1" lang="en-US" sz="2800">
                <a:solidFill>
                  <a:schemeClr val="dk1"/>
                </a:solidFill>
                <a:latin typeface="Arial"/>
                <a:ea typeface="Arial"/>
                <a:cs typeface="Arial"/>
                <a:sym typeface="Arial"/>
              </a:rPr>
              <a:t>what</a:t>
            </a:r>
            <a:r>
              <a:rPr lang="en-US" sz="2800">
                <a:solidFill>
                  <a:schemeClr val="dk1"/>
                </a:solidFill>
                <a:latin typeface="Arial"/>
                <a:ea typeface="Arial"/>
                <a:cs typeface="Arial"/>
                <a:sym typeface="Arial"/>
              </a:rPr>
              <a:t> in computing.</a:t>
            </a:r>
            <a:endParaRPr sz="2800">
              <a:solidFill>
                <a:schemeClr val="dk1"/>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353" name="Google Shape;353;p62"/>
          <p:cNvSpPr txBox="1"/>
          <p:nvPr/>
        </p:nvSpPr>
        <p:spPr>
          <a:xfrm>
            <a:off x="6649187" y="1541318"/>
            <a:ext cx="4636295"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Code </a:t>
            </a:r>
            <a:endParaRPr b="1"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1. Definition:</a:t>
            </a:r>
            <a:r>
              <a:rPr lang="en-US" sz="2800">
                <a:solidFill>
                  <a:schemeClr val="dk1"/>
                </a:solidFill>
                <a:latin typeface="Arial"/>
                <a:ea typeface="Arial"/>
                <a:cs typeface="Arial"/>
                <a:sym typeface="Arial"/>
              </a:rPr>
              <a:t>Refers to a set of instructions written in a programming language that tells the computer what to do with the data. It is active and performs operations.</a:t>
            </a:r>
            <a:br>
              <a:rPr lang="en-US" sz="2800">
                <a:solidFill>
                  <a:schemeClr val="dk1"/>
                </a:solidFill>
                <a:latin typeface="Arial"/>
                <a:ea typeface="Arial"/>
                <a:cs typeface="Arial"/>
                <a:sym typeface="Arial"/>
              </a:rPr>
            </a:br>
            <a:r>
              <a:rPr b="1" lang="en-US" sz="2800">
                <a:solidFill>
                  <a:schemeClr val="dk1"/>
                </a:solidFill>
                <a:latin typeface="Arial"/>
                <a:ea typeface="Arial"/>
                <a:cs typeface="Arial"/>
                <a:sym typeface="Arial"/>
              </a:rPr>
              <a:t>2. Purpose</a:t>
            </a:r>
            <a:r>
              <a:rPr lang="en-US" sz="2800">
                <a:solidFill>
                  <a:schemeClr val="dk1"/>
                </a:solidFill>
                <a:latin typeface="Arial"/>
                <a:ea typeface="Arial"/>
                <a:cs typeface="Arial"/>
                <a:sym typeface="Arial"/>
              </a:rPr>
              <a:t>:Exists t manipulate or process data. It represents the </a:t>
            </a:r>
            <a:r>
              <a:rPr i="1" lang="en-US" sz="2800">
                <a:solidFill>
                  <a:schemeClr val="dk1"/>
                </a:solidFill>
                <a:latin typeface="Arial"/>
                <a:ea typeface="Arial"/>
                <a:cs typeface="Arial"/>
                <a:sym typeface="Arial"/>
              </a:rPr>
              <a:t>how</a:t>
            </a:r>
            <a:r>
              <a:rPr lang="en-US" sz="2800">
                <a:solidFill>
                  <a:schemeClr val="dk1"/>
                </a:solidFill>
                <a:latin typeface="Arial"/>
                <a:ea typeface="Arial"/>
                <a:cs typeface="Arial"/>
                <a:sym typeface="Arial"/>
              </a:rPr>
              <a:t> in computing.</a:t>
            </a:r>
            <a:endParaRPr sz="2800">
              <a:solidFill>
                <a:schemeClr val="dk1"/>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3"/>
          <p:cNvSpPr txBox="1"/>
          <p:nvPr/>
        </p:nvSpPr>
        <p:spPr>
          <a:xfrm>
            <a:off x="499241" y="459827"/>
            <a:ext cx="5662448"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3. Representation</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Static in nature.</a:t>
            </a:r>
            <a:endParaRPr b="0" i="0" sz="24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Represented as files (e.g., .txt, .csv) or in-memory values like integers, strings, or objects.</a:t>
            </a:r>
            <a:endParaRPr b="0" i="0" sz="2400" u="none" cap="none" strike="noStrike">
              <a:solidFill>
                <a:schemeClr val="dk1"/>
              </a:solidFill>
              <a:latin typeface="Arial"/>
              <a:ea typeface="Arial"/>
              <a:cs typeface="Arial"/>
              <a:sym typeface="Arial"/>
            </a:endParaRPr>
          </a:p>
          <a:p>
            <a:pPr indent="-133350" lvl="1" marL="74295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chemeClr val="dk1"/>
                </a:solidFill>
                <a:latin typeface="Arial"/>
                <a:ea typeface="Arial"/>
                <a:cs typeface="Arial"/>
                <a:sym typeface="Arial"/>
              </a:rPr>
              <a:t>4. Execution:</a:t>
            </a:r>
            <a:r>
              <a:rPr lang="en-US" sz="2400">
                <a:solidFill>
                  <a:schemeClr val="dk1"/>
                </a:solidFill>
                <a:latin typeface="Arial"/>
                <a:ea typeface="Arial"/>
                <a:cs typeface="Arial"/>
                <a:sym typeface="Arial"/>
              </a:rPr>
              <a:t>Cannot execute itself; it needs code to perform operations.</a:t>
            </a:r>
            <a:br>
              <a:rPr lang="en-US" sz="2400">
                <a:solidFill>
                  <a:schemeClr val="dk1"/>
                </a:solidFill>
                <a:latin typeface="Arial"/>
                <a:ea typeface="Arial"/>
                <a:cs typeface="Arial"/>
                <a:sym typeface="Arial"/>
              </a:rPr>
            </a:br>
            <a:endParaRPr sz="2400">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chemeClr val="dk1"/>
                </a:solidFill>
                <a:latin typeface="Arial"/>
                <a:ea typeface="Arial"/>
                <a:cs typeface="Arial"/>
                <a:sym typeface="Arial"/>
              </a:rPr>
              <a:t>5. Examples in Real Life</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database containing customer records.</a:t>
            </a:r>
            <a:endParaRPr b="0" i="0" sz="24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Images stored on your phone.</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59" name="Google Shape;359;p63"/>
          <p:cNvSpPr txBox="1"/>
          <p:nvPr/>
        </p:nvSpPr>
        <p:spPr>
          <a:xfrm>
            <a:off x="7199586" y="578069"/>
            <a:ext cx="4138448"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3. Representation</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Dynamic in nature.</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Written in programming or scripting languages</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chemeClr val="dk1"/>
                </a:solidFill>
                <a:latin typeface="Arial"/>
                <a:ea typeface="Arial"/>
                <a:cs typeface="Arial"/>
                <a:sym typeface="Arial"/>
              </a:rPr>
              <a:t>4. Execution:</a:t>
            </a:r>
            <a:r>
              <a:rPr lang="en-US" sz="2400">
                <a:solidFill>
                  <a:schemeClr val="dk1"/>
                </a:solidFill>
                <a:latin typeface="Arial"/>
                <a:ea typeface="Arial"/>
                <a:cs typeface="Arial"/>
                <a:sym typeface="Arial"/>
              </a:rPr>
              <a:t>:</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Can execute on a computing system, as it is designed to process data.</a:t>
            </a:r>
            <a:br>
              <a:rPr lang="en-US" sz="2400">
                <a:solidFill>
                  <a:schemeClr val="dk1"/>
                </a:solidFill>
                <a:latin typeface="Arial"/>
                <a:ea typeface="Arial"/>
                <a:cs typeface="Arial"/>
                <a:sym typeface="Arial"/>
              </a:rPr>
            </a:br>
            <a:r>
              <a:rPr b="1" lang="en-US" sz="2400">
                <a:solidFill>
                  <a:schemeClr val="dk1"/>
                </a:solidFill>
                <a:latin typeface="Arial"/>
                <a:ea typeface="Arial"/>
                <a:cs typeface="Arial"/>
                <a:sym typeface="Arial"/>
              </a:rPr>
              <a:t>5. Examples in Real Life</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SQL query to retrieve specific customer records.</a:t>
            </a:r>
            <a:endParaRPr b="0" i="0" sz="24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An app on your phone to edit or display images.</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64"/>
          <p:cNvPicPr preferRelativeResize="0"/>
          <p:nvPr/>
        </p:nvPicPr>
        <p:blipFill>
          <a:blip r:embed="rId3">
            <a:alphaModFix/>
          </a:blip>
          <a:stretch>
            <a:fillRect/>
          </a:stretch>
        </p:blipFill>
        <p:spPr>
          <a:xfrm>
            <a:off x="152400" y="152400"/>
            <a:ext cx="11452425" cy="638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nvSpPr>
        <p:spPr>
          <a:xfrm>
            <a:off x="441037" y="925946"/>
            <a:ext cx="11269517" cy="46474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Quantitative Data </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Data that represents quantities and can be measured or expressed in numbers. It can be further divided into: </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 Discrete Data: Countable data that takes on specific values (e.g., number of children, number of cars). </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 Continuous Data: Data that can take any value within a range (e.g., height, weight, temperature).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nvSpPr>
        <p:spPr>
          <a:xfrm>
            <a:off x="521855" y="325582"/>
            <a:ext cx="11402290" cy="51398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Qualitative Data </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Data that represents categories or qualities, often non-numeric. Can be further classified into: </a:t>
            </a:r>
            <a:endParaRPr/>
          </a:p>
          <a:p>
            <a:pPr indent="0" lvl="0" marL="0" marR="0" rtl="0" algn="l">
              <a:spcBef>
                <a:spcPts val="0"/>
              </a:spcBef>
              <a:spcAft>
                <a:spcPts val="0"/>
              </a:spcAft>
              <a:buNone/>
            </a:pPr>
            <a:r>
              <a:rPr b="1" lang="en-US" sz="3200">
                <a:solidFill>
                  <a:schemeClr val="dk1"/>
                </a:solidFill>
                <a:latin typeface="Arial"/>
                <a:ea typeface="Arial"/>
                <a:cs typeface="Arial"/>
                <a:sym typeface="Arial"/>
              </a:rPr>
              <a:t>Nominal Data</a:t>
            </a:r>
            <a:r>
              <a:rPr lang="en-US" sz="3200">
                <a:solidFill>
                  <a:schemeClr val="dk1"/>
                </a:solidFill>
                <a:latin typeface="Arial"/>
                <a:ea typeface="Arial"/>
                <a:cs typeface="Arial"/>
                <a:sym typeface="Arial"/>
              </a:rPr>
              <a:t>: Data that represents categories with no inherent order (e.g., color, gender, country of origin). </a:t>
            </a:r>
            <a:endParaRPr/>
          </a:p>
          <a:p>
            <a:pPr indent="0" lvl="0" marL="0" marR="0" rtl="0" algn="l">
              <a:spcBef>
                <a:spcPts val="0"/>
              </a:spcBef>
              <a:spcAft>
                <a:spcPts val="0"/>
              </a:spcAft>
              <a:buNone/>
            </a:pPr>
            <a:r>
              <a:rPr b="1" lang="en-US" sz="3200">
                <a:solidFill>
                  <a:schemeClr val="dk1"/>
                </a:solidFill>
                <a:latin typeface="Arial"/>
                <a:ea typeface="Arial"/>
                <a:cs typeface="Arial"/>
                <a:sym typeface="Arial"/>
              </a:rPr>
              <a:t>Ordinal Data</a:t>
            </a:r>
            <a:r>
              <a:rPr lang="en-US" sz="3200">
                <a:solidFill>
                  <a:schemeClr val="dk1"/>
                </a:solidFill>
                <a:latin typeface="Arial"/>
                <a:ea typeface="Arial"/>
                <a:cs typeface="Arial"/>
                <a:sym typeface="Arial"/>
              </a:rPr>
              <a:t>: Data that represents categories with a defined order or ranking (e.g., education level, survey responses like "poor", "fair", "good").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nvSpPr>
        <p:spPr>
          <a:xfrm>
            <a:off x="308264" y="267855"/>
            <a:ext cx="11523517" cy="69865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Primary Data </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Data collected directly from the source or original observation. It’s often fresh and specific to the research or analysis being conducted. </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 Examples: Survey results, experiment measurements, interviews.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Primary data is collected directly from original sources, ensuring it is fresh and specific to the research or project at hand. Examples include surveys, interviews, experiments, and observations. Since it is collected for a specific purpose, it is typically more accurate and relevant than secondary data.</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nvSpPr>
        <p:spPr>
          <a:xfrm>
            <a:off x="417946" y="337128"/>
            <a:ext cx="11506199"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Secondary Data </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Data that was collected for another purpose but is being reused or repurposed for a different analysis. </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Examples: Published research papers, government reports, historical data, data from databases.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