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arlow ExtraLight"/>
      <p:regular r:id="rId23"/>
      <p:bold r:id="rId24"/>
      <p:italic r:id="rId25"/>
      <p:boldItalic r:id="rId26"/>
    </p:embeddedFont>
    <p:embeddedFont>
      <p:font typeface="Hepta Slab Medium"/>
      <p:regular r:id="rId27"/>
      <p:bold r:id="rId28"/>
    </p:embeddedFont>
    <p:embeddedFont>
      <p:font typeface="Hepta Slab Light"/>
      <p:regular r:id="rId29"/>
      <p:bold r:id="rId30"/>
    </p:embeddedFont>
    <p:embeddedFont>
      <p:font typeface="Hepta Slab"/>
      <p:regular r:id="rId31"/>
      <p:bold r:id="rId32"/>
    </p:embeddedFont>
    <p:embeddedFont>
      <p:font typeface="Barlow Medium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7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-italic.fntdata"/><Relationship Id="rId24" Type="http://schemas.openxmlformats.org/officeDocument/2006/relationships/font" Target="fonts/BarlowExtraLight-bold.fntdata"/><Relationship Id="rId23" Type="http://schemas.openxmlformats.org/officeDocument/2006/relationships/font" Target="fonts/BarlowExt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ExtraLight-boldItalic.fntdata"/><Relationship Id="rId25" Type="http://schemas.openxmlformats.org/officeDocument/2006/relationships/font" Target="fonts/BarlowExtraLight-italic.fntdata"/><Relationship Id="rId28" Type="http://schemas.openxmlformats.org/officeDocument/2006/relationships/font" Target="fonts/HeptaSlabMedium-bold.fntdata"/><Relationship Id="rId27" Type="http://schemas.openxmlformats.org/officeDocument/2006/relationships/font" Target="fonts/HeptaSlab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-regular.fntdata"/><Relationship Id="rId30" Type="http://schemas.openxmlformats.org/officeDocument/2006/relationships/font" Target="fonts/HeptaSlabLight-bold.fntdata"/><Relationship Id="rId11" Type="http://schemas.openxmlformats.org/officeDocument/2006/relationships/slide" Target="slides/slide6.xml"/><Relationship Id="rId33" Type="http://schemas.openxmlformats.org/officeDocument/2006/relationships/font" Target="fonts/BarlowMedium-regular.fntdata"/><Relationship Id="rId10" Type="http://schemas.openxmlformats.org/officeDocument/2006/relationships/slide" Target="slides/slide5.xml"/><Relationship Id="rId32" Type="http://schemas.openxmlformats.org/officeDocument/2006/relationships/font" Target="fonts/HeptaSlab-bold.fntdata"/><Relationship Id="rId13" Type="http://schemas.openxmlformats.org/officeDocument/2006/relationships/slide" Target="slides/slide8.xml"/><Relationship Id="rId35" Type="http://schemas.openxmlformats.org/officeDocument/2006/relationships/font" Target="fonts/BarlowMedium-italic.fntdata"/><Relationship Id="rId12" Type="http://schemas.openxmlformats.org/officeDocument/2006/relationships/slide" Target="slides/slide7.xml"/><Relationship Id="rId34" Type="http://schemas.openxmlformats.org/officeDocument/2006/relationships/font" Target="fonts/BarlowMedium-bold.fntdata"/><Relationship Id="rId15" Type="http://schemas.openxmlformats.org/officeDocument/2006/relationships/slide" Target="slides/slide10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Barlow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9b1116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9b1116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9b2144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9b2144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9b21448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9b21448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9b21448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9b21448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9b21448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9b21448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9b21448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9b21448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9b21448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9b21448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9b21448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9b21448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9b21448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9b21448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9b1116fb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9b1116fb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9b1116fb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9b1116fb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9b1116fb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9b1116fb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9b1116fb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9b1116fb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9b1116fb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9b1116fb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9b21448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9b21448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9b21448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9b21448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9b21448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9b21448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Name:Vijay Kota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541800" y="3104050"/>
            <a:ext cx="2060400" cy="38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Cohort: mark Zuckerburg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550600" y="2235250"/>
            <a:ext cx="44343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Roll no: 150096724074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697350" y="27720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google </a:t>
            </a:r>
            <a:r>
              <a:rPr lang="en"/>
              <a:t>finance</a:t>
            </a:r>
            <a:endParaRPr/>
          </a:p>
        </p:txBody>
      </p:sp>
      <p:sp>
        <p:nvSpPr>
          <p:cNvPr id="378" name="Google Shape;378;p56"/>
          <p:cNvSpPr txBox="1"/>
          <p:nvPr/>
        </p:nvSpPr>
        <p:spPr>
          <a:xfrm>
            <a:off x="328350" y="1681650"/>
            <a:ext cx="8487300" cy="178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E0E0E"/>
                </a:solidFill>
              </a:rPr>
              <a:t>Google Finance</a:t>
            </a:r>
            <a:r>
              <a:rPr lang="en" sz="1600">
                <a:solidFill>
                  <a:srgbClr val="0E0E0E"/>
                </a:solidFill>
              </a:rPr>
              <a:t> is a free financial tool offered by Google that provides users with real-time stock market data, financial news, and portfolio tracking. It is integrated into Google’s ecosystem, including Google Sheets, enabling users to analyze and manage financial data conveniently.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766200" y="18870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google </a:t>
            </a:r>
            <a:r>
              <a:rPr lang="en"/>
              <a:t>finance</a:t>
            </a:r>
            <a:endParaRPr/>
          </a:p>
        </p:txBody>
      </p:sp>
      <p:sp>
        <p:nvSpPr>
          <p:cNvPr id="384" name="Google Shape;384;p57"/>
          <p:cNvSpPr txBox="1"/>
          <p:nvPr/>
        </p:nvSpPr>
        <p:spPr>
          <a:xfrm>
            <a:off x="254550" y="1504700"/>
            <a:ext cx="8634900" cy="324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1.	</a:t>
            </a:r>
            <a:r>
              <a:rPr b="1" lang="en" sz="1600">
                <a:solidFill>
                  <a:srgbClr val="0E0E0E"/>
                </a:solidFill>
              </a:rPr>
              <a:t>Free and Accessible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Google Finance is completely free and easily accessible through a web browser or Google Sheets, making it a cost-effective tool for investors and researchers.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2.	</a:t>
            </a:r>
            <a:r>
              <a:rPr b="1" lang="en" sz="1600">
                <a:solidFill>
                  <a:srgbClr val="0E0E0E"/>
                </a:solidFill>
              </a:rPr>
              <a:t>Real-Time Financial Data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Provides up-to-date stock prices, currency exchange rates, and other financial data, allowing users to monitor markets in real time.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/>
        </p:nvSpPr>
        <p:spPr>
          <a:xfrm>
            <a:off x="352950" y="314700"/>
            <a:ext cx="8438100" cy="451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3.	</a:t>
            </a:r>
            <a:r>
              <a:rPr b="1" lang="en" sz="1600">
                <a:solidFill>
                  <a:srgbClr val="0E0E0E"/>
                </a:solidFill>
              </a:rPr>
              <a:t>Seamless Integration with Google Sheets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Using the &lt;=GOOGLEFINANCE()&gt; function, users can easily pull stock prices, historical data, and other metrics directly into spreadsheets for analysis and visualization.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Custom Portfolio Tracking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Users can create personalized portfolios to track the performance of their investments, helping with better decision-making and financial planning.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Comprehensive Market Insights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Offers news, trends, and data on global markets and industries, consolidating valuable information in one platform for informed decision-making.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382050" y="208350"/>
            <a:ext cx="83799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google finance</a:t>
            </a:r>
            <a:endParaRPr/>
          </a:p>
        </p:txBody>
      </p:sp>
      <p:sp>
        <p:nvSpPr>
          <p:cNvPr id="395" name="Google Shape;395;p59"/>
          <p:cNvSpPr txBox="1"/>
          <p:nvPr/>
        </p:nvSpPr>
        <p:spPr>
          <a:xfrm>
            <a:off x="324550" y="1150650"/>
            <a:ext cx="8585700" cy="35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1.	</a:t>
            </a:r>
            <a:r>
              <a:rPr b="1" lang="en" sz="1600">
                <a:solidFill>
                  <a:srgbClr val="0E0E0E"/>
                </a:solidFill>
              </a:rPr>
              <a:t>Limited Data Coverage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It does not provide data for all global stock exchanges or some less common financial instruments, limiting its utility for certain investors.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2.	</a:t>
            </a:r>
            <a:r>
              <a:rPr b="1" lang="en" sz="1600">
                <a:solidFill>
                  <a:srgbClr val="0E0E0E"/>
                </a:solidFill>
              </a:rPr>
              <a:t>Inconsistent Historical Data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Historical data retrieved using the &lt;=GOOGLEFINANCE()&gt; function can sometimes be incomplete or inaccurate, which may affect long-term analysis.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/>
        </p:nvSpPr>
        <p:spPr>
          <a:xfrm>
            <a:off x="363875" y="334375"/>
            <a:ext cx="8320200" cy="45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3.	</a:t>
            </a:r>
            <a:r>
              <a:rPr b="1" lang="en" sz="1600">
                <a:solidFill>
                  <a:srgbClr val="0E0E0E"/>
                </a:solidFill>
              </a:rPr>
              <a:t>Lack of Advanced Features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Compared to dedicated financial platforms like Bloomberg or Yahoo Finance, Google Finance lacks advanced tools for deep financial analysis, technical charting, and research.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No Built-In Alerts or Notifications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Users cannot set up automatic alerts for stock price movements or news updates, which can be a drawback for active traders.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Dependence on Internet Connectivity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Since it is an online tool, access to data is entirely dependent on an internet connection, and downtime on Google’s servers can occasionally disrupt functionality.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-193350" y="51000"/>
            <a:ext cx="95307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</a:t>
            </a:r>
            <a:r>
              <a:rPr lang="en"/>
              <a:t>private</a:t>
            </a:r>
            <a:r>
              <a:rPr lang="en"/>
              <a:t> &amp; limited</a:t>
            </a:r>
            <a:endParaRPr/>
          </a:p>
        </p:txBody>
      </p:sp>
      <p:sp>
        <p:nvSpPr>
          <p:cNvPr id="406" name="Google Shape;406;p61"/>
          <p:cNvSpPr txBox="1"/>
          <p:nvPr/>
        </p:nvSpPr>
        <p:spPr>
          <a:xfrm>
            <a:off x="216350" y="1396525"/>
            <a:ext cx="4405800" cy="327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E0E0E"/>
                </a:solidFill>
              </a:rPr>
              <a:t>Private</a:t>
            </a:r>
            <a:endParaRPr b="1"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1.	</a:t>
            </a:r>
            <a:r>
              <a:rPr b="1" lang="en" sz="1600">
                <a:solidFill>
                  <a:srgbClr val="0E0E0E"/>
                </a:solidFill>
              </a:rPr>
              <a:t>Meaning</a:t>
            </a:r>
            <a:r>
              <a:rPr lang="en" sz="1600">
                <a:solidFill>
                  <a:srgbClr val="0E0E0E"/>
                </a:solidFill>
              </a:rPr>
              <a:t>:Refers to ownership or entities not open to the general public; access or participation is restricted to a specific group.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2.	</a:t>
            </a:r>
            <a:r>
              <a:rPr b="1" lang="en" sz="1600">
                <a:solidFill>
                  <a:srgbClr val="0E0E0E"/>
                </a:solidFill>
              </a:rPr>
              <a:t>Liability</a:t>
            </a:r>
            <a:r>
              <a:rPr lang="en" sz="1600">
                <a:solidFill>
                  <a:srgbClr val="0E0E0E"/>
                </a:solidFill>
              </a:rPr>
              <a:t>: Can refer to individuals or businesses where there’s no restriction on the liability of owners or members. The liabilities may fall on the individual owners.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E0E0E"/>
              </a:solidFill>
            </a:endParaRPr>
          </a:p>
        </p:txBody>
      </p:sp>
      <p:sp>
        <p:nvSpPr>
          <p:cNvPr id="407" name="Google Shape;407;p61"/>
          <p:cNvSpPr txBox="1"/>
          <p:nvPr/>
        </p:nvSpPr>
        <p:spPr>
          <a:xfrm>
            <a:off x="4740275" y="1396525"/>
            <a:ext cx="4306500" cy="32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E0E0E"/>
                </a:solidFill>
              </a:rPr>
              <a:t>Limited</a:t>
            </a:r>
            <a:endParaRPr b="1"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1.</a:t>
            </a:r>
            <a:r>
              <a:rPr b="1" lang="en" sz="1600">
                <a:solidFill>
                  <a:srgbClr val="0E0E0E"/>
                </a:solidFill>
              </a:rPr>
              <a:t>Meaning</a:t>
            </a:r>
            <a:r>
              <a:rPr lang="en" sz="1600">
                <a:solidFill>
                  <a:srgbClr val="0E0E0E"/>
                </a:solidFill>
              </a:rPr>
              <a:t>:Refers to a legal structure where the liability of the owners or shareholders is limited to the amount they invested in the company, protecting personal assets.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2.</a:t>
            </a:r>
            <a:r>
              <a:rPr b="1" lang="en" sz="1600">
                <a:solidFill>
                  <a:srgbClr val="0E0E0E"/>
                </a:solidFill>
              </a:rPr>
              <a:t>Liability</a:t>
            </a:r>
            <a:r>
              <a:rPr lang="en" sz="1600">
                <a:solidFill>
                  <a:srgbClr val="0E0E0E"/>
                </a:solidFill>
              </a:rPr>
              <a:t>:Liability is limited, meaning shareholders are only responsible for company debts up to the amount they invested in the company.</a:t>
            </a:r>
            <a:endParaRPr sz="1600">
              <a:solidFill>
                <a:srgbClr val="0E0E0E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/>
        </p:nvSpPr>
        <p:spPr>
          <a:xfrm>
            <a:off x="157350" y="285300"/>
            <a:ext cx="4297800" cy="460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3.	</a:t>
            </a:r>
            <a:r>
              <a:rPr b="1" lang="en" sz="1600">
                <a:solidFill>
                  <a:srgbClr val="0E0E0E"/>
                </a:solidFill>
              </a:rPr>
              <a:t>Company Structure</a:t>
            </a:r>
            <a:r>
              <a:rPr lang="en" sz="1600">
                <a:solidFill>
                  <a:srgbClr val="0E0E0E"/>
                </a:solidFill>
              </a:rPr>
              <a:t>:Can refer to individuals, partnerships, or unincorporated businesses that are not publicly traded.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Public vs. Private Offering</a:t>
            </a:r>
            <a:r>
              <a:rPr lang="en" sz="1600">
                <a:solidFill>
                  <a:srgbClr val="0E0E0E"/>
                </a:solidFill>
              </a:rPr>
              <a:t>:Generally does not offer shares to the public; shares are held by a small group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Regulatory Requirements</a:t>
            </a:r>
            <a:r>
              <a:rPr lang="en" sz="1600">
                <a:solidFill>
                  <a:srgbClr val="0E0E0E"/>
                </a:solidFill>
              </a:rPr>
              <a:t>:Often faces fewer legal and regulatory requirements compared to limited companies.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  <p:sp>
        <p:nvSpPr>
          <p:cNvPr id="413" name="Google Shape;413;p62"/>
          <p:cNvSpPr txBox="1"/>
          <p:nvPr/>
        </p:nvSpPr>
        <p:spPr>
          <a:xfrm>
            <a:off x="4659300" y="285250"/>
            <a:ext cx="4258500" cy="460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3.	</a:t>
            </a:r>
            <a:r>
              <a:rPr b="1" lang="en" sz="1600">
                <a:solidFill>
                  <a:srgbClr val="0E0E0E"/>
                </a:solidFill>
              </a:rPr>
              <a:t>Company Structure</a:t>
            </a:r>
            <a:r>
              <a:rPr lang="en" sz="1600">
                <a:solidFill>
                  <a:srgbClr val="0E0E0E"/>
                </a:solidFill>
              </a:rPr>
              <a:t>:Refers to a business structure (like Ltd. or LLC) where the company is a separate legal entity from its owners and has limited liability.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Public vs. Private Offering</a:t>
            </a:r>
            <a:r>
              <a:rPr lang="en" sz="1600">
                <a:solidFill>
                  <a:srgbClr val="0E0E0E"/>
                </a:solidFill>
              </a:rPr>
              <a:t>:Can refer to a company structure where the public or private can be involved in shares, but in the case of “Public Limited” companies, shares are offered to the public.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Regulatory Requirements</a:t>
            </a:r>
            <a:r>
              <a:rPr lang="en" sz="1600">
                <a:solidFill>
                  <a:srgbClr val="0E0E0E"/>
                </a:solidFill>
              </a:rPr>
              <a:t>: Must adhere to more formal regulatory and compliance requirements, such as reporting financials, depending on whether it’s a public or private limited company.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50" y="232775"/>
            <a:ext cx="8444575" cy="47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7350" y="38367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 </a:t>
            </a:r>
            <a:endParaRPr/>
          </a:p>
        </p:txBody>
      </p:sp>
      <p:sp>
        <p:nvSpPr>
          <p:cNvPr id="334" name="Google Shape;334;p48"/>
          <p:cNvSpPr txBox="1"/>
          <p:nvPr/>
        </p:nvSpPr>
        <p:spPr>
          <a:xfrm>
            <a:off x="1453400" y="1597000"/>
            <a:ext cx="6428700" cy="1831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Google Sheets is a free, web-based spreadsheet application provided by</a:t>
            </a:r>
            <a:r>
              <a:rPr lang="en" sz="1600">
                <a:solidFill>
                  <a:srgbClr val="0E0E0E"/>
                </a:solidFill>
              </a:rPr>
              <a:t> Google as part of its Google Workspace (formerly G Suite) productivity suite. It allows users to create, edit, and share spreadsheets online while collaborating in real-time with others. It is similar to Microsoft Excel but operates in a cloud-based environment.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697350" y="454225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google sheet</a:t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550750" y="1691550"/>
            <a:ext cx="8211900" cy="310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1.	</a:t>
            </a:r>
            <a:r>
              <a:rPr b="1" lang="en" sz="1600">
                <a:solidFill>
                  <a:srgbClr val="0E0E0E"/>
                </a:solidFill>
              </a:rPr>
              <a:t>Cloud-Based and Accessible Anywhere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Google Sheets is cloud-based, allowing users to access and edit their spreadsheets from any device with an internet connection. Changes are saved automatically in real-time.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2.	</a:t>
            </a:r>
            <a:r>
              <a:rPr b="1" lang="en" sz="1600">
                <a:solidFill>
                  <a:srgbClr val="0E0E0E"/>
                </a:solidFill>
              </a:rPr>
              <a:t>Collaboration and Sharing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Multiple users can work on the same spreadsheet simultaneously, with real-time updates and a detailed version history to track changes. Sharing permissions can be adjusted for viewing or editing.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/>
        </p:nvSpPr>
        <p:spPr>
          <a:xfrm>
            <a:off x="432725" y="826100"/>
            <a:ext cx="8123400" cy="359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3.	</a:t>
            </a:r>
            <a:r>
              <a:rPr b="1" lang="en" sz="1600">
                <a:solidFill>
                  <a:srgbClr val="0E0E0E"/>
                </a:solidFill>
              </a:rPr>
              <a:t>Integration with Other Google Services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It integrates seamlessly with Google Workspace (Docs, Slides, Drive) and other tools, enhancing productivity and data sharing across platforms.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Customizable with Add-ons and Scripts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Users can extend functionality with add-ons or use Google Apps Script to automate tasks, create custom functions, and link Sheets with APIs or other apps.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Free and Cross-Platform Compatibility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Google Sheets is free to use and works on various platforms (Windows, macOS, iOS, Android) without requiring additional software installations.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535250" y="21820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google sheet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501575" y="1603050"/>
            <a:ext cx="8015100" cy="3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1.	</a:t>
            </a:r>
            <a:r>
              <a:rPr b="1" lang="en" sz="1600">
                <a:solidFill>
                  <a:srgbClr val="0E0E0E"/>
                </a:solidFill>
              </a:rPr>
              <a:t>Limited Data Handling for Large Datasets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Google Sheets struggles with very large datasets (millions of rows), making it less suitable for heavy data analysis compared to tools like Microsoft Excel or databases.</a:t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2.	</a:t>
            </a:r>
            <a:r>
              <a:rPr b="1" lang="en" sz="1600">
                <a:solidFill>
                  <a:srgbClr val="0E0E0E"/>
                </a:solidFill>
              </a:rPr>
              <a:t>Dependence on Internet Connectivity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While offline editing is possible, many features require an active internet connection, which can be a limitation in areas with poor connectivity.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481900" y="403225"/>
            <a:ext cx="8182500" cy="42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3.	</a:t>
            </a:r>
            <a:r>
              <a:rPr b="1" lang="en" sz="1600">
                <a:solidFill>
                  <a:srgbClr val="0E0E0E"/>
                </a:solidFill>
              </a:rPr>
              <a:t>Limited Advanced Features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Advanced features like robust pivot tables, data visualization options, and complex formula capabilities are less powerful compared to Excel.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Performance Issues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When multiple users are working on a spreadsheet or with large datasets, performance can become sluggish, causing delays in real-time updates.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Security Concerns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Sharing and storing data in the cloud raises potential security and privacy concerns, especially for sensitive or confidential information, if permissions are not managed carefully.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697350" y="424725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google sheet</a:t>
            </a:r>
            <a:endParaRPr/>
          </a:p>
        </p:txBody>
      </p:sp>
      <p:sp>
        <p:nvSpPr>
          <p:cNvPr id="362" name="Google Shape;362;p53"/>
          <p:cNvSpPr txBox="1"/>
          <p:nvPr/>
        </p:nvSpPr>
        <p:spPr>
          <a:xfrm>
            <a:off x="308700" y="1494850"/>
            <a:ext cx="8526600" cy="29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1.	</a:t>
            </a:r>
            <a:r>
              <a:rPr b="1" lang="en" sz="1600">
                <a:solidFill>
                  <a:srgbClr val="0E0E0E"/>
                </a:solidFill>
              </a:rPr>
              <a:t>Real-Time Collaboration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Multiple users can edit and view the same spreadsheet simultaneously, enabling seamless teamwork. Changes are updated in real-time, improving productivity.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2.	</a:t>
            </a:r>
            <a:r>
              <a:rPr b="1" lang="en" sz="1600">
                <a:solidFill>
                  <a:srgbClr val="0E0E0E"/>
                </a:solidFill>
              </a:rPr>
              <a:t>Automatic Saving and Version History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Google Sheets automatically saves changes and provides a detailed version history, allowing users to revert to previous versions if needed.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452400" y="511400"/>
            <a:ext cx="8231700" cy="441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3.	</a:t>
            </a:r>
            <a:r>
              <a:rPr b="1" lang="en" sz="1600">
                <a:solidFill>
                  <a:srgbClr val="0E0E0E"/>
                </a:solidFill>
              </a:rPr>
              <a:t>Free and Easily Accessible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It’s completely free to use and can be accessed from any device with an internet connection, making it a cost-effective and convenient tool for individuals and teams.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	4.	</a:t>
            </a:r>
            <a:r>
              <a:rPr b="1" lang="en" sz="1600">
                <a:solidFill>
                  <a:srgbClr val="0E0E0E"/>
                </a:solidFill>
              </a:rPr>
              <a:t>Custom Automation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With Google Apps Script, users can automate repetitive tasks, integrate with APIs, and create custom workflows to enhance efficiency.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-241300" lvl="0" marL="254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5.	</a:t>
            </a:r>
            <a:r>
              <a:rPr b="1" lang="en" sz="1600">
                <a:solidFill>
                  <a:srgbClr val="0E0E0E"/>
                </a:solidFill>
              </a:rPr>
              <a:t>Integration with Ecosystem and Add-ons</a:t>
            </a:r>
            <a:r>
              <a:rPr lang="en" sz="1600">
                <a:solidFill>
                  <a:srgbClr val="0E0E0E"/>
                </a:solidFill>
              </a:rPr>
              <a:t>: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	•	It integrates seamlessly with Google Workspace apps like Google Drive, Docs, Slides, and third-party add-ons, providing a versatile platform for data management and sharing.</a:t>
            </a:r>
            <a:endParaRPr sz="16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697350" y="20638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r>
              <a:rPr lang="en"/>
              <a:t>finance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