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7.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Name: </a:t>
            </a:r>
            <a:r>
              <a:rPr lang="en-GB"/>
              <a:t>Vijay Kota</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6"/>
              <a:buNone/>
            </a:pPr>
            <a:r>
              <a:rPr lang="en-GB"/>
              <a:t>Roll no: 150096724074</a:t>
            </a:r>
            <a:endParaRPr/>
          </a:p>
          <a:p>
            <a:pPr indent="0" lvl="0" marL="0" rtl="0" algn="l">
              <a:lnSpc>
                <a:spcPct val="100000"/>
              </a:lnSpc>
              <a:spcBef>
                <a:spcPts val="0"/>
              </a:spcBef>
              <a:spcAft>
                <a:spcPts val="0"/>
              </a:spcAft>
              <a:buSzPct val="117646"/>
              <a:buNone/>
            </a:pPr>
            <a:r>
              <a:rPr lang="en-GB"/>
              <a:t>Cohort: Mark zuckerburg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Google Chrome</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Engine</a:t>
            </a:r>
            <a:r>
              <a:rPr lang="en-GB" sz="1500">
                <a:solidFill>
                  <a:schemeClr val="dk1"/>
                </a:solidFill>
              </a:rPr>
              <a:t>: Blink</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Platform</a:t>
            </a:r>
            <a:r>
              <a:rPr lang="en-GB" sz="1500">
                <a:solidFill>
                  <a:schemeClr val="dk1"/>
                </a:solidFill>
              </a:rPr>
              <a:t>: Windows, macOS, Linux, iOS, Android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Features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Fast and lightweight browser with strong performance.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Syncs across devices using a Google account.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Extensive library of extensions available from the Chrome Web Store.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Frequent security updates and sandboxing for protection against malware.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Integration with Google's ecosystem (Gmail, Google Drive, etc.).</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Incognito mode for private browsing.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Unique</a:t>
            </a:r>
            <a:r>
              <a:rPr lang="en-GB" sz="1500">
                <a:solidFill>
                  <a:schemeClr val="dk1"/>
                </a:solidFill>
              </a:rPr>
              <a:t>: Dominates the market due to its speed and vast feature set, including an excellent developer tool suite.</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airawat(74th)</a:t>
            </a:r>
            <a:endParaRPr/>
          </a:p>
        </p:txBody>
      </p:sp>
      <p:sp>
        <p:nvSpPr>
          <p:cNvPr id="587" name="Google Shape;587;p1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88" name="Google Shape;588;p112"/>
          <p:cNvPicPr preferRelativeResize="0"/>
          <p:nvPr/>
        </p:nvPicPr>
        <p:blipFill rotWithShape="1">
          <a:blip r:embed="rId3">
            <a:alphaModFix/>
          </a:blip>
          <a:srcRect b="0" l="0" r="0" t="0"/>
          <a:stretch/>
        </p:blipFill>
        <p:spPr>
          <a:xfrm>
            <a:off x="311700" y="1076950"/>
            <a:ext cx="8520600" cy="36410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fugaku supercomputer</a:t>
            </a:r>
            <a:endParaRPr/>
          </a:p>
        </p:txBody>
      </p:sp>
      <p:sp>
        <p:nvSpPr>
          <p:cNvPr id="594" name="Google Shape;594;p113"/>
          <p:cNvSpPr txBox="1"/>
          <p:nvPr>
            <p:ph idx="1" type="body"/>
          </p:nvPr>
        </p:nvSpPr>
        <p:spPr>
          <a:xfrm>
            <a:off x="280475" y="10900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95" name="Google Shape;595;p113"/>
          <p:cNvPicPr preferRelativeResize="0"/>
          <p:nvPr/>
        </p:nvPicPr>
        <p:blipFill rotWithShape="1">
          <a:blip r:embed="rId3">
            <a:alphaModFix/>
          </a:blip>
          <a:srcRect b="0" l="0" r="0" t="0"/>
          <a:stretch/>
        </p:blipFill>
        <p:spPr>
          <a:xfrm>
            <a:off x="311700" y="1152475"/>
            <a:ext cx="8520600" cy="38195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frontier supercomputer </a:t>
            </a:r>
            <a:endParaRPr/>
          </a:p>
        </p:txBody>
      </p:sp>
      <p:sp>
        <p:nvSpPr>
          <p:cNvPr id="601" name="Google Shape;601;p1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02" name="Google Shape;602;p114"/>
          <p:cNvPicPr preferRelativeResize="0"/>
          <p:nvPr/>
        </p:nvPicPr>
        <p:blipFill rotWithShape="1">
          <a:blip r:embed="rId3">
            <a:alphaModFix/>
          </a:blip>
          <a:srcRect b="0" l="0" r="0" t="0"/>
          <a:stretch/>
        </p:blipFill>
        <p:spPr>
          <a:xfrm>
            <a:off x="311700" y="1152475"/>
            <a:ext cx="8464102" cy="34663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115"/>
          <p:cNvPicPr preferRelativeResize="0"/>
          <p:nvPr/>
        </p:nvPicPr>
        <p:blipFill rotWithShape="1">
          <a:blip r:embed="rId3">
            <a:alphaModFix/>
          </a:blip>
          <a:srcRect b="0" l="0" r="0" t="0"/>
          <a:stretch/>
        </p:blipFill>
        <p:spPr>
          <a:xfrm>
            <a:off x="152400" y="152400"/>
            <a:ext cx="8607663"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Mozilla Firefox</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Engine</a:t>
            </a:r>
            <a:r>
              <a:rPr lang="en-GB" sz="1500">
                <a:solidFill>
                  <a:schemeClr val="dk1"/>
                </a:solidFill>
              </a:rPr>
              <a:t>: Gecko</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Platform</a:t>
            </a:r>
            <a:r>
              <a:rPr lang="en-GB" sz="1500">
                <a:solidFill>
                  <a:schemeClr val="dk1"/>
                </a:solidFill>
              </a:rPr>
              <a:t>: Windows, macOS, Linux, iOS, Android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Features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Open-source and highly customizable.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Strong privacy features, including Enhanced Tracking Protection (ETP) and the ability to block cookies and third-party trackers.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Firefox Monitor and Facebook Container for privacy-focused features.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Regular security patches and updates.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Can be customized with themes and extensions.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Unique</a:t>
            </a:r>
            <a:r>
              <a:rPr lang="en-GB" sz="1500">
                <a:solidFill>
                  <a:schemeClr val="dk1"/>
                </a:solidFill>
              </a:rPr>
              <a:t>: Focuses heavily on privacy and open-source development, with a strong community and ethical stance.</a:t>
            </a:r>
            <a:endParaRPr sz="15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600">
                <a:solidFill>
                  <a:schemeClr val="dk1"/>
                </a:solidFill>
              </a:rPr>
              <a:t>Microsoft Edge</a:t>
            </a:r>
            <a:endParaRPr b="1" sz="16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sz="1400">
                <a:solidFill>
                  <a:schemeClr val="dk1"/>
                </a:solidFill>
              </a:rPr>
              <a:t>Engine</a:t>
            </a:r>
            <a:r>
              <a:rPr lang="en-GB" sz="1400">
                <a:solidFill>
                  <a:schemeClr val="dk1"/>
                </a:solidFill>
              </a:rPr>
              <a:t>: Blink (since Chromium-based version)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Platform</a:t>
            </a:r>
            <a:r>
              <a:rPr lang="en-GB" sz="1400">
                <a:solidFill>
                  <a:schemeClr val="dk1"/>
                </a:solidFill>
              </a:rPr>
              <a:t>: Windows, macOS, Linux, iOS, Android</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Features</a:t>
            </a:r>
            <a:r>
              <a:rPr lang="en-GB" sz="1400">
                <a:solidFill>
                  <a:schemeClr val="dk1"/>
                </a:solidFill>
              </a:rPr>
              <a:t>:</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Chromium-based, so it has similar features and speed to Chrome.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Integrated with Microsoft services (OneDrive, Office 365, etc.).</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Enhanced privacy and security features like tracker blocking.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Built-in tools like a PDF reader, web capture, and Immersive Reader for better browsing experiences.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Microsoft Defender SmartScreen for added protection against phishing and malware.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Collections for saving, organizing, and sharing web content.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Unique</a:t>
            </a:r>
            <a:r>
              <a:rPr lang="en-GB" sz="1400">
                <a:solidFill>
                  <a:schemeClr val="dk1"/>
                </a:solidFill>
              </a:rPr>
              <a:t>: Integrated with Windows and Microsoft services, with a focus on security and productivity.</a:t>
            </a:r>
            <a:endParaRPr sz="1400">
              <a:solidFill>
                <a:schemeClr val="dk1"/>
              </a:solidFill>
            </a:endParaRPr>
          </a:p>
          <a:p>
            <a:pPr indent="0" lvl="0" marL="0" rtl="0" algn="l">
              <a:lnSpc>
                <a:spcPct val="115000"/>
              </a:lnSpc>
              <a:spcBef>
                <a:spcPts val="1200"/>
              </a:spcBef>
              <a:spcAft>
                <a:spcPts val="1200"/>
              </a:spcAft>
              <a:buSzPts val="1800"/>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Apple Safari</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Engine</a:t>
            </a:r>
            <a:r>
              <a:rPr lang="en-GB" sz="1500">
                <a:solidFill>
                  <a:schemeClr val="dk1"/>
                </a:solidFill>
              </a:rPr>
              <a:t>: WebKit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Platform</a:t>
            </a:r>
            <a:r>
              <a:rPr lang="en-GB" sz="1500">
                <a:solidFill>
                  <a:schemeClr val="dk1"/>
                </a:solidFill>
              </a:rPr>
              <a:t>: macOS, iOS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Features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Optimized for Apple devices, with excellent performance and energy efficiency.</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Strong privacy features, such as Intelligent Tracking Prevention (ITP).</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Built-in support for Apple Pay and Apple’s ecosystem (iCloud, Siri, etc.).</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Focus on energy efficiency for longer battery life on MacBooks.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Supports features like Picture-in-Picture and Reader Mode.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WebKit-based engine ensures smooth integration with Apple's hardware and software.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Unique</a:t>
            </a:r>
            <a:r>
              <a:rPr lang="en-GB" sz="1500">
                <a:solidFill>
                  <a:schemeClr val="dk1"/>
                </a:solidFill>
              </a:rPr>
              <a:t>: The default browser for all Apple devices, known for its speed and integration within the Apple ecosystem.</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Opera</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Engine</a:t>
            </a:r>
            <a:r>
              <a:rPr lang="en-GB" sz="1500">
                <a:solidFill>
                  <a:schemeClr val="dk1"/>
                </a:solidFill>
              </a:rPr>
              <a:t>: Blink</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Platform</a:t>
            </a:r>
            <a:r>
              <a:rPr lang="en-GB" sz="1500">
                <a:solidFill>
                  <a:schemeClr val="dk1"/>
                </a:solidFill>
              </a:rPr>
              <a:t>: Windows, macOS, Linux, iOS, Android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Features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Built-in VPN for enhanced privacy.</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Ad blocker and battery-saving mode.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Integrated with social media apps (Facebook Messenger, WhatsApp, etc.).</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Customizable sidebar for quick access to apps and websites.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Crypto Wallet for managing cryptocurrencies.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Opera Turbo mode for faster browsing on slow networks.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Unique</a:t>
            </a:r>
            <a:r>
              <a:rPr lang="en-GB" sz="1500">
                <a:solidFill>
                  <a:schemeClr val="dk1"/>
                </a:solidFill>
              </a:rPr>
              <a:t>: Focuses on privacy, performance, and integrated tools like the sidebar and VPN.</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1"/>
                </a:solidFill>
              </a:rPr>
              <a:t>Brave</a:t>
            </a:r>
            <a:endParaRPr b="1">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Engine</a:t>
            </a:r>
            <a:r>
              <a:rPr lang="en-GB" sz="1600">
                <a:solidFill>
                  <a:schemeClr val="dk1"/>
                </a:solidFill>
              </a:rPr>
              <a:t>: Blink</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Platform</a:t>
            </a:r>
            <a:r>
              <a:rPr lang="en-GB" sz="1600">
                <a:solidFill>
                  <a:schemeClr val="dk1"/>
                </a:solidFill>
              </a:rPr>
              <a:t>: Windows, macOS, Linux, iOS, Android</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Features</a:t>
            </a:r>
            <a:r>
              <a:rPr lang="en-GB"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Privacy-first browser that blocks ads and trackers by default.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Built-in Tor support for anonymous browsing.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Reward system for users who opt into privacy-respecting ads.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Focus on security with features like HTTPS Everywhere and a built-in ad blocker.</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Offers a "Brave Shields" feature to control scripts, cookies, and trackers.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Unique</a:t>
            </a:r>
            <a:r>
              <a:rPr lang="en-GB" sz="1600">
                <a:solidFill>
                  <a:schemeClr val="dk1"/>
                </a:solidFill>
              </a:rPr>
              <a:t>: Prioritizes privacy by blocking ads and trackers, offering a blockchain-based reward system.</a:t>
            </a:r>
            <a:endParaRPr sz="1600">
              <a:solidFill>
                <a:schemeClr val="dk1"/>
              </a:solidFill>
            </a:endParaRPr>
          </a:p>
          <a:p>
            <a:pPr indent="0" lvl="0" marL="0" rtl="0" algn="l">
              <a:lnSpc>
                <a:spcPct val="115000"/>
              </a:lnSpc>
              <a:spcBef>
                <a:spcPts val="1200"/>
              </a:spcBef>
              <a:spcAft>
                <a:spcPts val="1200"/>
              </a:spcAft>
              <a:buSzPts val="1800"/>
              <a:buNone/>
            </a:pPr>
            <a:r>
              <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1400"/>
              </a:spcBef>
              <a:spcAft>
                <a:spcPts val="0"/>
              </a:spcAft>
              <a:buClr>
                <a:schemeClr val="dk1"/>
              </a:buClr>
              <a:buSzPct val="33124"/>
              <a:buFont typeface="Arial"/>
              <a:buNone/>
            </a:pPr>
            <a:r>
              <a:rPr b="1" lang="en-GB" sz="3320">
                <a:solidFill>
                  <a:schemeClr val="dk1"/>
                </a:solidFill>
              </a:rPr>
              <a:t>Vivaldi</a:t>
            </a:r>
            <a:endParaRPr b="1" sz="3320">
              <a:solidFill>
                <a:schemeClr val="dk1"/>
              </a:solidFill>
            </a:endParaRPr>
          </a:p>
          <a:p>
            <a:pPr indent="-322732" lvl="0" marL="457200" rtl="0" algn="l">
              <a:lnSpc>
                <a:spcPct val="115000"/>
              </a:lnSpc>
              <a:spcBef>
                <a:spcPts val="1200"/>
              </a:spcBef>
              <a:spcAft>
                <a:spcPts val="0"/>
              </a:spcAft>
              <a:buClr>
                <a:schemeClr val="dk1"/>
              </a:buClr>
              <a:buSzPct val="100000"/>
              <a:buChar char="●"/>
            </a:pPr>
            <a:r>
              <a:rPr b="1" lang="en-GB" sz="3120">
                <a:solidFill>
                  <a:schemeClr val="dk1"/>
                </a:solidFill>
              </a:rPr>
              <a:t>Engine</a:t>
            </a:r>
            <a:r>
              <a:rPr lang="en-GB" sz="3120">
                <a:solidFill>
                  <a:schemeClr val="dk1"/>
                </a:solidFill>
              </a:rPr>
              <a:t>: Blink</a:t>
            </a:r>
            <a:endParaRPr sz="3120">
              <a:solidFill>
                <a:schemeClr val="dk1"/>
              </a:solidFill>
            </a:endParaRPr>
          </a:p>
          <a:p>
            <a:pPr indent="-322732" lvl="0" marL="457200" rtl="0" algn="l">
              <a:lnSpc>
                <a:spcPct val="115000"/>
              </a:lnSpc>
              <a:spcBef>
                <a:spcPts val="0"/>
              </a:spcBef>
              <a:spcAft>
                <a:spcPts val="0"/>
              </a:spcAft>
              <a:buClr>
                <a:schemeClr val="dk1"/>
              </a:buClr>
              <a:buSzPct val="100000"/>
              <a:buChar char="●"/>
            </a:pPr>
            <a:r>
              <a:rPr b="1" lang="en-GB" sz="3120">
                <a:solidFill>
                  <a:schemeClr val="dk1"/>
                </a:solidFill>
              </a:rPr>
              <a:t>Platform</a:t>
            </a:r>
            <a:r>
              <a:rPr lang="en-GB" sz="3120">
                <a:solidFill>
                  <a:schemeClr val="dk1"/>
                </a:solidFill>
              </a:rPr>
              <a:t>: Windows, macOS, Linux, Android</a:t>
            </a:r>
            <a:endParaRPr sz="3120">
              <a:solidFill>
                <a:schemeClr val="dk1"/>
              </a:solidFill>
            </a:endParaRPr>
          </a:p>
          <a:p>
            <a:pPr indent="-322732" lvl="0" marL="457200" rtl="0" algn="l">
              <a:lnSpc>
                <a:spcPct val="115000"/>
              </a:lnSpc>
              <a:spcBef>
                <a:spcPts val="0"/>
              </a:spcBef>
              <a:spcAft>
                <a:spcPts val="0"/>
              </a:spcAft>
              <a:buClr>
                <a:schemeClr val="dk1"/>
              </a:buClr>
              <a:buSzPct val="100000"/>
              <a:buChar char="●"/>
            </a:pPr>
            <a:r>
              <a:rPr b="1" lang="en-GB" sz="3120">
                <a:solidFill>
                  <a:schemeClr val="dk1"/>
                </a:solidFill>
              </a:rPr>
              <a:t>Features</a:t>
            </a:r>
            <a:r>
              <a:rPr lang="en-GB" sz="3120">
                <a:solidFill>
                  <a:schemeClr val="dk1"/>
                </a:solidFill>
              </a:rPr>
              <a:t>:</a:t>
            </a:r>
            <a:endParaRPr sz="3120">
              <a:solidFill>
                <a:schemeClr val="dk1"/>
              </a:solidFill>
            </a:endParaRPr>
          </a:p>
          <a:p>
            <a:pPr indent="-322732" lvl="1" marL="914400" rtl="0" algn="l">
              <a:lnSpc>
                <a:spcPct val="115000"/>
              </a:lnSpc>
              <a:spcBef>
                <a:spcPts val="0"/>
              </a:spcBef>
              <a:spcAft>
                <a:spcPts val="0"/>
              </a:spcAft>
              <a:buClr>
                <a:schemeClr val="dk1"/>
              </a:buClr>
              <a:buSzPct val="100000"/>
              <a:buChar char="○"/>
            </a:pPr>
            <a:r>
              <a:rPr lang="en-GB" sz="3120">
                <a:solidFill>
                  <a:schemeClr val="dk1"/>
                </a:solidFill>
              </a:rPr>
              <a:t>Highly customizable interface and features, allowing users to modify themes, the layout, and more.</a:t>
            </a:r>
            <a:endParaRPr sz="3120">
              <a:solidFill>
                <a:schemeClr val="dk1"/>
              </a:solidFill>
            </a:endParaRPr>
          </a:p>
          <a:p>
            <a:pPr indent="-322732" lvl="1" marL="914400" rtl="0" algn="l">
              <a:lnSpc>
                <a:spcPct val="115000"/>
              </a:lnSpc>
              <a:spcBef>
                <a:spcPts val="0"/>
              </a:spcBef>
              <a:spcAft>
                <a:spcPts val="0"/>
              </a:spcAft>
              <a:buClr>
                <a:schemeClr val="dk1"/>
              </a:buClr>
              <a:buSzPct val="100000"/>
              <a:buChar char="○"/>
            </a:pPr>
            <a:r>
              <a:rPr lang="en-GB" sz="3120">
                <a:solidFill>
                  <a:schemeClr val="dk1"/>
                </a:solidFill>
              </a:rPr>
              <a:t>Built-in ad blocker and tracker protection.</a:t>
            </a:r>
            <a:endParaRPr sz="3120">
              <a:solidFill>
                <a:schemeClr val="dk1"/>
              </a:solidFill>
            </a:endParaRPr>
          </a:p>
          <a:p>
            <a:pPr indent="-322732" lvl="1" marL="914400" rtl="0" algn="l">
              <a:lnSpc>
                <a:spcPct val="115000"/>
              </a:lnSpc>
              <a:spcBef>
                <a:spcPts val="0"/>
              </a:spcBef>
              <a:spcAft>
                <a:spcPts val="0"/>
              </a:spcAft>
              <a:buClr>
                <a:schemeClr val="dk1"/>
              </a:buClr>
              <a:buSzPct val="100000"/>
              <a:buChar char="○"/>
            </a:pPr>
            <a:r>
              <a:rPr lang="en-GB" sz="3120">
                <a:solidFill>
                  <a:schemeClr val="dk1"/>
                </a:solidFill>
              </a:rPr>
              <a:t>Native support for themes, bookmarks, and even custom shortcuts.</a:t>
            </a:r>
            <a:endParaRPr sz="3120">
              <a:solidFill>
                <a:schemeClr val="dk1"/>
              </a:solidFill>
            </a:endParaRPr>
          </a:p>
          <a:p>
            <a:pPr indent="-322732" lvl="1" marL="914400" rtl="0" algn="l">
              <a:lnSpc>
                <a:spcPct val="115000"/>
              </a:lnSpc>
              <a:spcBef>
                <a:spcPts val="0"/>
              </a:spcBef>
              <a:spcAft>
                <a:spcPts val="0"/>
              </a:spcAft>
              <a:buClr>
                <a:schemeClr val="dk1"/>
              </a:buClr>
              <a:buSzPct val="100000"/>
              <a:buChar char="○"/>
            </a:pPr>
            <a:r>
              <a:rPr lang="en-GB" sz="3120">
                <a:solidFill>
                  <a:schemeClr val="dk1"/>
                </a:solidFill>
              </a:rPr>
              <a:t>Tab stacking and tiling for better organization of tabs.</a:t>
            </a:r>
            <a:endParaRPr sz="3120">
              <a:solidFill>
                <a:schemeClr val="dk1"/>
              </a:solidFill>
            </a:endParaRPr>
          </a:p>
          <a:p>
            <a:pPr indent="-322732" lvl="1" marL="914400" rtl="0" algn="l">
              <a:lnSpc>
                <a:spcPct val="115000"/>
              </a:lnSpc>
              <a:spcBef>
                <a:spcPts val="0"/>
              </a:spcBef>
              <a:spcAft>
                <a:spcPts val="0"/>
              </a:spcAft>
              <a:buClr>
                <a:schemeClr val="dk1"/>
              </a:buClr>
              <a:buSzPct val="100000"/>
              <a:buChar char="○"/>
            </a:pPr>
            <a:r>
              <a:rPr lang="en-GB" sz="3120">
                <a:solidFill>
                  <a:schemeClr val="dk1"/>
                </a:solidFill>
              </a:rPr>
              <a:t>Integrated note-taking and web snapshots.</a:t>
            </a:r>
            <a:endParaRPr sz="3120">
              <a:solidFill>
                <a:schemeClr val="dk1"/>
              </a:solidFill>
            </a:endParaRPr>
          </a:p>
          <a:p>
            <a:pPr indent="-322732" lvl="1" marL="914400" rtl="0" algn="l">
              <a:lnSpc>
                <a:spcPct val="115000"/>
              </a:lnSpc>
              <a:spcBef>
                <a:spcPts val="0"/>
              </a:spcBef>
              <a:spcAft>
                <a:spcPts val="0"/>
              </a:spcAft>
              <a:buClr>
                <a:schemeClr val="dk1"/>
              </a:buClr>
              <a:buSzPct val="100000"/>
              <a:buChar char="○"/>
            </a:pPr>
            <a:r>
              <a:rPr lang="en-GB" sz="3120">
                <a:solidFill>
                  <a:schemeClr val="dk1"/>
                </a:solidFill>
              </a:rPr>
              <a:t>Built on the Chromium engine, offering fast performance with a focus on customization.</a:t>
            </a:r>
            <a:endParaRPr sz="3120">
              <a:solidFill>
                <a:schemeClr val="dk1"/>
              </a:solidFill>
            </a:endParaRPr>
          </a:p>
          <a:p>
            <a:pPr indent="-322732" lvl="0" marL="457200" rtl="0" algn="l">
              <a:lnSpc>
                <a:spcPct val="115000"/>
              </a:lnSpc>
              <a:spcBef>
                <a:spcPts val="0"/>
              </a:spcBef>
              <a:spcAft>
                <a:spcPts val="0"/>
              </a:spcAft>
              <a:buClr>
                <a:schemeClr val="dk1"/>
              </a:buClr>
              <a:buSzPct val="100000"/>
              <a:buChar char="●"/>
            </a:pPr>
            <a:r>
              <a:rPr b="1" lang="en-GB" sz="3120">
                <a:solidFill>
                  <a:schemeClr val="dk1"/>
                </a:solidFill>
              </a:rPr>
              <a:t>Unique</a:t>
            </a:r>
            <a:r>
              <a:rPr lang="en-GB" sz="3120">
                <a:solidFill>
                  <a:schemeClr val="dk1"/>
                </a:solidFill>
              </a:rPr>
              <a:t>: Known for its extreme customization options and unique tab management features.</a:t>
            </a:r>
            <a:endParaRPr sz="3120">
              <a:solidFill>
                <a:schemeClr val="dk1"/>
              </a:solidFill>
            </a:endParaRPr>
          </a:p>
          <a:p>
            <a:pPr indent="0" lvl="0" marL="0" rtl="0" algn="l">
              <a:lnSpc>
                <a:spcPct val="115000"/>
              </a:lnSpc>
              <a:spcBef>
                <a:spcPts val="1200"/>
              </a:spcBef>
              <a:spcAft>
                <a:spcPts val="1200"/>
              </a:spcAft>
              <a:buSzPct val="210525"/>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UC Browser</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Engine</a:t>
            </a:r>
            <a:r>
              <a:rPr lang="en-GB" sz="1500">
                <a:solidFill>
                  <a:schemeClr val="dk1"/>
                </a:solidFill>
              </a:rPr>
              <a:t>: Blink</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Platform</a:t>
            </a:r>
            <a:r>
              <a:rPr lang="en-GB" sz="1500">
                <a:solidFill>
                  <a:schemeClr val="dk1"/>
                </a:solidFill>
              </a:rPr>
              <a:t>: Windows, macOS, Android, iOS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Features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Data-saving mode to reduce mobile data usage, especially useful in low-bandwidth areas.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Built-in ad blocker and night mode for better browsing.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Cloud sync feature for browsing across devices.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Speed Dial and quick access to frequently visited sites.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Supports video download from sites that do not offer direct downloads.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Unique</a:t>
            </a:r>
            <a:r>
              <a:rPr lang="en-GB" sz="1500">
                <a:solidFill>
                  <a:schemeClr val="dk1"/>
                </a:solidFill>
              </a:rPr>
              <a:t>: Popular in Asian markets for its data-saving features, ad blocking, and user-friendly interface.</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1"/>
                </a:solidFill>
              </a:rPr>
              <a:t>Maxthon</a:t>
            </a:r>
            <a:endParaRPr b="1">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Engine</a:t>
            </a:r>
            <a:r>
              <a:rPr lang="en-GB" sz="1600">
                <a:solidFill>
                  <a:schemeClr val="dk1"/>
                </a:solidFill>
              </a:rPr>
              <a:t>: Blink (Chromium-based)</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Platform</a:t>
            </a:r>
            <a:r>
              <a:rPr lang="en-GB" sz="1600">
                <a:solidFill>
                  <a:schemeClr val="dk1"/>
                </a:solidFill>
              </a:rPr>
              <a:t>: Windows, macOS, Linux, Android, iOS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Features</a:t>
            </a:r>
            <a:r>
              <a:rPr lang="en-GB"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Cloud-based syncing between devices.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Built-in ad blocker, screenshot capture tool, and VPN.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Supports "Dual Core" rendering engine for faster performance.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Integrated with Maxthon Pass for password management.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Night mode for browsing in low-light conditions.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Unique</a:t>
            </a:r>
            <a:r>
              <a:rPr lang="en-GB" sz="1600">
                <a:solidFill>
                  <a:schemeClr val="dk1"/>
                </a:solidFill>
              </a:rPr>
              <a:t>: Known for its combination of cloud services, dual engine support, and privacy tools.</a:t>
            </a:r>
            <a:endParaRPr sz="1600">
              <a:solidFill>
                <a:schemeClr val="dk1"/>
              </a:solidFill>
            </a:endParaRPr>
          </a:p>
          <a:p>
            <a:pPr indent="0" lvl="0" marL="0" rtl="0" algn="l">
              <a:lnSpc>
                <a:spcPct val="115000"/>
              </a:lnSpc>
              <a:spcBef>
                <a:spcPts val="1200"/>
              </a:spcBef>
              <a:spcAft>
                <a:spcPts val="1200"/>
              </a:spcAft>
              <a:buSzPts val="1800"/>
              <a:buNone/>
            </a:pPr>
            <a:r>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Tor Browser</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Engine</a:t>
            </a:r>
            <a:r>
              <a:rPr lang="en-GB" sz="1500">
                <a:solidFill>
                  <a:schemeClr val="dk1"/>
                </a:solidFill>
              </a:rPr>
              <a:t>: Gecko (Firefox-based)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Platform</a:t>
            </a:r>
            <a:r>
              <a:rPr lang="en-GB" sz="1500">
                <a:solidFill>
                  <a:schemeClr val="dk1"/>
                </a:solidFill>
              </a:rPr>
              <a:t>: Windows, macOS, Linux, Android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Features</a:t>
            </a:r>
            <a:r>
              <a:rPr lang="en-GB"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Focused on privacy and anonymity, using the Tor network to route traffic through multiple relays.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Built-in support for HTTPS Everywhere and NoScript for blocking malicious content.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Prevents tracking and identifies location masking.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GB" sz="1500">
                <a:solidFill>
                  <a:schemeClr val="dk1"/>
                </a:solidFill>
              </a:rPr>
              <a:t>Ideal for accessing the dark web (though it’s not the only use case).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Unique</a:t>
            </a:r>
            <a:r>
              <a:rPr lang="en-GB" sz="1500">
                <a:solidFill>
                  <a:schemeClr val="dk1"/>
                </a:solidFill>
              </a:rPr>
              <a:t>: The go-to browser for those seeking total privacy and anonymity online, making use of the Tor network.</a:t>
            </a:r>
            <a:endParaRPr sz="15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cryptography</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Cryptography is the practice and study of techniques for securing communication and information from third parties. It involves creating and analyzing protocols that prevent unauthorized access to data and ensure its confidentiality, integrity, and authenticity.</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At its core, cryptography deals with methods to protect sensitive information, such as:</a:t>
            </a:r>
            <a:endParaRPr sz="1300">
              <a:solidFill>
                <a:schemeClr val="dk1"/>
              </a:solidFill>
            </a:endParaRPr>
          </a:p>
          <a:p>
            <a:pPr indent="-311150" lvl="0" marL="457200" rtl="0" algn="l">
              <a:lnSpc>
                <a:spcPct val="115000"/>
              </a:lnSpc>
              <a:spcBef>
                <a:spcPts val="1200"/>
              </a:spcBef>
              <a:spcAft>
                <a:spcPts val="0"/>
              </a:spcAft>
              <a:buClr>
                <a:schemeClr val="dk1"/>
              </a:buClr>
              <a:buSzPts val="1300"/>
              <a:buAutoNum type="arabicPeriod"/>
            </a:pPr>
            <a:r>
              <a:rPr b="1" lang="en-GB" sz="1300">
                <a:solidFill>
                  <a:schemeClr val="dk1"/>
                </a:solidFill>
              </a:rPr>
              <a:t>Confidentiality</a:t>
            </a:r>
            <a:r>
              <a:rPr lang="en-GB" sz="1300">
                <a:solidFill>
                  <a:schemeClr val="dk1"/>
                </a:solidFill>
              </a:rPr>
              <a:t>: Ensuring that information is only accessible to those authorized to see it. For example, encrypting a message so that only the intended recipient can read it.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Integrity</a:t>
            </a:r>
            <a:r>
              <a:rPr lang="en-GB" sz="1300">
                <a:solidFill>
                  <a:schemeClr val="dk1"/>
                </a:solidFill>
              </a:rPr>
              <a:t>: Ensuring that the information is not altered or tampered with during transmission. Cryptographic techniques like hash functions help detect if the data has been changed.</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Authentication</a:t>
            </a:r>
            <a:r>
              <a:rPr lang="en-GB" sz="1300">
                <a:solidFill>
                  <a:schemeClr val="dk1"/>
                </a:solidFill>
              </a:rPr>
              <a:t>: Verifying the identity of the sender or the source of the data to prevent impersonation. For example, digital signatures or certificates are used to confirm the sender's identity.</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Non-repudiation</a:t>
            </a:r>
            <a:r>
              <a:rPr lang="en-GB" sz="1300">
                <a:solidFill>
                  <a:schemeClr val="dk1"/>
                </a:solidFill>
              </a:rPr>
              <a:t>: Preventing the sender from denying having sent a message or transaction. This is often achieved with digital signatures and logging mechanisms.</a:t>
            </a:r>
            <a:endParaRPr sz="1300">
              <a:solidFill>
                <a:schemeClr val="dk1"/>
              </a:solidFill>
            </a:endParaRPr>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900">
                <a:solidFill>
                  <a:schemeClr val="dk1"/>
                </a:solidFill>
              </a:rPr>
              <a:t>Lynx</a:t>
            </a:r>
            <a:endParaRPr b="1" sz="19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Engine</a:t>
            </a:r>
            <a:r>
              <a:rPr lang="en-GB" sz="1700">
                <a:solidFill>
                  <a:schemeClr val="dk1"/>
                </a:solidFill>
              </a:rPr>
              <a:t>: Text-based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Platform</a:t>
            </a:r>
            <a:r>
              <a:rPr lang="en-GB" sz="1700">
                <a:solidFill>
                  <a:schemeClr val="dk1"/>
                </a:solidFill>
              </a:rPr>
              <a:t>: Unix-based, Windows, Linux</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Features</a:t>
            </a:r>
            <a:r>
              <a:rPr lang="en-GB" sz="1700">
                <a:solidFill>
                  <a:schemeClr val="dk1"/>
                </a:solidFill>
              </a:rPr>
              <a: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A text-based browser that doesn't render graphics, which makes it fast and lightweight.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Great for low-bandwidth scenarios or accessibility for the visually impaired.</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Supports browsing through a command-line interface (CLI).</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Unique</a:t>
            </a:r>
            <a:r>
              <a:rPr lang="en-GB" sz="1700">
                <a:solidFill>
                  <a:schemeClr val="dk1"/>
                </a:solidFill>
              </a:rPr>
              <a:t>: The oldest and still popular text-only browser, mostly used for minimalistic browsing or accessibility purposes.</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1"/>
                </a:solidFill>
              </a:rPr>
              <a:t>Pale Moon</a:t>
            </a:r>
            <a:endParaRPr b="1">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Engine</a:t>
            </a:r>
            <a:r>
              <a:rPr lang="en-GB" sz="1600">
                <a:solidFill>
                  <a:schemeClr val="dk1"/>
                </a:solidFill>
              </a:rPr>
              <a:t>: Goanna (based on Gecko)</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Platform</a:t>
            </a:r>
            <a:r>
              <a:rPr lang="en-GB" sz="1600">
                <a:solidFill>
                  <a:schemeClr val="dk1"/>
                </a:solidFill>
              </a:rPr>
              <a:t>: Windows, Linux</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Features</a:t>
            </a:r>
            <a:r>
              <a:rPr lang="en-GB"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Lightweight and privacy-focused browser.</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Customizable UI with a classic look reminiscent of older Firefox versions.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Supports older Firefox extensions that are no longer supported in newer versions.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Faster and more efficient than modern browsers for certain tasks.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Unique</a:t>
            </a:r>
            <a:r>
              <a:rPr lang="en-GB" sz="1600">
                <a:solidFill>
                  <a:schemeClr val="dk1"/>
                </a:solidFill>
              </a:rPr>
              <a:t>: A browser aimed at users who want a Firefox-like experience but without some of the new features, designed for speed and simplicity.</a:t>
            </a:r>
            <a:endParaRPr sz="1600">
              <a:solidFill>
                <a:schemeClr val="dk1"/>
              </a:solidFill>
            </a:endParaRPr>
          </a:p>
          <a:p>
            <a:pPr indent="0" lvl="0" marL="0" rtl="0" algn="l">
              <a:lnSpc>
                <a:spcPct val="115000"/>
              </a:lnSpc>
              <a:spcBef>
                <a:spcPts val="1200"/>
              </a:spcBef>
              <a:spcAft>
                <a:spcPts val="1200"/>
              </a:spcAft>
              <a:buSzPts val="1800"/>
              <a:buNone/>
            </a:pPr>
            <a:r>
              <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1"/>
              </a:buClr>
              <a:buSzPts val="1100"/>
              <a:buFont typeface="Arial"/>
              <a:buNone/>
            </a:pPr>
            <a:r>
              <a:rPr b="1" lang="en-GB" sz="2000">
                <a:solidFill>
                  <a:schemeClr val="dk1"/>
                </a:solidFill>
              </a:rPr>
              <a:t>Midori</a:t>
            </a:r>
            <a:endParaRPr b="1" sz="20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GB">
                <a:solidFill>
                  <a:schemeClr val="dk1"/>
                </a:solidFill>
              </a:rPr>
              <a:t>Engine</a:t>
            </a:r>
            <a:r>
              <a:rPr lang="en-GB">
                <a:solidFill>
                  <a:schemeClr val="dk1"/>
                </a:solidFill>
              </a:rPr>
              <a:t>: WebKit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Platform</a:t>
            </a:r>
            <a:r>
              <a:rPr lang="en-GB">
                <a:solidFill>
                  <a:schemeClr val="dk1"/>
                </a:solidFill>
              </a:rPr>
              <a:t>: Windows, Linux, BSD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Features</a:t>
            </a:r>
            <a:r>
              <a:rPr lang="en-GB">
                <a:solidFill>
                  <a:schemeClr val="dk1"/>
                </a:solidFill>
              </a:rPr>
              <a:t>:</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en-GB" sz="1800">
                <a:solidFill>
                  <a:schemeClr val="dk1"/>
                </a:solidFill>
              </a:rPr>
              <a:t>Lightweight browser that focuses on simplicity and speed.</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GB" sz="1800">
                <a:solidFill>
                  <a:schemeClr val="dk1"/>
                </a:solidFill>
              </a:rPr>
              <a:t>Built-in privacy features, such as cookie management and ad-blocking.</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GB" sz="1800">
                <a:solidFill>
                  <a:schemeClr val="dk1"/>
                </a:solidFill>
              </a:rPr>
              <a:t>Integrated with several common web standards and minimalistic design.</a:t>
            </a:r>
            <a:endParaRPr sz="18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Unique</a:t>
            </a:r>
            <a:r>
              <a:rPr lang="en-GB">
                <a:solidFill>
                  <a:schemeClr val="dk1"/>
                </a:solidFill>
              </a:rPr>
              <a:t>: A lightweight alternative to more heavyweight browsers, targeting minimal resource u</a:t>
            </a:r>
            <a:r>
              <a:rPr lang="en-GB" sz="1100">
                <a:solidFill>
                  <a:schemeClr val="dk1"/>
                </a:solidFill>
              </a:rPr>
              <a:t>se.</a:t>
            </a:r>
            <a:endParaRPr sz="11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1"/>
                </a:solidFill>
              </a:rPr>
              <a:t>Qutebrowser</a:t>
            </a:r>
            <a:endParaRPr b="1">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Engine</a:t>
            </a:r>
            <a:r>
              <a:rPr lang="en-GB" sz="1600">
                <a:solidFill>
                  <a:schemeClr val="dk1"/>
                </a:solidFill>
              </a:rPr>
              <a:t>: WebKit or Blink (depending on configuration)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Platform</a:t>
            </a:r>
            <a:r>
              <a:rPr lang="en-GB" sz="1600">
                <a:solidFill>
                  <a:schemeClr val="dk1"/>
                </a:solidFill>
              </a:rPr>
              <a:t>: Linux, macOS, Windows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Features</a:t>
            </a:r>
            <a:r>
              <a:rPr lang="en-GB"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Keyboard-driven browser with a Vim-like interface, meaning you control everything using the keyboard.</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Lightweight and fast, with minimal UI elements.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Focused on privacy, with a simple, user-controlled interface.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Highly customizable and open-source.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Unique</a:t>
            </a:r>
            <a:r>
              <a:rPr lang="en-GB" sz="1600">
                <a:solidFill>
                  <a:schemeClr val="dk1"/>
                </a:solidFill>
              </a:rPr>
              <a:t>: Known for its heavy keyboard-driven navigation, appealing to power users and those who prefer a non-GUI interface.</a:t>
            </a:r>
            <a:endParaRPr sz="1600">
              <a:solidFill>
                <a:schemeClr val="dk1"/>
              </a:solidFill>
            </a:endParaRPr>
          </a:p>
          <a:p>
            <a:pPr indent="0" lvl="0" marL="0" rtl="0" algn="l">
              <a:lnSpc>
                <a:spcPct val="115000"/>
              </a:lnSpc>
              <a:spcBef>
                <a:spcPts val="1200"/>
              </a:spcBef>
              <a:spcAft>
                <a:spcPts val="1200"/>
              </a:spcAft>
              <a:buSzPts val="1800"/>
              <a:buNone/>
            </a:pPr>
            <a:r>
              <a:t/>
            </a:r>
            <a:endParaRPr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900">
                <a:solidFill>
                  <a:schemeClr val="dk1"/>
                </a:solidFill>
              </a:rPr>
              <a:t>Epiphany (GNOME Web)</a:t>
            </a:r>
            <a:endParaRPr b="1" sz="19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Engine</a:t>
            </a:r>
            <a:r>
              <a:rPr lang="en-GB" sz="1700">
                <a:solidFill>
                  <a:schemeClr val="dk1"/>
                </a:solidFill>
              </a:rPr>
              <a:t>: WebKit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Platform</a:t>
            </a:r>
            <a:r>
              <a:rPr lang="en-GB" sz="1700">
                <a:solidFill>
                  <a:schemeClr val="dk1"/>
                </a:solidFill>
              </a:rPr>
              <a:t>: Linux (GNOME desktop)</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Features</a:t>
            </a:r>
            <a:r>
              <a:rPr lang="en-GB" sz="1700">
                <a:solidFill>
                  <a:schemeClr val="dk1"/>
                </a:solidFill>
              </a:rPr>
              <a: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A simple and lightweight browser designed for GNOME desktop users.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Focuses on speed and minimalism.</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Integration with GNOME services (such as the GNOME Shell).</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Includes basic privacy features such as tracker blocking.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Unique</a:t>
            </a:r>
            <a:r>
              <a:rPr lang="en-GB" sz="1700">
                <a:solidFill>
                  <a:schemeClr val="dk1"/>
                </a:solidFill>
              </a:rPr>
              <a:t>: The default browser for GNOME desktop environments, optimized for Linux users who prefer a lightweight and simple browsing experience.</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3" name="Google Shape;183;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900">
                <a:solidFill>
                  <a:schemeClr val="dk1"/>
                </a:solidFill>
              </a:rPr>
              <a:t>Falkon</a:t>
            </a:r>
            <a:endParaRPr b="1" sz="19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Engine</a:t>
            </a:r>
            <a:r>
              <a:rPr lang="en-GB" sz="1700">
                <a:solidFill>
                  <a:schemeClr val="dk1"/>
                </a:solidFill>
              </a:rPr>
              <a:t>: QtWebEngine (based on Blink)</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Platform</a:t>
            </a:r>
            <a:r>
              <a:rPr lang="en-GB" sz="1700">
                <a:solidFill>
                  <a:schemeClr val="dk1"/>
                </a:solidFill>
              </a:rPr>
              <a:t>: Windows, Linux</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Features</a:t>
            </a:r>
            <a:r>
              <a:rPr lang="en-GB" sz="1700">
                <a:solidFill>
                  <a:schemeClr val="dk1"/>
                </a:solidFill>
              </a:rPr>
              <a: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Lightweight browser based on the KDE project.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Built-in ad-blocker and bookmark management.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Simple interface with essential features.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Focused on being a fast and resource-friendly browser for Linux users.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Unique</a:t>
            </a:r>
            <a:r>
              <a:rPr lang="en-GB" sz="1700">
                <a:solidFill>
                  <a:schemeClr val="dk1"/>
                </a:solidFill>
              </a:rPr>
              <a:t>: Part of the KDE family, offering a simple and fast browsing experience for Linux desktop users.</a:t>
            </a:r>
            <a:endParaRPr sz="17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900">
                <a:solidFill>
                  <a:schemeClr val="dk1"/>
                </a:solidFill>
              </a:rPr>
              <a:t>SeaMonkey</a:t>
            </a:r>
            <a:endParaRPr b="1" sz="19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Engine</a:t>
            </a:r>
            <a:r>
              <a:rPr lang="en-GB" sz="1700">
                <a:solidFill>
                  <a:schemeClr val="dk1"/>
                </a:solidFill>
              </a:rPr>
              <a:t>: Gecko</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Platform</a:t>
            </a:r>
            <a:r>
              <a:rPr lang="en-GB" sz="1700">
                <a:solidFill>
                  <a:schemeClr val="dk1"/>
                </a:solidFill>
              </a:rPr>
              <a:t>: Windows, macOS, Linux</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Features</a:t>
            </a:r>
            <a:r>
              <a:rPr lang="en-GB" sz="1700">
                <a:solidFill>
                  <a:schemeClr val="dk1"/>
                </a:solidFill>
              </a:rPr>
              <a: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All-in-one internet application suite that includes a browser, email client, HTML editor, and IRC chat.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Built on the same engine as Firefox, so it shares many of the same features.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Integrated with a simple email client and newsfeed reader.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Unique</a:t>
            </a:r>
            <a:r>
              <a:rPr lang="en-GB" sz="1700">
                <a:solidFill>
                  <a:schemeClr val="dk1"/>
                </a:solidFill>
              </a:rPr>
              <a:t>: Combines multiple internet tools (browser, email, chat, etc.) into a single suite.</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400"/>
              </a:spcBef>
              <a:spcAft>
                <a:spcPts val="0"/>
              </a:spcAft>
              <a:buClr>
                <a:schemeClr val="dk1"/>
              </a:buClr>
              <a:buSzPct val="45678"/>
              <a:buFont typeface="Arial"/>
              <a:buNone/>
            </a:pPr>
            <a:r>
              <a:rPr b="1" lang="en-GB" sz="2408">
                <a:solidFill>
                  <a:schemeClr val="dk1"/>
                </a:solidFill>
              </a:rPr>
              <a:t>I</a:t>
            </a:r>
            <a:r>
              <a:rPr b="1" lang="en-GB" sz="2000">
                <a:solidFill>
                  <a:schemeClr val="dk1"/>
                </a:solidFill>
              </a:rPr>
              <a:t>ceWeasel</a:t>
            </a:r>
            <a:endParaRPr b="1" sz="2000">
              <a:solidFill>
                <a:schemeClr val="dk1"/>
              </a:solidFill>
            </a:endParaRPr>
          </a:p>
          <a:p>
            <a:pPr indent="-334327" lvl="0" marL="457200" rtl="0" algn="l">
              <a:lnSpc>
                <a:spcPct val="115000"/>
              </a:lnSpc>
              <a:spcBef>
                <a:spcPts val="1200"/>
              </a:spcBef>
              <a:spcAft>
                <a:spcPts val="0"/>
              </a:spcAft>
              <a:buClr>
                <a:schemeClr val="dk1"/>
              </a:buClr>
              <a:buSzPct val="100000"/>
              <a:buChar char="●"/>
            </a:pPr>
            <a:r>
              <a:rPr b="1" lang="en-GB">
                <a:solidFill>
                  <a:schemeClr val="dk1"/>
                </a:solidFill>
              </a:rPr>
              <a:t>Engine</a:t>
            </a:r>
            <a:r>
              <a:rPr lang="en-GB">
                <a:solidFill>
                  <a:schemeClr val="dk1"/>
                </a:solidFill>
              </a:rPr>
              <a:t>: Gecko</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b="1" lang="en-GB">
                <a:solidFill>
                  <a:schemeClr val="dk1"/>
                </a:solidFill>
              </a:rPr>
              <a:t>Platform</a:t>
            </a:r>
            <a:r>
              <a:rPr lang="en-GB">
                <a:solidFill>
                  <a:schemeClr val="dk1"/>
                </a:solidFill>
              </a:rPr>
              <a:t>: Linux</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b="1" lang="en-GB">
                <a:solidFill>
                  <a:schemeClr val="dk1"/>
                </a:solidFill>
              </a:rPr>
              <a:t>Features</a:t>
            </a:r>
            <a:r>
              <a:rPr lang="en-GB">
                <a:solidFill>
                  <a:schemeClr val="dk1"/>
                </a:solidFill>
              </a:rPr>
              <a:t>:</a:t>
            </a:r>
            <a:endParaRPr>
              <a:solidFill>
                <a:schemeClr val="dk1"/>
              </a:solidFill>
            </a:endParaRPr>
          </a:p>
          <a:p>
            <a:pPr indent="-334326" lvl="1" marL="914400" rtl="0" algn="l">
              <a:lnSpc>
                <a:spcPct val="115000"/>
              </a:lnSpc>
              <a:spcBef>
                <a:spcPts val="0"/>
              </a:spcBef>
              <a:spcAft>
                <a:spcPts val="0"/>
              </a:spcAft>
              <a:buClr>
                <a:schemeClr val="dk1"/>
              </a:buClr>
              <a:buSzPct val="100000"/>
              <a:buChar char="○"/>
            </a:pPr>
            <a:r>
              <a:rPr lang="en-GB" sz="1800">
                <a:solidFill>
                  <a:schemeClr val="dk1"/>
                </a:solidFill>
              </a:rPr>
              <a:t>A rebranded version of Firefox, primarily used in Debian-based distributions.</a:t>
            </a:r>
            <a:endParaRPr sz="1800">
              <a:solidFill>
                <a:schemeClr val="dk1"/>
              </a:solidFill>
            </a:endParaRPr>
          </a:p>
          <a:p>
            <a:pPr indent="-334326" lvl="1" marL="914400" rtl="0" algn="l">
              <a:lnSpc>
                <a:spcPct val="115000"/>
              </a:lnSpc>
              <a:spcBef>
                <a:spcPts val="0"/>
              </a:spcBef>
              <a:spcAft>
                <a:spcPts val="0"/>
              </a:spcAft>
              <a:buClr>
                <a:schemeClr val="dk1"/>
              </a:buClr>
              <a:buSzPct val="100000"/>
              <a:buChar char="○"/>
            </a:pPr>
            <a:r>
              <a:rPr lang="en-GB" sz="1800">
                <a:solidFill>
                  <a:schemeClr val="dk1"/>
                </a:solidFill>
              </a:rPr>
              <a:t>Offers all the standard Firefox features, but optimized for open-source software environments.</a:t>
            </a:r>
            <a:endParaRPr sz="1800">
              <a:solidFill>
                <a:schemeClr val="dk1"/>
              </a:solidFill>
            </a:endParaRPr>
          </a:p>
          <a:p>
            <a:pPr indent="-334327" lvl="0" marL="457200" rtl="0" algn="l">
              <a:lnSpc>
                <a:spcPct val="115000"/>
              </a:lnSpc>
              <a:spcBef>
                <a:spcPts val="0"/>
              </a:spcBef>
              <a:spcAft>
                <a:spcPts val="0"/>
              </a:spcAft>
              <a:buClr>
                <a:schemeClr val="dk1"/>
              </a:buClr>
              <a:buSzPct val="100000"/>
              <a:buChar char="●"/>
            </a:pPr>
            <a:r>
              <a:rPr b="1" lang="en-GB">
                <a:solidFill>
                  <a:schemeClr val="dk1"/>
                </a:solidFill>
              </a:rPr>
              <a:t>Unique</a:t>
            </a:r>
            <a:r>
              <a:rPr lang="en-GB">
                <a:solidFill>
                  <a:schemeClr val="dk1"/>
                </a:solidFill>
              </a:rPr>
              <a:t>: Popular in Debian and other open-source communities as a free alternative to Firefox with minimal proprietary elements.</a:t>
            </a:r>
            <a:endParaRPr>
              <a:solidFill>
                <a:schemeClr val="dk1"/>
              </a:solidFill>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2100">
                <a:solidFill>
                  <a:schemeClr val="dk1"/>
                </a:solidFill>
              </a:rPr>
              <a:t>Firon</a:t>
            </a:r>
            <a:endParaRPr b="1" sz="21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GB" sz="1900">
                <a:solidFill>
                  <a:schemeClr val="dk1"/>
                </a:solidFill>
              </a:rPr>
              <a:t>Engine</a:t>
            </a:r>
            <a:r>
              <a:rPr lang="en-GB" sz="1900">
                <a:solidFill>
                  <a:schemeClr val="dk1"/>
                </a:solidFill>
              </a:rPr>
              <a:t>: WebKit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GB" sz="1900">
                <a:solidFill>
                  <a:schemeClr val="dk1"/>
                </a:solidFill>
              </a:rPr>
              <a:t>Platform</a:t>
            </a:r>
            <a:r>
              <a:rPr lang="en-GB" sz="1900">
                <a:solidFill>
                  <a:schemeClr val="dk1"/>
                </a:solidFill>
              </a:rPr>
              <a:t>: Linux</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GB" sz="1900">
                <a:solidFill>
                  <a:schemeClr val="dk1"/>
                </a:solidFill>
              </a:rPr>
              <a:t>Features</a:t>
            </a:r>
            <a:r>
              <a:rPr lang="en-GB" sz="1900">
                <a:solidFill>
                  <a:schemeClr val="dk1"/>
                </a:solidFill>
              </a:rPr>
              <a:t>:</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GB" sz="1900">
                <a:solidFill>
                  <a:schemeClr val="dk1"/>
                </a:solidFill>
              </a:rPr>
              <a:t>A lightweight browser focused on performance and simplicity.</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GB" sz="1900">
                <a:solidFill>
                  <a:schemeClr val="dk1"/>
                </a:solidFill>
              </a:rPr>
              <a:t>Designed for users who prefer speed and minimalism over rich features.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GB" sz="1900">
                <a:solidFill>
                  <a:schemeClr val="dk1"/>
                </a:solidFill>
              </a:rPr>
              <a:t>Unique</a:t>
            </a:r>
            <a:r>
              <a:rPr lang="en-GB" sz="1900">
                <a:solidFill>
                  <a:schemeClr val="dk1"/>
                </a:solidFill>
              </a:rPr>
              <a:t>: Optimized for resource-constrained environments, offering a clean and fast browsing experience.</a:t>
            </a:r>
            <a:endParaRPr sz="1900">
              <a:solidFill>
                <a:schemeClr val="dk1"/>
              </a:solidFill>
            </a:endParaRPr>
          </a:p>
          <a:p>
            <a:pPr indent="0" lvl="0" marL="0" rtl="0" algn="l">
              <a:lnSpc>
                <a:spcPct val="115000"/>
              </a:lnSpc>
              <a:spcBef>
                <a:spcPts val="1200"/>
              </a:spcBef>
              <a:spcAft>
                <a:spcPts val="1200"/>
              </a:spcAft>
              <a:buSzPts val="1800"/>
              <a:buNone/>
            </a:pPr>
            <a:r>
              <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a:solidFill>
                  <a:schemeClr val="dk1"/>
                </a:solidFill>
              </a:rPr>
              <a:t>SRWare Iron</a:t>
            </a:r>
            <a:endParaRPr b="1">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Engine</a:t>
            </a:r>
            <a:r>
              <a:rPr lang="en-GB" sz="1600">
                <a:solidFill>
                  <a:schemeClr val="dk1"/>
                </a:solidFill>
              </a:rPr>
              <a:t>: Blink</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Platform</a:t>
            </a:r>
            <a:r>
              <a:rPr lang="en-GB" sz="1600">
                <a:solidFill>
                  <a:schemeClr val="dk1"/>
                </a:solidFill>
              </a:rPr>
              <a:t>: Windows, macOS, Linux</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Features</a:t>
            </a:r>
            <a:r>
              <a:rPr lang="en-GB"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Chromium-based browser that aims to provide a more privacy-conscious alternative to Chrome.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Removes all elements that could compromise user privacy, such as Google-specific features.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Lightweight and fast.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Unique</a:t>
            </a:r>
            <a:r>
              <a:rPr lang="en-GB" sz="1600">
                <a:solidFill>
                  <a:schemeClr val="dk1"/>
                </a:solidFill>
              </a:rPr>
              <a:t>: Focused on privacy, removing all telemetry and data-sharing features from Chromium.</a:t>
            </a:r>
            <a:endParaRPr sz="16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cryptography</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rPr>
              <a:t>Cryptography uses mathematical algorithms and keys to achieve these goals. Common cryptographic techniques include:</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Encryption</a:t>
            </a:r>
            <a:r>
              <a:rPr lang="en-GB" sz="1500">
                <a:solidFill>
                  <a:schemeClr val="dk1"/>
                </a:solidFill>
              </a:rPr>
              <a:t>: Transforming data into an unreadable format using an algorithm and a key, so that only authorized parties with the correct key can decrypt 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Decryption</a:t>
            </a:r>
            <a:r>
              <a:rPr lang="en-GB" sz="1500">
                <a:solidFill>
                  <a:schemeClr val="dk1"/>
                </a:solidFill>
              </a:rPr>
              <a:t>: The process of converting encrypted data back to its original form using a key.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Public Key Cryptography</a:t>
            </a:r>
            <a:r>
              <a:rPr lang="en-GB" sz="1500">
                <a:solidFill>
                  <a:schemeClr val="dk1"/>
                </a:solidFill>
              </a:rPr>
              <a:t>: A method where two keys are used—a </a:t>
            </a:r>
            <a:r>
              <a:rPr b="1" lang="en-GB" sz="1500">
                <a:solidFill>
                  <a:schemeClr val="dk1"/>
                </a:solidFill>
              </a:rPr>
              <a:t>public key</a:t>
            </a:r>
            <a:r>
              <a:rPr lang="en-GB" sz="1500">
                <a:solidFill>
                  <a:schemeClr val="dk1"/>
                </a:solidFill>
              </a:rPr>
              <a:t> (known to everyone) to encrypt data and a </a:t>
            </a:r>
            <a:r>
              <a:rPr b="1" lang="en-GB" sz="1500">
                <a:solidFill>
                  <a:schemeClr val="dk1"/>
                </a:solidFill>
              </a:rPr>
              <a:t>private key</a:t>
            </a:r>
            <a:r>
              <a:rPr lang="en-GB" sz="1500">
                <a:solidFill>
                  <a:schemeClr val="dk1"/>
                </a:solidFill>
              </a:rPr>
              <a:t> (kept secret by the recipient) to decrypt it. This is the basis for technologies like SSL/TLS, used to secure internet communication.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Hashing</a:t>
            </a:r>
            <a:r>
              <a:rPr lang="en-GB" sz="1500">
                <a:solidFill>
                  <a:schemeClr val="dk1"/>
                </a:solidFill>
              </a:rPr>
              <a:t>: A process of turning data into a fixed-length string of characters (hash value) that represents the original data. Hashes are commonly used for data integrity and password storage.</a:t>
            </a:r>
            <a:endParaRPr sz="15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No-Code?</a:t>
            </a:r>
            <a:endParaRPr/>
          </a:p>
        </p:txBody>
      </p:sp>
      <p:sp>
        <p:nvSpPr>
          <p:cNvPr id="209" name="Google Shape;20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No-code</a:t>
            </a:r>
            <a:r>
              <a:rPr lang="en-GB">
                <a:solidFill>
                  <a:schemeClr val="dk1"/>
                </a:solidFill>
              </a:rPr>
              <a:t> refers to a software development approach that enables people to build applications, websites, or automation workflows without writing any code. Instead of traditional programming, no-code platforms provide visual interfaces with drag-and-drop functionality and pre-built components, allowing users to create and customize applications by configuring them through simple, intuitive tools.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No-code platforms abstract away the technical complexity of coding and make it possible for individuals without technical expertise to develop fully functional digital solutions. Common no-code tools include website builders (like Wix or Squarespace), app builders (like Bubble or Glide), and automation tools (like Zapier or Integromat)</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Characteristics of No-Code</a:t>
            </a:r>
            <a:endParaRPr/>
          </a:p>
        </p:txBody>
      </p:sp>
      <p:sp>
        <p:nvSpPr>
          <p:cNvPr id="215" name="Google Shape;215;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852"/>
              <a:buFont typeface="Arial"/>
              <a:buNone/>
            </a:pPr>
            <a:r>
              <a:rPr b="1" lang="en-GB" sz="1052">
                <a:solidFill>
                  <a:schemeClr val="dk1"/>
                </a:solidFill>
              </a:rPr>
              <a:t>Visual Interface</a:t>
            </a:r>
            <a:r>
              <a:rPr lang="en-GB" sz="1052">
                <a:solidFill>
                  <a:schemeClr val="dk1"/>
                </a:solidFill>
              </a:rPr>
              <a:t>:</a:t>
            </a:r>
            <a:endParaRPr sz="1052">
              <a:solidFill>
                <a:schemeClr val="dk1"/>
              </a:solidFill>
            </a:endParaRPr>
          </a:p>
          <a:p>
            <a:pPr indent="-295433" lvl="0" marL="457200" rtl="0" algn="l">
              <a:lnSpc>
                <a:spcPct val="115000"/>
              </a:lnSpc>
              <a:spcBef>
                <a:spcPts val="1200"/>
              </a:spcBef>
              <a:spcAft>
                <a:spcPts val="0"/>
              </a:spcAft>
              <a:buClr>
                <a:schemeClr val="dk1"/>
              </a:buClr>
              <a:buSzPts val="1053"/>
              <a:buChar char="●"/>
            </a:pPr>
            <a:r>
              <a:rPr lang="en-GB" sz="1052">
                <a:solidFill>
                  <a:schemeClr val="dk1"/>
                </a:solidFill>
              </a:rPr>
              <a:t>No-code platforms use drag-and-drop visual builders, templates, and pre-configured components, making it easy to design the user interface and workflows.</a:t>
            </a:r>
            <a:endParaRPr sz="1052">
              <a:solidFill>
                <a:schemeClr val="dk1"/>
              </a:solidFill>
            </a:endParaRPr>
          </a:p>
          <a:p>
            <a:pPr indent="0" lvl="0" marL="0" rtl="0" algn="l">
              <a:lnSpc>
                <a:spcPct val="115000"/>
              </a:lnSpc>
              <a:spcBef>
                <a:spcPts val="1200"/>
              </a:spcBef>
              <a:spcAft>
                <a:spcPts val="0"/>
              </a:spcAft>
              <a:buClr>
                <a:schemeClr val="dk1"/>
              </a:buClr>
              <a:buSzPts val="852"/>
              <a:buFont typeface="Arial"/>
              <a:buNone/>
            </a:pPr>
            <a:r>
              <a:rPr b="1" lang="en-GB" sz="1052">
                <a:solidFill>
                  <a:schemeClr val="dk1"/>
                </a:solidFill>
              </a:rPr>
              <a:t>Pre-built Components</a:t>
            </a:r>
            <a:r>
              <a:rPr lang="en-GB" sz="1052">
                <a:solidFill>
                  <a:schemeClr val="dk1"/>
                </a:solidFill>
              </a:rPr>
              <a:t>:</a:t>
            </a:r>
            <a:endParaRPr sz="1052">
              <a:solidFill>
                <a:schemeClr val="dk1"/>
              </a:solidFill>
            </a:endParaRPr>
          </a:p>
          <a:p>
            <a:pPr indent="-295433" lvl="0" marL="457200" rtl="0" algn="l">
              <a:lnSpc>
                <a:spcPct val="115000"/>
              </a:lnSpc>
              <a:spcBef>
                <a:spcPts val="1200"/>
              </a:spcBef>
              <a:spcAft>
                <a:spcPts val="0"/>
              </a:spcAft>
              <a:buClr>
                <a:schemeClr val="dk1"/>
              </a:buClr>
              <a:buSzPts val="1053"/>
              <a:buChar char="●"/>
            </a:pPr>
            <a:r>
              <a:rPr lang="en-GB" sz="1052">
                <a:solidFill>
                  <a:schemeClr val="dk1"/>
                </a:solidFill>
              </a:rPr>
              <a:t>They offer ready-to-use templates, modules, and integrations that allow users to customize their applications without starting from scratch.</a:t>
            </a:r>
            <a:endParaRPr sz="1052">
              <a:solidFill>
                <a:schemeClr val="dk1"/>
              </a:solidFill>
            </a:endParaRPr>
          </a:p>
          <a:p>
            <a:pPr indent="0" lvl="0" marL="0" rtl="0" algn="l">
              <a:lnSpc>
                <a:spcPct val="115000"/>
              </a:lnSpc>
              <a:spcBef>
                <a:spcPts val="1200"/>
              </a:spcBef>
              <a:spcAft>
                <a:spcPts val="0"/>
              </a:spcAft>
              <a:buClr>
                <a:schemeClr val="dk1"/>
              </a:buClr>
              <a:buSzPts val="852"/>
              <a:buFont typeface="Arial"/>
              <a:buNone/>
            </a:pPr>
            <a:r>
              <a:rPr b="1" lang="en-GB" sz="1052">
                <a:solidFill>
                  <a:schemeClr val="dk1"/>
                </a:solidFill>
              </a:rPr>
              <a:t>Minimal to No Coding Required</a:t>
            </a:r>
            <a:r>
              <a:rPr lang="en-GB" sz="1052">
                <a:solidFill>
                  <a:schemeClr val="dk1"/>
                </a:solidFill>
              </a:rPr>
              <a:t>:</a:t>
            </a:r>
            <a:endParaRPr sz="1052">
              <a:solidFill>
                <a:schemeClr val="dk1"/>
              </a:solidFill>
            </a:endParaRPr>
          </a:p>
          <a:p>
            <a:pPr indent="-295433" lvl="0" marL="457200" rtl="0" algn="l">
              <a:lnSpc>
                <a:spcPct val="115000"/>
              </a:lnSpc>
              <a:spcBef>
                <a:spcPts val="1200"/>
              </a:spcBef>
              <a:spcAft>
                <a:spcPts val="0"/>
              </a:spcAft>
              <a:buClr>
                <a:schemeClr val="dk1"/>
              </a:buClr>
              <a:buSzPts val="1053"/>
              <a:buChar char="●"/>
            </a:pPr>
            <a:r>
              <a:rPr lang="en-GB" sz="1052">
                <a:solidFill>
                  <a:schemeClr val="dk1"/>
                </a:solidFill>
              </a:rPr>
              <a:t>Users don’t need to write traditional programming code. Instead, they interact with pre-built components and logical workflows.</a:t>
            </a:r>
            <a:endParaRPr sz="1052">
              <a:solidFill>
                <a:schemeClr val="dk1"/>
              </a:solidFill>
            </a:endParaRPr>
          </a:p>
          <a:p>
            <a:pPr indent="0" lvl="0" marL="0" rtl="0" algn="l">
              <a:lnSpc>
                <a:spcPct val="115000"/>
              </a:lnSpc>
              <a:spcBef>
                <a:spcPts val="1200"/>
              </a:spcBef>
              <a:spcAft>
                <a:spcPts val="0"/>
              </a:spcAft>
              <a:buClr>
                <a:schemeClr val="dk1"/>
              </a:buClr>
              <a:buSzPts val="852"/>
              <a:buFont typeface="Arial"/>
              <a:buNone/>
            </a:pPr>
            <a:r>
              <a:rPr b="1" lang="en-GB" sz="1052">
                <a:solidFill>
                  <a:schemeClr val="dk1"/>
                </a:solidFill>
              </a:rPr>
              <a:t>User-friendly</a:t>
            </a:r>
            <a:r>
              <a:rPr lang="en-GB" sz="1052">
                <a:solidFill>
                  <a:schemeClr val="dk1"/>
                </a:solidFill>
              </a:rPr>
              <a:t>:</a:t>
            </a:r>
            <a:endParaRPr sz="1052">
              <a:solidFill>
                <a:schemeClr val="dk1"/>
              </a:solidFill>
            </a:endParaRPr>
          </a:p>
          <a:p>
            <a:pPr indent="-295433" lvl="0" marL="457200" rtl="0" algn="l">
              <a:lnSpc>
                <a:spcPct val="115000"/>
              </a:lnSpc>
              <a:spcBef>
                <a:spcPts val="1200"/>
              </a:spcBef>
              <a:spcAft>
                <a:spcPts val="0"/>
              </a:spcAft>
              <a:buClr>
                <a:schemeClr val="dk1"/>
              </a:buClr>
              <a:buSzPts val="1053"/>
              <a:buChar char="●"/>
            </a:pPr>
            <a:r>
              <a:rPr lang="en-GB" sz="1052">
                <a:solidFill>
                  <a:schemeClr val="dk1"/>
                </a:solidFill>
              </a:rPr>
              <a:t>No-code tools are designed to be accessible to non-developers, with easy-to-understand interfaces and user documentation.</a:t>
            </a:r>
            <a:endParaRPr sz="1052">
              <a:solidFill>
                <a:schemeClr val="dk1"/>
              </a:solidFill>
            </a:endParaRPr>
          </a:p>
          <a:p>
            <a:pPr indent="0" lvl="0" marL="0" rtl="0" algn="l">
              <a:lnSpc>
                <a:spcPct val="115000"/>
              </a:lnSpc>
              <a:spcBef>
                <a:spcPts val="1200"/>
              </a:spcBef>
              <a:spcAft>
                <a:spcPts val="1200"/>
              </a:spcAft>
              <a:buSzPts val="852"/>
              <a:buNone/>
            </a:pPr>
            <a:r>
              <a:t/>
            </a:r>
            <a:endParaRPr sz="149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400">
                <a:solidFill>
                  <a:schemeClr val="dk1"/>
                </a:solidFill>
              </a:rPr>
              <a:t>Customization Through Configurations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No-code platforms typically allow customization through setting options, field selections, workflows, and integrations, allowing for some degree of personalization.</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Automated Workflows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Many no-code tools allow users to set up automated workflows that connect different apps and services, such as triggering actions in one app based on events in another (e.g., automatically sending an email when a form is submitted).</a:t>
            </a:r>
            <a:endParaRPr sz="1400">
              <a:solidFill>
                <a:schemeClr val="dk1"/>
              </a:solidFill>
            </a:endParaRPr>
          </a:p>
          <a:p>
            <a:pPr indent="0" lvl="0" marL="0" rtl="0" algn="l">
              <a:lnSpc>
                <a:spcPct val="115000"/>
              </a:lnSpc>
              <a:spcBef>
                <a:spcPts val="1200"/>
              </a:spcBef>
              <a:spcAft>
                <a:spcPts val="0"/>
              </a:spcAft>
              <a:buSzPts val="1800"/>
              <a:buNone/>
            </a:pPr>
            <a:r>
              <a:rPr b="1" lang="en-GB" sz="1400">
                <a:solidFill>
                  <a:schemeClr val="dk1"/>
                </a:solidFill>
              </a:rPr>
              <a:t>Quick Prototyping and Development</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No-code tools enable rapid prototyping, testing, and iteration, allowing ideas to be turned into functional apps or websites quickly.</a:t>
            </a:r>
            <a:endParaRPr sz="1400">
              <a:solidFill>
                <a:schemeClr val="dk1"/>
              </a:solidFill>
            </a:endParaRPr>
          </a:p>
          <a:p>
            <a:pPr indent="0" lvl="0" marL="0" rtl="0" algn="l">
              <a:lnSpc>
                <a:spcPct val="115000"/>
              </a:lnSpc>
              <a:spcBef>
                <a:spcPts val="1200"/>
              </a:spcBef>
              <a:spcAft>
                <a:spcPts val="1200"/>
              </a:spcAft>
              <a:buSzPts val="1800"/>
              <a:buNone/>
            </a:pPr>
            <a:r>
              <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Limitations of No-Code</a:t>
            </a:r>
            <a:endParaRPr/>
          </a:p>
        </p:txBody>
      </p:sp>
      <p:sp>
        <p:nvSpPr>
          <p:cNvPr id="226" name="Google Shape;226;p45"/>
          <p:cNvSpPr txBox="1"/>
          <p:nvPr>
            <p:ph idx="1" type="body"/>
          </p:nvPr>
        </p:nvSpPr>
        <p:spPr>
          <a:xfrm>
            <a:off x="311700" y="11759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300">
                <a:solidFill>
                  <a:schemeClr val="dk1"/>
                </a:solidFill>
              </a:rPr>
              <a:t>Limited Customization</a:t>
            </a:r>
            <a:r>
              <a:rPr lang="en-GB"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While no-code platforms offer a lot of pre-built functionality, they may not be as flexible as custom code. Complex, highly specific use cases or unique design elements may not be achievable without diving into code.</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Scalability</a:t>
            </a:r>
            <a:r>
              <a:rPr lang="en-GB"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Many no-code platforms are not built to scale easily, especially for complex applications or those with high performance requirements (e.g., real-time data processing, high concurrency).</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Performance Constraints</a:t>
            </a:r>
            <a:r>
              <a:rPr lang="en-GB"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Applications built on no-code platforms may have slower performance compared to custom-built solutions, especially if the platform's infrastructure or underlying architecture isn't optimized for certain tasks.</a:t>
            </a:r>
            <a:endParaRPr sz="1300">
              <a:solidFill>
                <a:schemeClr val="dk1"/>
              </a:solidFill>
            </a:endParaRPr>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400">
                <a:solidFill>
                  <a:schemeClr val="dk1"/>
                </a:solidFill>
              </a:rPr>
              <a:t>Dependency on Platform</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Users are often locked into the no-code platform's ecosystem. If the platform goes down, changes pricing, or discontinues services, users may face disruption or increased costs.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Security Concerns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Some no-code platforms may have security vulnerabilities, especially if users fail to configure security features correctly. Since users aren't writing the code themselves, there may also be a lack of control over the security protocols implemented by the platform.</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Lack of Advanced Features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While no-code tools are great for simple applications, they can fall short when it comes to implementing advanced features such as complex algorithms, AI, or specialized integrations.</a:t>
            </a:r>
            <a:endParaRPr sz="1400">
              <a:solidFill>
                <a:schemeClr val="dk1"/>
              </a:solidFill>
            </a:endParaRPr>
          </a:p>
          <a:p>
            <a:pPr indent="0" lvl="0" marL="0" rtl="0" algn="l">
              <a:lnSpc>
                <a:spcPct val="115000"/>
              </a:lnSpc>
              <a:spcBef>
                <a:spcPts val="1200"/>
              </a:spcBef>
              <a:spcAft>
                <a:spcPts val="1200"/>
              </a:spcAft>
              <a:buSzPts val="1800"/>
              <a:buNone/>
            </a:pPr>
            <a:r>
              <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Future of No-Code</a:t>
            </a:r>
            <a:endParaRPr/>
          </a:p>
        </p:txBody>
      </p:sp>
      <p:sp>
        <p:nvSpPr>
          <p:cNvPr id="237" name="Google Shape;237;p47"/>
          <p:cNvSpPr txBox="1"/>
          <p:nvPr>
            <p:ph idx="1" type="body"/>
          </p:nvPr>
        </p:nvSpPr>
        <p:spPr>
          <a:xfrm>
            <a:off x="311700" y="11680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59242"/>
              <a:buFont typeface="Arial"/>
              <a:buNone/>
            </a:pPr>
            <a:r>
              <a:rPr b="1" lang="en-GB" sz="1856">
                <a:solidFill>
                  <a:schemeClr val="dk1"/>
                </a:solidFill>
              </a:rPr>
              <a:t>I</a:t>
            </a:r>
            <a:r>
              <a:rPr b="1" lang="en-GB" sz="1500">
                <a:solidFill>
                  <a:schemeClr val="dk1"/>
                </a:solidFill>
              </a:rPr>
              <a:t>ncreased Adoption Across Industries</a:t>
            </a:r>
            <a:r>
              <a:rPr lang="en-GB" sz="1500">
                <a:solidFill>
                  <a:schemeClr val="dk1"/>
                </a:solidFill>
              </a:rPr>
              <a:t>:</a:t>
            </a:r>
            <a:endParaRPr sz="1500">
              <a:solidFill>
                <a:schemeClr val="dk1"/>
              </a:solidFill>
            </a:endParaRPr>
          </a:p>
          <a:p>
            <a:pPr indent="-316768" lvl="0" marL="457200" rtl="0" algn="l">
              <a:lnSpc>
                <a:spcPct val="115000"/>
              </a:lnSpc>
              <a:spcBef>
                <a:spcPts val="1200"/>
              </a:spcBef>
              <a:spcAft>
                <a:spcPts val="0"/>
              </a:spcAft>
              <a:buClr>
                <a:schemeClr val="dk1"/>
              </a:buClr>
              <a:buSzPct val="100000"/>
              <a:buChar char="●"/>
            </a:pPr>
            <a:r>
              <a:rPr lang="en-GB" sz="1500">
                <a:solidFill>
                  <a:schemeClr val="dk1"/>
                </a:solidFill>
              </a:rPr>
              <a:t>No-code platforms are expected to grow in popularity across a wide variety of industries, enabling non-technical teams to build solutions, automate workflows, and launch digital products more efficiently.</a:t>
            </a:r>
            <a:endParaRPr sz="1500">
              <a:solidFill>
                <a:schemeClr val="dk1"/>
              </a:solidFill>
            </a:endParaRPr>
          </a:p>
          <a:p>
            <a:pPr indent="-316768" lvl="0" marL="457200" rtl="0" algn="l">
              <a:lnSpc>
                <a:spcPct val="115000"/>
              </a:lnSpc>
              <a:spcBef>
                <a:spcPts val="0"/>
              </a:spcBef>
              <a:spcAft>
                <a:spcPts val="0"/>
              </a:spcAft>
              <a:buClr>
                <a:schemeClr val="dk1"/>
              </a:buClr>
              <a:buSzPct val="100000"/>
              <a:buChar char="●"/>
            </a:pPr>
            <a:r>
              <a:rPr lang="en-GB" sz="1500">
                <a:solidFill>
                  <a:schemeClr val="dk1"/>
                </a:solidFill>
              </a:rPr>
              <a:t>As organizations seek to become more agile, no-code tools can empower business users (like marketers, product managers, and designers) to take ownership of certain aspects of digital transformation.</a:t>
            </a:r>
            <a:endParaRPr sz="1500">
              <a:solidFill>
                <a:schemeClr val="dk1"/>
              </a:solidFill>
            </a:endParaRPr>
          </a:p>
          <a:p>
            <a:pPr indent="0" lvl="0" marL="0" rtl="0" algn="l">
              <a:lnSpc>
                <a:spcPct val="115000"/>
              </a:lnSpc>
              <a:spcBef>
                <a:spcPts val="1200"/>
              </a:spcBef>
              <a:spcAft>
                <a:spcPts val="0"/>
              </a:spcAft>
              <a:buClr>
                <a:schemeClr val="dk1"/>
              </a:buClr>
              <a:buSzPct val="73333"/>
              <a:buFont typeface="Arial"/>
              <a:buNone/>
            </a:pPr>
            <a:r>
              <a:rPr b="1" lang="en-GB" sz="1500">
                <a:solidFill>
                  <a:schemeClr val="dk1"/>
                </a:solidFill>
              </a:rPr>
              <a:t>Integration with Artificial Intelligence (AI)</a:t>
            </a:r>
            <a:r>
              <a:rPr lang="en-GB" sz="1500">
                <a:solidFill>
                  <a:schemeClr val="dk1"/>
                </a:solidFill>
              </a:rPr>
              <a:t>:</a:t>
            </a:r>
            <a:endParaRPr sz="1500">
              <a:solidFill>
                <a:schemeClr val="dk1"/>
              </a:solidFill>
            </a:endParaRPr>
          </a:p>
          <a:p>
            <a:pPr indent="-293257" lvl="0" marL="457200" rtl="0" algn="l">
              <a:lnSpc>
                <a:spcPct val="115000"/>
              </a:lnSpc>
              <a:spcBef>
                <a:spcPts val="1200"/>
              </a:spcBef>
              <a:spcAft>
                <a:spcPts val="0"/>
              </a:spcAft>
              <a:buClr>
                <a:schemeClr val="dk1"/>
              </a:buClr>
              <a:buSzPct val="73333"/>
              <a:buChar char="●"/>
            </a:pPr>
            <a:r>
              <a:rPr lang="en-GB" sz="1500">
                <a:solidFill>
                  <a:schemeClr val="dk1"/>
                </a:solidFill>
              </a:rPr>
              <a:t>Future no-code platforms may incorporate AI tools that automatically generate code, suggest design improvements, or optimize workflows. AI integration could simplify tasks that require advanced logic or complex decision-making</a:t>
            </a:r>
            <a:r>
              <a:rPr lang="en-GB" sz="1100">
                <a:solidFill>
                  <a:schemeClr val="dk1"/>
                </a:solidFill>
              </a:rPr>
              <a:t>.</a:t>
            </a:r>
            <a:endParaRPr sz="1100">
              <a:solidFill>
                <a:schemeClr val="dk1"/>
              </a:solidFill>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rPr>
              <a:t>Expansion in Automation</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The rise of </a:t>
            </a:r>
            <a:r>
              <a:rPr b="1" lang="en-GB" sz="1700">
                <a:solidFill>
                  <a:schemeClr val="dk1"/>
                </a:solidFill>
              </a:rPr>
              <a:t>Robotic Process Automation (RPA)</a:t>
            </a:r>
            <a:r>
              <a:rPr lang="en-GB" sz="1700">
                <a:solidFill>
                  <a:schemeClr val="dk1"/>
                </a:solidFill>
              </a:rPr>
              <a:t>, combined with no-code platforms, could lead to powerful automation solutions that streamline business processes across various sectors, reducing reliance on manual work and making businesses more efficient.</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Customization and Flexibility</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The future of no-code will likely include more customization options, with advanced features like custom code integration for power users who need more control, while still maintaining the ease of use for non-technical users.</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600">
                <a:solidFill>
                  <a:schemeClr val="dk1"/>
                </a:solidFill>
              </a:rPr>
              <a:t>Improved Scalability and Security</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As the demand for enterprise-grade applications rises, no-code platforms will need to address scalability, performance, and security challenges. We may see platforms with better backend support, more robust infrastructure, and enterprise-level security features.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Community-driven Innovation</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No-code platforms are increasingly supported by active communities that create templates, plugins, and integrations. In the future, we could see further democratization of application development, with users contributing to the platform's growth and improvement.</a:t>
            </a:r>
            <a:endParaRPr sz="1600">
              <a:solidFill>
                <a:schemeClr val="dk1"/>
              </a:solidFill>
            </a:endParaRPr>
          </a:p>
          <a:p>
            <a:pPr indent="0" lvl="0" marL="0" rtl="0" algn="l">
              <a:lnSpc>
                <a:spcPct val="115000"/>
              </a:lnSpc>
              <a:spcBef>
                <a:spcPts val="1200"/>
              </a:spcBef>
              <a:spcAft>
                <a:spcPts val="1200"/>
              </a:spcAft>
              <a:buSzPts val="1800"/>
              <a:buNone/>
            </a:pPr>
            <a:r>
              <a:t/>
            </a:r>
            <a:endParaRPr sz="23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Who Uses No-Code?</a:t>
            </a:r>
            <a:endParaRPr/>
          </a:p>
        </p:txBody>
      </p:sp>
      <p:sp>
        <p:nvSpPr>
          <p:cNvPr id="253" name="Google Shape;253;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400">
                <a:solidFill>
                  <a:schemeClr val="dk1"/>
                </a:solidFill>
              </a:rPr>
              <a:t>Non-technical Business Users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People in business roles, such as </a:t>
            </a:r>
            <a:r>
              <a:rPr b="1" lang="en-GB" sz="1400">
                <a:solidFill>
                  <a:schemeClr val="dk1"/>
                </a:solidFill>
              </a:rPr>
              <a:t>marketers</a:t>
            </a:r>
            <a:r>
              <a:rPr lang="en-GB" sz="1400">
                <a:solidFill>
                  <a:schemeClr val="dk1"/>
                </a:solidFill>
              </a:rPr>
              <a:t>, </a:t>
            </a:r>
            <a:r>
              <a:rPr b="1" lang="en-GB" sz="1400">
                <a:solidFill>
                  <a:schemeClr val="dk1"/>
                </a:solidFill>
              </a:rPr>
              <a:t>product managers</a:t>
            </a:r>
            <a:r>
              <a:rPr lang="en-GB" sz="1400">
                <a:solidFill>
                  <a:schemeClr val="dk1"/>
                </a:solidFill>
              </a:rPr>
              <a:t>, and </a:t>
            </a:r>
            <a:r>
              <a:rPr b="1" lang="en-GB" sz="1400">
                <a:solidFill>
                  <a:schemeClr val="dk1"/>
                </a:solidFill>
              </a:rPr>
              <a:t>entrepreneurs</a:t>
            </a:r>
            <a:r>
              <a:rPr lang="en-GB" sz="1400">
                <a:solidFill>
                  <a:schemeClr val="dk1"/>
                </a:solidFill>
              </a:rPr>
              <a:t>, use no-code tools to build applications, create landing pages, automate workflows, or manage customer relationships without needing developer expertise.</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Small Business Owners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Small businesses and startups use no-code tools to create websites, internal tools, CRM systems, and other essential business functions without a big budget for software development.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Startups and Entrepreneurs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No-code platforms enable startups and entrepreneurs to quickly prototype and launch products or services, allowing them to validate ideas with minimal investment</a:t>
            </a:r>
            <a:endParaRPr sz="14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rPr>
              <a:t>Freelancers and Consultants</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Freelancers in areas like design, marketing, and business strategy can use no-code tools to create personalized solutions for clients (websites, e-commerce platforms, etc.), offering a low-cost, fast way to deliver digital products.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Product Teams and Designers</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Designers, UX/UI specialists, and product teams use no-code tools to prototype apps, test ideas, or even build MVPs (Minimum Viable Products) to validate concepts before moving to full development.</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Different types of cryptography</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GB"/>
              <a:t>Symmetric Key Cryptography</a:t>
            </a:r>
            <a:endParaRPr/>
          </a:p>
          <a:p>
            <a:pPr indent="0" lvl="0" marL="0" rtl="0" algn="l">
              <a:lnSpc>
                <a:spcPct val="115000"/>
              </a:lnSpc>
              <a:spcBef>
                <a:spcPts val="1200"/>
              </a:spcBef>
              <a:spcAft>
                <a:spcPts val="0"/>
              </a:spcAft>
              <a:buSzPts val="1800"/>
              <a:buNone/>
            </a:pPr>
            <a:r>
              <a:rPr lang="en-GB"/>
              <a:t>Asymmetric Key Cryptography</a:t>
            </a:r>
            <a:endParaRPr/>
          </a:p>
          <a:p>
            <a:pPr indent="0" lvl="0" marL="0" rtl="0" algn="l">
              <a:lnSpc>
                <a:spcPct val="115000"/>
              </a:lnSpc>
              <a:spcBef>
                <a:spcPts val="1200"/>
              </a:spcBef>
              <a:spcAft>
                <a:spcPts val="0"/>
              </a:spcAft>
              <a:buSzPts val="1800"/>
              <a:buNone/>
            </a:pPr>
            <a:r>
              <a:rPr lang="en-GB"/>
              <a:t>Hash Functions</a:t>
            </a:r>
            <a:endParaRPr/>
          </a:p>
          <a:p>
            <a:pPr indent="0" lvl="0" marL="0" rtl="0" algn="l">
              <a:lnSpc>
                <a:spcPct val="115000"/>
              </a:lnSpc>
              <a:spcBef>
                <a:spcPts val="1200"/>
              </a:spcBef>
              <a:spcAft>
                <a:spcPts val="0"/>
              </a:spcAft>
              <a:buSzPts val="1800"/>
              <a:buNone/>
            </a:pPr>
            <a:r>
              <a:rPr lang="en-GB"/>
              <a:t>Digital Signatures</a:t>
            </a:r>
            <a:endParaRPr/>
          </a:p>
          <a:p>
            <a:pPr indent="0" lvl="0" marL="0" rtl="0" algn="l">
              <a:lnSpc>
                <a:spcPct val="115000"/>
              </a:lnSpc>
              <a:spcBef>
                <a:spcPts val="1200"/>
              </a:spcBef>
              <a:spcAft>
                <a:spcPts val="0"/>
              </a:spcAft>
              <a:buSzPts val="1800"/>
              <a:buNone/>
            </a:pPr>
            <a:r>
              <a:rPr lang="en-GB"/>
              <a:t>Hybrid Cryptography</a:t>
            </a:r>
            <a:endParaRPr/>
          </a:p>
          <a:p>
            <a:pPr indent="0" lvl="0" marL="0" rtl="0" algn="l">
              <a:lnSpc>
                <a:spcPct val="115000"/>
              </a:lnSpc>
              <a:spcBef>
                <a:spcPts val="1200"/>
              </a:spcBef>
              <a:spcAft>
                <a:spcPts val="0"/>
              </a:spcAft>
              <a:buSzPts val="1800"/>
              <a:buNone/>
            </a:pPr>
            <a:r>
              <a:rPr lang="en-GB"/>
              <a:t>Elliptic Curve Cryptography</a:t>
            </a:r>
            <a:endParaRPr/>
          </a:p>
          <a:p>
            <a:pPr indent="0" lvl="0" marL="0" rtl="0" algn="l">
              <a:lnSpc>
                <a:spcPct val="115000"/>
              </a:lnSpc>
              <a:spcBef>
                <a:spcPts val="1200"/>
              </a:spcBef>
              <a:spcAft>
                <a:spcPts val="0"/>
              </a:spcAft>
              <a:buSzPts val="1800"/>
              <a:buNone/>
            </a:pPr>
            <a:r>
              <a:rPr lang="en-GB"/>
              <a:t>Homomorphic Encryption</a:t>
            </a:r>
            <a:endParaRPr/>
          </a:p>
          <a:p>
            <a:pPr indent="0" lvl="0" marL="0" rtl="0" algn="l">
              <a:lnSpc>
                <a:spcPct val="115000"/>
              </a:lnSpc>
              <a:spcBef>
                <a:spcPts val="1200"/>
              </a:spcBef>
              <a:spcAft>
                <a:spcPts val="1200"/>
              </a:spcAft>
              <a:buSzPts val="1800"/>
              <a:buNone/>
            </a:pPr>
            <a:r>
              <a:rPr lang="en-GB"/>
              <a:t>Quantum Cryptography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1800"/>
              <a:buNone/>
            </a:pPr>
            <a:r>
              <a:rPr b="1" lang="en-GB" sz="1300">
                <a:solidFill>
                  <a:schemeClr val="dk1"/>
                </a:solidFill>
              </a:rPr>
              <a:t>Educational Institutions</a:t>
            </a:r>
            <a:r>
              <a:rPr lang="en-GB" sz="1300">
                <a:solidFill>
                  <a:schemeClr val="dk1"/>
                </a:solidFill>
              </a:rPr>
              <a:t>:</a:t>
            </a:r>
            <a:endParaRPr sz="1300">
              <a:solidFill>
                <a:schemeClr val="dk1"/>
              </a:solidFill>
            </a:endParaRPr>
          </a:p>
          <a:p>
            <a:pPr indent="-311150" lvl="1" marL="914400" rtl="0" algn="l">
              <a:lnSpc>
                <a:spcPct val="115000"/>
              </a:lnSpc>
              <a:spcBef>
                <a:spcPts val="1200"/>
              </a:spcBef>
              <a:spcAft>
                <a:spcPts val="0"/>
              </a:spcAft>
              <a:buClr>
                <a:schemeClr val="dk1"/>
              </a:buClr>
              <a:buSzPts val="1300"/>
              <a:buChar char="○"/>
            </a:pPr>
            <a:r>
              <a:rPr lang="en-GB" sz="1300">
                <a:solidFill>
                  <a:schemeClr val="dk1"/>
                </a:solidFill>
              </a:rPr>
              <a:t>Educators and schools use no-code platforms to build websites, portals, and other digital tools for administration or communication without needing coding skills.</a:t>
            </a:r>
            <a:endParaRPr sz="1300">
              <a:solidFill>
                <a:schemeClr val="dk1"/>
              </a:solidFill>
            </a:endParaRPr>
          </a:p>
          <a:p>
            <a:pPr indent="0" lvl="0" marL="457200" rtl="0" algn="l">
              <a:lnSpc>
                <a:spcPct val="115000"/>
              </a:lnSpc>
              <a:spcBef>
                <a:spcPts val="1200"/>
              </a:spcBef>
              <a:spcAft>
                <a:spcPts val="0"/>
              </a:spcAft>
              <a:buSzPts val="1800"/>
              <a:buNone/>
            </a:pPr>
            <a:r>
              <a:rPr b="1" lang="en-GB" sz="1300">
                <a:solidFill>
                  <a:schemeClr val="dk1"/>
                </a:solidFill>
              </a:rPr>
              <a:t>Enterprise IT Teams</a:t>
            </a:r>
            <a:r>
              <a:rPr lang="en-GB" sz="1300">
                <a:solidFill>
                  <a:schemeClr val="dk1"/>
                </a:solidFill>
              </a:rPr>
              <a:t>:</a:t>
            </a:r>
            <a:endParaRPr sz="1300">
              <a:solidFill>
                <a:schemeClr val="dk1"/>
              </a:solidFill>
            </a:endParaRPr>
          </a:p>
          <a:p>
            <a:pPr indent="-311150" lvl="1" marL="914400" rtl="0" algn="l">
              <a:lnSpc>
                <a:spcPct val="115000"/>
              </a:lnSpc>
              <a:spcBef>
                <a:spcPts val="1200"/>
              </a:spcBef>
              <a:spcAft>
                <a:spcPts val="0"/>
              </a:spcAft>
              <a:buClr>
                <a:schemeClr val="dk1"/>
              </a:buClr>
              <a:buSzPts val="1300"/>
              <a:buChar char="○"/>
            </a:pPr>
            <a:r>
              <a:rPr lang="en-GB" sz="1300">
                <a:solidFill>
                  <a:schemeClr val="dk1"/>
                </a:solidFill>
              </a:rPr>
              <a:t>Larger organizations are beginning to adopt no-code tools for automating internal workflows, improving productivity, and enabling business units to create their own tools without relying on IT departments.</a:t>
            </a:r>
            <a:endParaRPr sz="1300">
              <a:solidFill>
                <a:schemeClr val="dk1"/>
              </a:solidFill>
            </a:endParaRPr>
          </a:p>
          <a:p>
            <a:pPr indent="0" lvl="0" marL="457200" rtl="0" algn="l">
              <a:lnSpc>
                <a:spcPct val="115000"/>
              </a:lnSpc>
              <a:spcBef>
                <a:spcPts val="1200"/>
              </a:spcBef>
              <a:spcAft>
                <a:spcPts val="0"/>
              </a:spcAft>
              <a:buSzPts val="1800"/>
              <a:buNone/>
            </a:pPr>
            <a:r>
              <a:rPr b="1" lang="en-GB" sz="1300">
                <a:solidFill>
                  <a:schemeClr val="dk1"/>
                </a:solidFill>
              </a:rPr>
              <a:t>Hobbyists and Makers</a:t>
            </a:r>
            <a:r>
              <a:rPr lang="en-GB" sz="1300">
                <a:solidFill>
                  <a:schemeClr val="dk1"/>
                </a:solidFill>
              </a:rPr>
              <a:t>:</a:t>
            </a:r>
            <a:endParaRPr sz="1300">
              <a:solidFill>
                <a:schemeClr val="dk1"/>
              </a:solidFill>
            </a:endParaRPr>
          </a:p>
          <a:p>
            <a:pPr indent="-311150" lvl="1" marL="914400" rtl="0" algn="l">
              <a:lnSpc>
                <a:spcPct val="115000"/>
              </a:lnSpc>
              <a:spcBef>
                <a:spcPts val="1200"/>
              </a:spcBef>
              <a:spcAft>
                <a:spcPts val="0"/>
              </a:spcAft>
              <a:buClr>
                <a:schemeClr val="dk1"/>
              </a:buClr>
              <a:buSzPts val="1300"/>
              <a:buChar char="○"/>
            </a:pPr>
            <a:r>
              <a:rPr lang="en-GB" sz="1300">
                <a:solidFill>
                  <a:schemeClr val="dk1"/>
                </a:solidFill>
              </a:rPr>
              <a:t>Individuals who are passionate about creating digital solutions but lack coding knowledge can use no-code platforms to bring their ideas to life, whether it's for personal projects, learning, or community initiatives.</a:t>
            </a:r>
            <a:endParaRPr sz="1300">
              <a:solidFill>
                <a:schemeClr val="dk1"/>
              </a:solidFill>
            </a:endParaRPr>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4000"/>
          </a:p>
          <a:p>
            <a:pPr indent="0" lvl="0" marL="0" rtl="0" algn="l">
              <a:lnSpc>
                <a:spcPct val="115000"/>
              </a:lnSpc>
              <a:spcBef>
                <a:spcPts val="1200"/>
              </a:spcBef>
              <a:spcAft>
                <a:spcPts val="1200"/>
              </a:spcAft>
              <a:buSzPts val="1800"/>
              <a:buNone/>
            </a:pPr>
            <a:r>
              <a:rPr lang="en-GB" sz="4000"/>
              <a:t>    I</a:t>
            </a:r>
            <a:r>
              <a:rPr lang="en-GB" sz="3900"/>
              <a:t>nformation on bubble and glide</a:t>
            </a:r>
            <a:endParaRPr sz="3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Bubble</a:t>
            </a:r>
            <a:endParaRPr/>
          </a:p>
        </p:txBody>
      </p:sp>
      <p:sp>
        <p:nvSpPr>
          <p:cNvPr id="274" name="Google Shape;274;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GB" sz="2400">
                <a:solidFill>
                  <a:schemeClr val="dk1"/>
                </a:solidFill>
              </a:rPr>
              <a:t>Overview:</a:t>
            </a:r>
            <a:r>
              <a:rPr lang="en-GB" sz="2400">
                <a:solidFill>
                  <a:schemeClr val="dk1"/>
                </a:solidFill>
              </a:rPr>
              <a:t> Bubble is a powerful no-code platform designed to help users create complex web applications without writing code. It allows users to build fully functional websites, dashboards, marketplaces, social networks, SaaS applications, and more.</a:t>
            </a:r>
            <a:endParaRPr sz="3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Key Features of Bubble:</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Drag-and-Drop Interface</a:t>
            </a:r>
            <a:r>
              <a:rPr lang="en-GB" sz="1500">
                <a:solidFill>
                  <a:schemeClr val="dk1"/>
                </a:solidFill>
              </a:rPr>
              <a:t>: Bubble provides a visual editor where users can design UI components, such as buttons, text, images, forms, and more.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Workflows &amp; Logic</a:t>
            </a:r>
            <a:r>
              <a:rPr lang="en-GB" sz="1500">
                <a:solidFill>
                  <a:schemeClr val="dk1"/>
                </a:solidFill>
              </a:rPr>
              <a:t>: Users can define workflows and logic, such as what happens when a user clicks a button or submits a form, without needing to write code. This makes it easy to create complex user interactions.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Database Integration</a:t>
            </a:r>
            <a:r>
              <a:rPr lang="en-GB" sz="1500">
                <a:solidFill>
                  <a:schemeClr val="dk1"/>
                </a:solidFill>
              </a:rPr>
              <a:t>: Bubble allows users to create and manage databases to store and retrieve data. You can define custom data types and relationships between them, making it possible to build dynamic, data-driven applications.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Custom Domains and Deployment</a:t>
            </a:r>
            <a:r>
              <a:rPr lang="en-GB" sz="1500">
                <a:solidFill>
                  <a:schemeClr val="dk1"/>
                </a:solidFill>
              </a:rPr>
              <a:t>: You can deploy your application to your own domain and manage server settings, which is ideal for business-level applications.</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Responsive Design</a:t>
            </a:r>
            <a:r>
              <a:rPr lang="en-GB" sz="1700">
                <a:solidFill>
                  <a:schemeClr val="dk1"/>
                </a:solidFill>
              </a:rPr>
              <a:t>: Bubble lets you build responsive websites that adapt to different screen sizes (desktop, tablet, mobile) using its built-in design features.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Third-party Integrations</a:t>
            </a:r>
            <a:r>
              <a:rPr lang="en-GB" sz="1700">
                <a:solidFill>
                  <a:schemeClr val="dk1"/>
                </a:solidFill>
              </a:rPr>
              <a:t>: Bubble offers built-in API integration, so you can connect your app to external services like payment processors (Stripe, PayPal), email services (SendGrid), and more. You can also use plugins from the Bubble Plugin Marketplace.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Scalability</a:t>
            </a:r>
            <a:r>
              <a:rPr lang="en-GB" sz="1700">
                <a:solidFill>
                  <a:schemeClr val="dk1"/>
                </a:solidFill>
              </a:rPr>
              <a:t>: While Bubble is primarily used for small to medium-sized applications, it is capable of scaling for larger, more complex apps if properly configured.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Collaboration</a:t>
            </a:r>
            <a:r>
              <a:rPr lang="en-GB" sz="1700">
                <a:solidFill>
                  <a:schemeClr val="dk1"/>
                </a:solidFill>
              </a:rPr>
              <a:t>: Bubble supports collaboration between team members, making it easy to share projects and work together.</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Use Cases for Bubble: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MVP Development</a:t>
            </a:r>
            <a:r>
              <a:rPr lang="en-GB" sz="1600">
                <a:solidFill>
                  <a:schemeClr val="dk1"/>
                </a:solidFill>
              </a:rPr>
              <a:t>: Startups can quickly build and launch a Minimum Viable Product (MVP) to test their business ideas.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Marketplaces</a:t>
            </a:r>
            <a:r>
              <a:rPr lang="en-GB" sz="1600">
                <a:solidFill>
                  <a:schemeClr val="dk1"/>
                </a:solidFill>
              </a:rPr>
              <a:t>: Create peer-to-peer platforms, such as e-commerce marketplaces, freelance services platforms, and more.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Social Networks</a:t>
            </a:r>
            <a:r>
              <a:rPr lang="en-GB" sz="1600">
                <a:solidFill>
                  <a:schemeClr val="dk1"/>
                </a:solidFill>
              </a:rPr>
              <a:t>: Build community-focused websites and apps with user profiles, feeds, messaging, etc.</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SaaS Applications</a:t>
            </a:r>
            <a:r>
              <a:rPr lang="en-GB" sz="1600">
                <a:solidFill>
                  <a:schemeClr val="dk1"/>
                </a:solidFill>
              </a:rPr>
              <a:t>: Create subscription-based software products with user authentication, dashboards, billing, and more.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Internal Tools</a:t>
            </a:r>
            <a:r>
              <a:rPr lang="en-GB" sz="1600">
                <a:solidFill>
                  <a:schemeClr val="dk1"/>
                </a:solidFill>
              </a:rPr>
              <a:t>: Use Bubble to build custom dashboards and internal management tools for your business</a:t>
            </a:r>
            <a:endParaRPr sz="1600">
              <a:solidFill>
                <a:schemeClr val="dk1"/>
              </a:solidFill>
            </a:endParaRPr>
          </a:p>
          <a:p>
            <a:pPr indent="0" lvl="0" marL="0" rtl="0" algn="l">
              <a:lnSpc>
                <a:spcPct val="115000"/>
              </a:lnSpc>
              <a:spcBef>
                <a:spcPts val="1200"/>
              </a:spcBef>
              <a:spcAft>
                <a:spcPts val="1200"/>
              </a:spcAft>
              <a:buSzPts val="1800"/>
              <a:buNone/>
            </a:pPr>
            <a:r>
              <a:t/>
            </a:r>
            <a:endParaRPr sz="23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2000">
                <a:solidFill>
                  <a:schemeClr val="dk1"/>
                </a:solidFill>
              </a:rPr>
              <a:t>Pricing:</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b="1" lang="en-GB" sz="2000">
                <a:solidFill>
                  <a:schemeClr val="dk1"/>
                </a:solidFill>
              </a:rPr>
              <a:t>Free Plan</a:t>
            </a:r>
            <a:r>
              <a:rPr lang="en-GB" sz="2000">
                <a:solidFill>
                  <a:schemeClr val="dk1"/>
                </a:solidFill>
              </a:rPr>
              <a:t>: Allows you to get started with basic functionality, limited to a subdomain (yourapp.bubbleapps.io).</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GB" sz="2000">
                <a:solidFill>
                  <a:schemeClr val="dk1"/>
                </a:solidFill>
              </a:rPr>
              <a:t>Paid Plans</a:t>
            </a:r>
            <a:r>
              <a:rPr lang="en-GB" sz="2000">
                <a:solidFill>
                  <a:schemeClr val="dk1"/>
                </a:solidFill>
              </a:rPr>
              <a:t>: Range from $29/month (Personal) to $529/month (Production) depending on the level of features and scalability required.</a:t>
            </a:r>
            <a:endParaRPr sz="2000">
              <a:solidFill>
                <a:schemeClr val="dk1"/>
              </a:solidFill>
            </a:endParaRPr>
          </a:p>
          <a:p>
            <a:pPr indent="0" lvl="0" marL="0" rtl="0" algn="l">
              <a:lnSpc>
                <a:spcPct val="115000"/>
              </a:lnSpc>
              <a:spcBef>
                <a:spcPts val="1200"/>
              </a:spcBef>
              <a:spcAft>
                <a:spcPts val="1200"/>
              </a:spcAft>
              <a:buSzPts val="1800"/>
              <a:buNone/>
            </a:pPr>
            <a:r>
              <a:t/>
            </a:r>
            <a:endParaRPr sz="2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2000">
                <a:solidFill>
                  <a:schemeClr val="dk1"/>
                </a:solidFill>
              </a:rPr>
              <a:t>Pros of Bubble:</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GB" sz="2000">
                <a:solidFill>
                  <a:schemeClr val="dk1"/>
                </a:solidFill>
              </a:rPr>
              <a:t>Extremely flexible, capable of building complex applications with advanced functionality.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Full database and backend logic support.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Large ecosystem of tutorials, templates, and community resources.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Can scale to handle larger apps as long as optimization is done correctly.</a:t>
            </a:r>
            <a:endParaRPr sz="20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2100">
                <a:solidFill>
                  <a:schemeClr val="dk1"/>
                </a:solidFill>
              </a:rPr>
              <a:t>Cons of Bubble:</a:t>
            </a:r>
            <a:endParaRPr b="1" sz="2100">
              <a:solidFill>
                <a:schemeClr val="dk1"/>
              </a:solidFill>
            </a:endParaRPr>
          </a:p>
          <a:p>
            <a:pPr indent="-361950" lvl="0" marL="457200" rtl="0" algn="l">
              <a:lnSpc>
                <a:spcPct val="115000"/>
              </a:lnSpc>
              <a:spcBef>
                <a:spcPts val="1200"/>
              </a:spcBef>
              <a:spcAft>
                <a:spcPts val="0"/>
              </a:spcAft>
              <a:buClr>
                <a:schemeClr val="dk1"/>
              </a:buClr>
              <a:buSzPts val="2100"/>
              <a:buChar char="●"/>
            </a:pPr>
            <a:r>
              <a:rPr lang="en-GB" sz="2100">
                <a:solidFill>
                  <a:schemeClr val="dk1"/>
                </a:solidFill>
              </a:rPr>
              <a:t>Steeper learning curve compared to simpler no-code platforms.</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lang="en-GB" sz="2100">
                <a:solidFill>
                  <a:schemeClr val="dk1"/>
                </a:solidFill>
              </a:rPr>
              <a:t>Can be overkill for simple applications or for users who don't need complex back-end features.</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lang="en-GB" sz="2100">
                <a:solidFill>
                  <a:schemeClr val="dk1"/>
                </a:solidFill>
              </a:rPr>
              <a:t>Performance can be slower for very large or resource-intensive applications.</a:t>
            </a:r>
            <a:endParaRPr sz="21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Glide</a:t>
            </a:r>
            <a:endParaRPr/>
          </a:p>
        </p:txBody>
      </p:sp>
      <p:sp>
        <p:nvSpPr>
          <p:cNvPr id="310" name="Google Shape;310;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200"/>
              <a:t>Glide is a no-code platform focused on helping users build mobile applications quickly. Glide makes it easy to turn Google Sheets into mobile apps, allowing users to build data-driven apps without writing code.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174675" y="1017725"/>
            <a:ext cx="8657700" cy="35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800"/>
              <a:buNone/>
            </a:pPr>
            <a:r>
              <a:rPr b="1" lang="en-GB" sz="1600">
                <a:solidFill>
                  <a:schemeClr val="dk1"/>
                </a:solidFill>
              </a:rPr>
              <a:t>Symmetric Key Cryptography </a:t>
            </a:r>
            <a:endParaRPr b="1" sz="16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GB" sz="1400">
                <a:solidFill>
                  <a:schemeClr val="dk1"/>
                </a:solidFill>
              </a:rPr>
              <a:t>In symmetric key cryptography, the same key is used for both encryption and decryption. Both the sender and the receiver must have access to the same secret key and keep it confidential.</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sz="1400">
                <a:solidFill>
                  <a:schemeClr val="dk1"/>
                </a:solidFill>
              </a:rPr>
              <a:t>How it works</a:t>
            </a:r>
            <a:r>
              <a:rPr lang="en-GB" sz="1400">
                <a:solidFill>
                  <a:schemeClr val="dk1"/>
                </a:solidFill>
              </a:rPr>
              <a:t>: The sender encrypts the plaintext (original data) using the shared key, and the receiver decrypts the ciphertext (encrypted data) using the same key.</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Advantages</a:t>
            </a:r>
            <a:r>
              <a:rPr lang="en-GB" sz="1400">
                <a:solidFill>
                  <a:schemeClr val="dk1"/>
                </a:solidFill>
              </a:rPr>
              <a:t>:</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Faster than asymmetric encryption (due to simpler algorithms).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Suitable for encrypting large amounts of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Disadvantages</a:t>
            </a:r>
            <a:r>
              <a:rPr lang="en-GB" sz="1400">
                <a:solidFill>
                  <a:schemeClr val="dk1"/>
                </a:solidFill>
              </a:rPr>
              <a:t>:</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Key distribution problem: securely sharing the key between sender and receiver is challenging.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If the key is compromised, all communications using that key are at risk.</a:t>
            </a:r>
            <a:endParaRPr>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Key Features of Glide: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Google Sheets Integration</a:t>
            </a:r>
            <a:r>
              <a:rPr lang="en-GB" sz="1600">
                <a:solidFill>
                  <a:schemeClr val="dk1"/>
                </a:solidFill>
              </a:rPr>
              <a:t>: Glide is designed to convert Google Sheets into mobile applications. The app is automatically linked to the spreadsheet, and updates in the sheet reflect instantly in the app.</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Drag-and-Drop Interface</a:t>
            </a:r>
            <a:r>
              <a:rPr lang="en-GB" sz="1600">
                <a:solidFill>
                  <a:schemeClr val="dk1"/>
                </a:solidFill>
              </a:rPr>
              <a:t>: Glide offers a simple drag-and-drop interface to design the app's layout, with components like text, buttons, images, forms, and maps.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Templates</a:t>
            </a:r>
            <a:r>
              <a:rPr lang="en-GB" sz="1600">
                <a:solidFill>
                  <a:schemeClr val="dk1"/>
                </a:solidFill>
              </a:rPr>
              <a:t>: Glide has pre-built templates that users can customize to quickly launch an app. Templates range from event apps to inventory management apps, directories, and more.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Customization</a:t>
            </a:r>
            <a:r>
              <a:rPr lang="en-GB" sz="1600">
                <a:solidFill>
                  <a:schemeClr val="dk1"/>
                </a:solidFill>
              </a:rPr>
              <a:t>: Users can customize the appearance of their app, control what data is displayed, and create interactions using simple workflows.</a:t>
            </a:r>
            <a:endParaRPr sz="16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Clr>
                <a:schemeClr val="dk1"/>
              </a:buClr>
              <a:buSzPct val="63739"/>
              <a:buFont typeface="Arial"/>
              <a:buNone/>
            </a:pPr>
            <a:r>
              <a:rPr b="1" lang="en-GB" sz="1725">
                <a:solidFill>
                  <a:schemeClr val="dk1"/>
                </a:solidFill>
              </a:rPr>
              <a:t>Mobile-First Design</a:t>
            </a:r>
            <a:r>
              <a:rPr lang="en-GB" sz="1725">
                <a:solidFill>
                  <a:schemeClr val="dk1"/>
                </a:solidFill>
              </a:rPr>
              <a:t>: Glide is focused on building mobile apps. The app automatically adjusts for both iOS and Android devices.</a:t>
            </a:r>
            <a:endParaRPr sz="1725">
              <a:solidFill>
                <a:schemeClr val="dk1"/>
              </a:solidFill>
            </a:endParaRPr>
          </a:p>
          <a:p>
            <a:pPr indent="0" lvl="0" marL="0" rtl="0" algn="l">
              <a:lnSpc>
                <a:spcPct val="115000"/>
              </a:lnSpc>
              <a:spcBef>
                <a:spcPts val="1200"/>
              </a:spcBef>
              <a:spcAft>
                <a:spcPts val="0"/>
              </a:spcAft>
              <a:buClr>
                <a:schemeClr val="dk1"/>
              </a:buClr>
              <a:buSzPct val="63739"/>
              <a:buFont typeface="Arial"/>
              <a:buNone/>
            </a:pPr>
            <a:r>
              <a:rPr b="1" lang="en-GB" sz="1725">
                <a:solidFill>
                  <a:schemeClr val="dk1"/>
                </a:solidFill>
              </a:rPr>
              <a:t>Custom Actions and Logic</a:t>
            </a:r>
            <a:r>
              <a:rPr lang="en-GB" sz="1725">
                <a:solidFill>
                  <a:schemeClr val="dk1"/>
                </a:solidFill>
              </a:rPr>
              <a:t>: Glide allows users to define custom actions and logic in their apps, such as what happens when a user clicks a button or submits data.</a:t>
            </a:r>
            <a:endParaRPr sz="1725">
              <a:solidFill>
                <a:schemeClr val="dk1"/>
              </a:solidFill>
            </a:endParaRPr>
          </a:p>
          <a:p>
            <a:pPr indent="0" lvl="0" marL="0" rtl="0" algn="l">
              <a:lnSpc>
                <a:spcPct val="115000"/>
              </a:lnSpc>
              <a:spcBef>
                <a:spcPts val="1200"/>
              </a:spcBef>
              <a:spcAft>
                <a:spcPts val="0"/>
              </a:spcAft>
              <a:buClr>
                <a:schemeClr val="dk1"/>
              </a:buClr>
              <a:buSzPct val="63739"/>
              <a:buFont typeface="Arial"/>
              <a:buNone/>
            </a:pPr>
            <a:r>
              <a:rPr b="1" lang="en-GB" sz="1725">
                <a:solidFill>
                  <a:schemeClr val="dk1"/>
                </a:solidFill>
              </a:rPr>
              <a:t>No-Code Database</a:t>
            </a:r>
            <a:r>
              <a:rPr lang="en-GB" sz="1725">
                <a:solidFill>
                  <a:schemeClr val="dk1"/>
                </a:solidFill>
              </a:rPr>
              <a:t>: Glide’s back-end is powered by Google Sheets, so no separate database is needed. For more complex needs, users can integrate with third-party databases like Airtable.</a:t>
            </a:r>
            <a:endParaRPr sz="1725">
              <a:solidFill>
                <a:schemeClr val="dk1"/>
              </a:solidFill>
            </a:endParaRPr>
          </a:p>
          <a:p>
            <a:pPr indent="0" lvl="0" marL="0" rtl="0" algn="l">
              <a:lnSpc>
                <a:spcPct val="115000"/>
              </a:lnSpc>
              <a:spcBef>
                <a:spcPts val="1200"/>
              </a:spcBef>
              <a:spcAft>
                <a:spcPts val="0"/>
              </a:spcAft>
              <a:buClr>
                <a:schemeClr val="dk1"/>
              </a:buClr>
              <a:buSzPct val="63739"/>
              <a:buFont typeface="Arial"/>
              <a:buNone/>
            </a:pPr>
            <a:r>
              <a:rPr b="1" lang="en-GB" sz="1725">
                <a:solidFill>
                  <a:schemeClr val="dk1"/>
                </a:solidFill>
              </a:rPr>
              <a:t>App Publishing</a:t>
            </a:r>
            <a:r>
              <a:rPr lang="en-GB" sz="1725">
                <a:solidFill>
                  <a:schemeClr val="dk1"/>
                </a:solidFill>
              </a:rPr>
              <a:t>: Glide allows users to publish their apps as Progressive Web Apps (PWAs), which can be added to the home screen on mobile devices, or as native apps for iOS and Android (on certain plans).</a:t>
            </a:r>
            <a:endParaRPr sz="1725">
              <a:solidFill>
                <a:schemeClr val="dk1"/>
              </a:solidFill>
            </a:endParaRPr>
          </a:p>
          <a:p>
            <a:pPr indent="0" lvl="0" marL="0" rtl="0" algn="l">
              <a:lnSpc>
                <a:spcPct val="115000"/>
              </a:lnSpc>
              <a:spcBef>
                <a:spcPts val="1200"/>
              </a:spcBef>
              <a:spcAft>
                <a:spcPts val="0"/>
              </a:spcAft>
              <a:buClr>
                <a:schemeClr val="dk1"/>
              </a:buClr>
              <a:buSzPct val="63739"/>
              <a:buFont typeface="Arial"/>
              <a:buNone/>
            </a:pPr>
            <a:r>
              <a:rPr b="1" lang="en-GB" sz="1725">
                <a:solidFill>
                  <a:schemeClr val="dk1"/>
                </a:solidFill>
              </a:rPr>
              <a:t>User Authentication</a:t>
            </a:r>
            <a:r>
              <a:rPr lang="en-GB" sz="1725">
                <a:solidFill>
                  <a:schemeClr val="dk1"/>
                </a:solidFill>
              </a:rPr>
              <a:t>: Glide offers built-in user authentication, so apps can include login systems for user management.</a:t>
            </a:r>
            <a:endParaRPr sz="1725">
              <a:solidFill>
                <a:schemeClr val="dk1"/>
              </a:solidFill>
            </a:endParaRPr>
          </a:p>
          <a:p>
            <a:pPr indent="0" lvl="0" marL="0" rtl="0" algn="l">
              <a:lnSpc>
                <a:spcPct val="115000"/>
              </a:lnSpc>
              <a:spcBef>
                <a:spcPts val="1200"/>
              </a:spcBef>
              <a:spcAft>
                <a:spcPts val="1200"/>
              </a:spcAft>
              <a:buSzPct val="129031"/>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Use Cases for Glide: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GB" sz="1600">
                <a:solidFill>
                  <a:schemeClr val="dk1"/>
                </a:solidFill>
              </a:rPr>
              <a:t>Mobile Apps for Businesses</a:t>
            </a:r>
            <a:r>
              <a:rPr lang="en-GB" sz="1600">
                <a:solidFill>
                  <a:schemeClr val="dk1"/>
                </a:solidFill>
              </a:rPr>
              <a:t>: Build apps for internal use, such as inventory management, employee directories, CRM systems, etc.</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Event Apps</a:t>
            </a:r>
            <a:r>
              <a:rPr lang="en-GB" sz="1600">
                <a:solidFill>
                  <a:schemeClr val="dk1"/>
                </a:solidFill>
              </a:rPr>
              <a:t>: Create mobile apps for events, conferences, and festivals, with schedules, maps, and attendee information.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Marketplaces and Listings</a:t>
            </a:r>
            <a:r>
              <a:rPr lang="en-GB" sz="1600">
                <a:solidFill>
                  <a:schemeClr val="dk1"/>
                </a:solidFill>
              </a:rPr>
              <a:t>: Build app-based directories or listing platforms for things like real estate, job boards, or local services.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Personal Projects</a:t>
            </a:r>
            <a:r>
              <a:rPr lang="en-GB" sz="1600">
                <a:solidFill>
                  <a:schemeClr val="dk1"/>
                </a:solidFill>
              </a:rPr>
              <a:t>: Build personal apps for projects, hobbies, or small businesses.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GB" sz="1600">
                <a:solidFill>
                  <a:schemeClr val="dk1"/>
                </a:solidFill>
              </a:rPr>
              <a:t>Data Collection Apps</a:t>
            </a:r>
            <a:r>
              <a:rPr lang="en-GB" sz="1600">
                <a:solidFill>
                  <a:schemeClr val="dk1"/>
                </a:solidFill>
              </a:rPr>
              <a:t>: Use Glide for building apps that collect, track, and manage data, with easy editing and updating via Google Sheets.</a:t>
            </a:r>
            <a:endParaRPr sz="16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2200">
                <a:solidFill>
                  <a:schemeClr val="dk1"/>
                </a:solidFill>
              </a:rPr>
              <a:t>Pricing:</a:t>
            </a:r>
            <a:endParaRPr b="1" sz="2200">
              <a:solidFill>
                <a:schemeClr val="dk1"/>
              </a:solidFill>
            </a:endParaRPr>
          </a:p>
          <a:p>
            <a:pPr indent="-368300" lvl="0" marL="457200" rtl="0" algn="l">
              <a:lnSpc>
                <a:spcPct val="115000"/>
              </a:lnSpc>
              <a:spcBef>
                <a:spcPts val="1200"/>
              </a:spcBef>
              <a:spcAft>
                <a:spcPts val="0"/>
              </a:spcAft>
              <a:buClr>
                <a:schemeClr val="dk1"/>
              </a:buClr>
              <a:buSzPts val="2200"/>
              <a:buChar char="●"/>
            </a:pPr>
            <a:r>
              <a:rPr b="1" lang="en-GB" sz="2200">
                <a:solidFill>
                  <a:schemeClr val="dk1"/>
                </a:solidFill>
              </a:rPr>
              <a:t>Free Plan</a:t>
            </a:r>
            <a:r>
              <a:rPr lang="en-GB" sz="2200">
                <a:solidFill>
                  <a:schemeClr val="dk1"/>
                </a:solidFill>
              </a:rPr>
              <a:t>: Allows you to create apps with Glide branding, up to 500 rows in your Google Sheets, and limited features.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GB" sz="2200">
                <a:solidFill>
                  <a:schemeClr val="dk1"/>
                </a:solidFill>
              </a:rPr>
              <a:t>Paid Plans</a:t>
            </a:r>
            <a:r>
              <a:rPr lang="en-GB" sz="2200">
                <a:solidFill>
                  <a:schemeClr val="dk1"/>
                </a:solidFill>
              </a:rPr>
              <a:t>: Start from $25/month (Pro) and go up to $99/month (Business), with more rows, advanced features, and the ability to remove Glide branding.</a:t>
            </a:r>
            <a:endParaRPr sz="22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2000">
                <a:solidFill>
                  <a:schemeClr val="dk1"/>
                </a:solidFill>
              </a:rPr>
              <a:t>Pros of Glide:</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GB" sz="2000">
                <a:solidFill>
                  <a:schemeClr val="dk1"/>
                </a:solidFill>
              </a:rPr>
              <a:t>Extremely easy to use with a low learning curve.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Direct integration with Google Sheets makes it ideal for those already familiar with spreadsheets.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Rapid app creation, great for MVPs and simple data-driven apps.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Affordable pricing compared to more complex app builders.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rPr>
              <a:t>Automatic updates and changes reflected instantly in the app via Google Sheets.</a:t>
            </a:r>
            <a:endParaRPr sz="2000">
              <a:solidFill>
                <a:schemeClr val="dk1"/>
              </a:solidFill>
            </a:endParaRPr>
          </a:p>
          <a:p>
            <a:pPr indent="0" lvl="0" marL="0" rtl="0" algn="l">
              <a:lnSpc>
                <a:spcPct val="115000"/>
              </a:lnSpc>
              <a:spcBef>
                <a:spcPts val="1200"/>
              </a:spcBef>
              <a:spcAft>
                <a:spcPts val="1200"/>
              </a:spcAft>
              <a:buSzPts val="1800"/>
              <a:buNone/>
            </a:pPr>
            <a:r>
              <a:t/>
            </a:r>
            <a:endParaRPr sz="27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1900">
                <a:solidFill>
                  <a:schemeClr val="dk1"/>
                </a:solidFill>
              </a:rPr>
              <a:t>Cons of Glide:</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GB" sz="1900">
                <a:solidFill>
                  <a:schemeClr val="dk1"/>
                </a:solidFill>
              </a:rPr>
              <a:t>Limited functionality for complex apps, especially those requiring advanced backend logic or custom integrations.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GB" sz="1900">
                <a:solidFill>
                  <a:schemeClr val="dk1"/>
                </a:solidFill>
              </a:rPr>
              <a:t>Restricted customization options compared to more robust no-code platforms like Bubble.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GB" sz="1900">
                <a:solidFill>
                  <a:schemeClr val="dk1"/>
                </a:solidFill>
              </a:rPr>
              <a:t>Less flexible in terms of design for complex UI elements (e.g., custom animations, sophisticated layouts).</a:t>
            </a:r>
            <a:endParaRPr sz="19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GB" sz="2600"/>
              <a:t>website builder</a:t>
            </a:r>
            <a:endParaRPr sz="3500"/>
          </a:p>
        </p:txBody>
      </p:sp>
      <p:sp>
        <p:nvSpPr>
          <p:cNvPr id="346" name="Google Shape;346;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GB" sz="1900">
                <a:solidFill>
                  <a:schemeClr val="dk1"/>
                </a:solidFill>
              </a:rPr>
              <a:t>A website builder is a software tool or platform that allows individuals and businesses to create websites without needing to code. These tools provide pre-built templates, drag-and-drop functionality, and other features that make it easy to design, customize, and publish a website with minimal technical expertise.</a:t>
            </a:r>
            <a:endParaRPr sz="19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Types of Website Builders</a:t>
            </a:r>
            <a:endParaRPr/>
          </a:p>
        </p:txBody>
      </p:sp>
      <p:sp>
        <p:nvSpPr>
          <p:cNvPr id="352" name="Google Shape;352;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400">
                <a:solidFill>
                  <a:schemeClr val="dk1"/>
                </a:solidFill>
              </a:rPr>
              <a:t>Drag-and-Drop Website Builders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These are the most user-friendly website builders. They allow users to design websites by simply dragging and dropping elements (text, images, videos, etc.) onto the page without writing any code.</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Template-Based Website Builders</a:t>
            </a:r>
            <a:r>
              <a:rPr lang="en-GB" sz="1400">
                <a:solidFill>
                  <a:schemeClr val="dk1"/>
                </a:solidFill>
              </a:rPr>
              <a:t>:</a:t>
            </a:r>
            <a:endParaRPr sz="1400">
              <a:solidFill>
                <a:schemeClr val="dk1"/>
              </a:solidFill>
            </a:endParaRPr>
          </a:p>
          <a:p>
            <a:pPr indent="0" lvl="0" marL="457200" rtl="0" algn="l">
              <a:lnSpc>
                <a:spcPct val="115000"/>
              </a:lnSpc>
              <a:spcBef>
                <a:spcPts val="1200"/>
              </a:spcBef>
              <a:spcAft>
                <a:spcPts val="0"/>
              </a:spcAft>
              <a:buSzPts val="1800"/>
              <a:buNone/>
            </a:pPr>
            <a:r>
              <a:rPr lang="en-GB" sz="1400">
                <a:solidFill>
                  <a:schemeClr val="dk1"/>
                </a:solidFill>
              </a:rPr>
              <a:t>These offer a variety of pre-designed templates that users can customize. While they might not be as flexible as drag-and-drop builders, they are still easy to use and provide structured layouts.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E-commerce Website Builders</a:t>
            </a:r>
            <a:r>
              <a:rPr lang="en-GB" sz="1400">
                <a:solidFill>
                  <a:schemeClr val="dk1"/>
                </a:solidFill>
              </a:rPr>
              <a:t>:</a:t>
            </a:r>
            <a:endParaRPr sz="1400">
              <a:solidFill>
                <a:schemeClr val="dk1"/>
              </a:solidFill>
            </a:endParaRPr>
          </a:p>
          <a:p>
            <a:pPr indent="0" lvl="0" marL="457200" rtl="0" algn="l">
              <a:lnSpc>
                <a:spcPct val="115000"/>
              </a:lnSpc>
              <a:spcBef>
                <a:spcPts val="1200"/>
              </a:spcBef>
              <a:spcAft>
                <a:spcPts val="0"/>
              </a:spcAft>
              <a:buSzPts val="1800"/>
              <a:buNone/>
            </a:pPr>
            <a:r>
              <a:rPr lang="en-GB" sz="1400">
                <a:solidFill>
                  <a:schemeClr val="dk1"/>
                </a:solidFill>
              </a:rPr>
              <a:t>Specifically designed for creating online stores, these website builders come with integrated e-commerce features such as product catalogs, payment gateways, and inventory management.</a:t>
            </a:r>
            <a:endParaRPr sz="1400">
              <a:solidFill>
                <a:schemeClr val="dk1"/>
              </a:solidFill>
            </a:endParaRPr>
          </a:p>
          <a:p>
            <a:pPr indent="0" lvl="0" marL="0" rtl="0" algn="l">
              <a:lnSpc>
                <a:spcPct val="115000"/>
              </a:lnSpc>
              <a:spcBef>
                <a:spcPts val="1200"/>
              </a:spcBef>
              <a:spcAft>
                <a:spcPts val="1200"/>
              </a:spcAft>
              <a:buSzPts val="1800"/>
              <a:buNone/>
            </a:pPr>
            <a:r>
              <a:t/>
            </a:r>
            <a:endParaRPr sz="21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CMS (Content Management System) with Page Builders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A CMS like WordPress allows you to build a website with more control over design and content. Page builders (such as Elementor or WPBakery) allow users to drag-and-drop elements to create custom layouts.</a:t>
            </a:r>
            <a:endParaRPr sz="1500">
              <a:solidFill>
                <a:schemeClr val="dk1"/>
              </a:solidFill>
            </a:endParaRPr>
          </a:p>
          <a:p>
            <a:pPr indent="0" lvl="0" marL="0" rtl="0" algn="l">
              <a:lnSpc>
                <a:spcPct val="115000"/>
              </a:lnSpc>
              <a:spcBef>
                <a:spcPts val="1200"/>
              </a:spcBef>
              <a:spcAft>
                <a:spcPts val="0"/>
              </a:spcAft>
              <a:buSzPts val="1800"/>
              <a:buNone/>
            </a:pPr>
            <a:r>
              <a:rPr b="1" lang="en-GB" sz="1500">
                <a:solidFill>
                  <a:schemeClr val="dk1"/>
                </a:solidFill>
              </a:rPr>
              <a:t>No-Code Website Builders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These are platforms that specifically allow users to create websites without writing any code. They offer pre-built elements, integrations, and templates that you can mix and match to create a fully functional website.</a:t>
            </a:r>
            <a:endParaRPr sz="1500">
              <a:solidFill>
                <a:schemeClr val="dk1"/>
              </a:solidFill>
            </a:endParaRPr>
          </a:p>
          <a:p>
            <a:pPr indent="0" lvl="0" marL="457200" rtl="0" algn="l">
              <a:lnSpc>
                <a:spcPct val="115000"/>
              </a:lnSpc>
              <a:spcBef>
                <a:spcPts val="1200"/>
              </a:spcBef>
              <a:spcAft>
                <a:spcPts val="0"/>
              </a:spcAft>
              <a:buSzPts val="1800"/>
              <a:buNone/>
            </a:pPr>
            <a:r>
              <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Key Features of Website Builders</a:t>
            </a:r>
            <a:endParaRPr/>
          </a:p>
        </p:txBody>
      </p:sp>
      <p:sp>
        <p:nvSpPr>
          <p:cNvPr id="363" name="Google Shape;363;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rPr>
              <a:t>Pre-built Templates</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Most website builders come with a selection of professional, customizable templates, which allow users to quickly set up their website. These templates are often designed for specific niches such as portfolios, blogs, e-commerce, or business websites.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Drag-and-Drop Editor</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This is the most prominent feature of modern website builders. Users can add text, images, buttons, videos, and other elements to the page simply by dragging them onto the workspace.</a:t>
            </a:r>
            <a:endParaRPr sz="17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800"/>
              <a:buNone/>
            </a:pPr>
            <a:r>
              <a:rPr b="1" lang="en-GB" sz="1500">
                <a:solidFill>
                  <a:schemeClr val="dk1"/>
                </a:solidFill>
              </a:rPr>
              <a:t>Asymmetric Key Cryptography </a:t>
            </a:r>
            <a:endParaRPr b="1" sz="15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GB" sz="1300">
                <a:solidFill>
                  <a:schemeClr val="dk1"/>
                </a:solidFill>
              </a:rPr>
              <a:t>In asymmetric cryptography, two separate keys are used: a </a:t>
            </a:r>
            <a:r>
              <a:rPr b="1" lang="en-GB" sz="1300">
                <a:solidFill>
                  <a:schemeClr val="dk1"/>
                </a:solidFill>
              </a:rPr>
              <a:t>public key</a:t>
            </a:r>
            <a:r>
              <a:rPr lang="en-GB" sz="1300">
                <a:solidFill>
                  <a:schemeClr val="dk1"/>
                </a:solidFill>
              </a:rPr>
              <a:t> (known to everyone) for encryption, and a </a:t>
            </a:r>
            <a:r>
              <a:rPr b="1" lang="en-GB" sz="1300">
                <a:solidFill>
                  <a:schemeClr val="dk1"/>
                </a:solidFill>
              </a:rPr>
              <a:t>private key</a:t>
            </a:r>
            <a:r>
              <a:rPr lang="en-GB" sz="1300">
                <a:solidFill>
                  <a:schemeClr val="dk1"/>
                </a:solidFill>
              </a:rPr>
              <a:t> (kept secret by the owner) for decryption. This solves the key distribution problem inherent in symmetric encryption.</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How it works</a:t>
            </a:r>
            <a:r>
              <a:rPr lang="en-GB"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The sender encrypts the data with the recipient's public key.</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The recipient decrypts the data with their private key.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Advantages</a:t>
            </a:r>
            <a:r>
              <a:rPr lang="en-GB"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Solves the key distribution problem since only the public key needs to be shared.</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Can also be used for digital signatures to verify authenticity and integrity.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Disadvantages</a:t>
            </a:r>
            <a:r>
              <a:rPr lang="en-GB"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Slower than symmetric encryption due to complex mathematical operations.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More computationally intensive.</a:t>
            </a:r>
            <a:endParaRPr sz="13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E-commerce Features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For users looking to create an online store, many website builders offer e-commerce functionality such as product catalogs, shopping carts, payment gateway integrations (PayPal, Stripe), inventory management, and order tracking.</a:t>
            </a:r>
            <a:endParaRPr sz="1500">
              <a:solidFill>
                <a:schemeClr val="dk1"/>
              </a:solidFill>
            </a:endParaRPr>
          </a:p>
          <a:p>
            <a:pPr indent="0" lvl="0" marL="0" rtl="0" algn="l">
              <a:lnSpc>
                <a:spcPct val="115000"/>
              </a:lnSpc>
              <a:spcBef>
                <a:spcPts val="1200"/>
              </a:spcBef>
              <a:spcAft>
                <a:spcPts val="0"/>
              </a:spcAft>
              <a:buSzPts val="1800"/>
              <a:buNone/>
            </a:pPr>
            <a:r>
              <a:rPr b="1" lang="en-GB" sz="1500">
                <a:solidFill>
                  <a:schemeClr val="dk1"/>
                </a:solidFill>
              </a:rPr>
              <a:t>Analytics Integration</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Built-in tools or third-party integrations for website analytics (like Google Analytics) help users track visitor activity, page views, bounce rates, and more.</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Wix </a:t>
            </a:r>
            <a:endParaRPr/>
          </a:p>
        </p:txBody>
      </p:sp>
      <p:sp>
        <p:nvSpPr>
          <p:cNvPr id="374" name="Google Shape;374;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100"/>
              <a:t>Wix is a user-friendly website builder that offers a drag-and-drop interface, pre-designed templates, and a range of customizable features. It is designed for users with little to no technical skills, making it an excellent choice for beginners, small businesses, personal projects, and even e-commerce sites.</a:t>
            </a:r>
            <a:endParaRPr sz="21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Key Features of Wix:</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Drag-and-Drop Editor</a:t>
            </a:r>
            <a:r>
              <a:rPr lang="en-GB" sz="1700">
                <a:solidFill>
                  <a:schemeClr val="dk1"/>
                </a:solidFill>
              </a:rPr>
              <a:t>: Wix's editor allows users to easily drag and drop elements like text, images, buttons, and more onto their web pages. No coding is required.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AI Website Builder (Wix ADI)</a:t>
            </a:r>
            <a:r>
              <a:rPr lang="en-GB" sz="1700">
                <a:solidFill>
                  <a:schemeClr val="dk1"/>
                </a:solidFill>
              </a:rPr>
              <a:t>: Wix offers an artificial intelligence tool called Wix ADI, which helps users create a custom website by simply answering a few questions about their needs. Wix ADI builds the website based on your preferences.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Templates</a:t>
            </a:r>
            <a:r>
              <a:rPr lang="en-GB" sz="1700">
                <a:solidFill>
                  <a:schemeClr val="dk1"/>
                </a:solidFill>
              </a:rPr>
              <a:t>: Wix offers over 500 professional templates for different industries and use cases. These templates are fully customizable, allowing users to adjust colors, fonts, and layouts to match their branding.</a:t>
            </a:r>
            <a:endParaRPr sz="17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Pros of Wix</a:t>
            </a:r>
            <a:r>
              <a:rPr lang="en-GB"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GB" sz="1700">
                <a:solidFill>
                  <a:schemeClr val="dk1"/>
                </a:solidFill>
              </a:rPr>
              <a:t>Extremely easy to use with no coding required.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rPr>
              <a:t>Large collection of templates, suitable for a wide range of industries.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rPr>
              <a:t>Affordable pricing with a free plan to get started.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rPr>
              <a:t>Good e-commerce features, making it suitable for small online stores.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GB" sz="1700">
                <a:solidFill>
                  <a:schemeClr val="dk1"/>
                </a:solidFill>
              </a:rPr>
              <a:t>Wide range of third-party integrations through the Wix App Market.</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Cons of Wix</a:t>
            </a:r>
            <a:r>
              <a:rPr lang="en-GB">
                <a:solidFill>
                  <a:schemeClr val="dk1"/>
                </a:solidFill>
              </a:rPr>
              <a:t>:</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Limited design flexibility compared to more advanced platforms like Webflow.</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Once a template is chosen, it’s difficult to switch to a new one without losing content.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Websites built with Wix may have slower performance for complex sites compared to custom-coded websites.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Less control over SEO and back-end optimizations compared to other platforms.</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Webflow</a:t>
            </a:r>
            <a:endParaRPr/>
          </a:p>
        </p:txBody>
      </p:sp>
      <p:sp>
        <p:nvSpPr>
          <p:cNvPr id="395" name="Google Shape;395;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200"/>
              <a:t>Webflow is a more advanced website builder aimed at professional designers, developers, and agencies. It offers more design flexibility and customization options than most drag-and-drop website builders, making it ideal for users who want more control over their website’s design, animation, and interactions.</a:t>
            </a:r>
            <a:endParaRPr sz="22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Key Features of Webflow:</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Design Freedom and Flexibility</a:t>
            </a:r>
            <a:r>
              <a:rPr lang="en-GB" sz="1500">
                <a:solidFill>
                  <a:schemeClr val="dk1"/>
                </a:solidFill>
              </a:rPr>
              <a:t>: Webflow offers complete design freedom, allowing users to build highly customized websites. Unlike Wix, which uses pre-designed templates, Webflow offers a blank canvas with a powerful design interface that closely mimics tools like Adobe Photoshop or Illustrator.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Responsive Design</a:t>
            </a:r>
            <a:r>
              <a:rPr lang="en-GB" sz="1500">
                <a:solidFill>
                  <a:schemeClr val="dk1"/>
                </a:solidFill>
              </a:rPr>
              <a:t>: Webflow automatically generates responsive websites, but you have full control over the design for different screen sizes. You can adjust layouts for desktop, tablet, and mobile devices independently.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CMS (Content Management System)</a:t>
            </a:r>
            <a:r>
              <a:rPr lang="en-GB" sz="1500">
                <a:solidFill>
                  <a:schemeClr val="dk1"/>
                </a:solidFill>
              </a:rPr>
              <a:t>: Webflow's CMS allows users to create dynamic content-driven websites (e.g., blogs, portfolios, news sites). You can set up custom content types (such as blog posts, testimonials, or case studies) and define their structure and layout.</a:t>
            </a:r>
            <a:endParaRPr sz="15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Pros of Webflow</a:t>
            </a:r>
            <a:r>
              <a:rPr lang="en-GB">
                <a:solidFill>
                  <a:schemeClr val="dk1"/>
                </a:solidFill>
              </a:rPr>
              <a:t>:</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High level of design customization and control, ideal for professional designers and developers.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Fully responsive and adaptable websites with fine control over mobile views.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Built-in CMS makes it easy to manage dynamic content.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Strong e-commerce capabilities with custom designs for product pages and checkout flows.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Powerful interaction and animation tools for creating unique user experiences.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Webflow hosts websites on a high-performance infrastructure (AWS) and offers fast loading speeds.</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Cons of Webflow</a:t>
            </a:r>
            <a:r>
              <a:rPr lang="en-GB">
                <a:solidFill>
                  <a:schemeClr val="dk1"/>
                </a:solidFill>
              </a:rPr>
              <a:t>:</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Steeper learning curve compared to simpler builders like Wix, especially for beginners.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More complex than platforms like Wix and Squarespace, requiring more time to master.</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Pricing can be higher, especially for advanced features or if you require multiple websites or team collaboration.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Limited third-party app integrations compared to Wix’s extensive App Market.</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an Automation Platform?</a:t>
            </a:r>
            <a:endParaRPr/>
          </a:p>
        </p:txBody>
      </p:sp>
      <p:sp>
        <p:nvSpPr>
          <p:cNvPr id="416" name="Google Shape;416;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chemeClr val="dk1"/>
                </a:solidFill>
              </a:rPr>
              <a:t>An  Automation platform is a software solution designed to streamline and automate repetitive tasks, processes, and workflows without requiring manual intervention. Automation platforms can be used across a variety of functions in business, including marketing, sales, customer service, finance, IT, and operations. These platforms typically enable users to automate tasks such as data entry, communication, reporting, and integrations with other systems.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000"/>
              <a:t>Symmetric Key Cryptography</a:t>
            </a:r>
            <a:endParaRPr sz="3200"/>
          </a:p>
        </p:txBody>
      </p:sp>
      <p:sp>
        <p:nvSpPr>
          <p:cNvPr id="89" name="Google Shape;8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0" name="Google Shape;90;p19"/>
          <p:cNvPicPr preferRelativeResize="0"/>
          <p:nvPr/>
        </p:nvPicPr>
        <p:blipFill rotWithShape="1">
          <a:blip r:embed="rId3">
            <a:alphaModFix/>
          </a:blip>
          <a:srcRect b="0" l="0" r="0" t="0"/>
          <a:stretch/>
        </p:blipFill>
        <p:spPr>
          <a:xfrm>
            <a:off x="42000" y="1152475"/>
            <a:ext cx="9102000" cy="3510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GB" sz="2500">
                <a:solidFill>
                  <a:schemeClr val="dk2"/>
                </a:solidFill>
              </a:rPr>
              <a:t>Zapier</a:t>
            </a:r>
            <a:endParaRPr b="1" sz="3500"/>
          </a:p>
        </p:txBody>
      </p:sp>
      <p:sp>
        <p:nvSpPr>
          <p:cNvPr id="422" name="Google Shape;422;p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Zapier is a widely used automation platform that connects over 5,000 apps and services, making it one of the largest integration networks. It allows users to automate tasks across these apps with minimal effort, using a simple "trigger and action" model. Zapier is known for its user-friendly interface and ease of use, making it suitable for non-technical users and small to medium-sized businesses.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Key Features: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App Integrations</a:t>
            </a:r>
            <a:r>
              <a:rPr lang="en-GB" sz="1500">
                <a:solidFill>
                  <a:schemeClr val="dk1"/>
                </a:solidFill>
              </a:rPr>
              <a:t>: Zapier supports over 5,000 apps, including popular tools like Gmail, Slack, Google Sheets, Salesforce, and Trello. This vast library makes it easy to integrate different software platforms in a seamless manner.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Triggers and Actions</a:t>
            </a:r>
            <a:r>
              <a:rPr lang="en-GB" sz="1500">
                <a:solidFill>
                  <a:schemeClr val="dk1"/>
                </a:solidFill>
              </a:rPr>
              <a:t>: The core of Zapier is its simple automation system. You set up a "trigger" (an event in one app) that leads to an "action" (a result in another app). For example, when a new email arrives in Gmail (trigger), Zapier can automatically add the sender’s contact info to Google Contacts (action).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Multi-Step Zaps</a:t>
            </a:r>
            <a:r>
              <a:rPr lang="en-GB" sz="1500">
                <a:solidFill>
                  <a:schemeClr val="dk1"/>
                </a:solidFill>
              </a:rPr>
              <a:t>: While basic Zapier workflows use one trigger and one action, Zapier allows you to create multi-step automations (called "Zaps"). This can involve multiple apps and conditions, creating more sophisticated workflows.</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Pros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Extremely user-friendly with a low learning curve.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Huge range of app integrations (over 5,000 apps).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Simple and clear user interface.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Suitable for businesses of all sizes, especially small to medium-sized businesses or individual users.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Multi-step workflows for more complex automations.</a:t>
            </a:r>
            <a:endParaRPr sz="1400">
              <a:solidFill>
                <a:schemeClr val="dk1"/>
              </a:solidFill>
            </a:endParaRPr>
          </a:p>
          <a:p>
            <a:pPr indent="0" lvl="0" marL="0" rtl="0" algn="l">
              <a:lnSpc>
                <a:spcPct val="115000"/>
              </a:lnSpc>
              <a:spcBef>
                <a:spcPts val="1200"/>
              </a:spcBef>
              <a:spcAft>
                <a:spcPts val="0"/>
              </a:spcAft>
              <a:buSzPts val="1800"/>
              <a:buNone/>
            </a:pPr>
            <a:r>
              <a:rPr b="1" lang="en-GB" sz="1400">
                <a:solidFill>
                  <a:schemeClr val="dk1"/>
                </a:solidFill>
              </a:rPr>
              <a:t>Cons</a:t>
            </a:r>
            <a:r>
              <a:rPr lang="en-GB" sz="1400">
                <a:solidFill>
                  <a:schemeClr val="dk1"/>
                </a:solidFill>
              </a:rPr>
              <a:t>:</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Limited functionality for more advanced automations (compared to Make).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Pricing can get expensive for high-volume users.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Some advanced features are locked behind higher-tier plans.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Limited flexibility for users who need very complex or custom workflows.</a:t>
            </a:r>
            <a:endParaRPr sz="14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Make</a:t>
            </a:r>
            <a:endParaRPr/>
          </a:p>
        </p:txBody>
      </p:sp>
      <p:sp>
        <p:nvSpPr>
          <p:cNvPr id="438" name="Google Shape;438;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GB" sz="2000"/>
              <a:t>Make (formerly Integromat) is a more advanced automation and integration platform that allows users to automate complex workflows with greater flexibility. While it also supports thousands of apps, it provides a higher level of customization and control compared to Zapier, making it a popular choice for developers, power users, and enterprises who need more complex automations.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Key Features: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App Integrations</a:t>
            </a:r>
            <a:r>
              <a:rPr lang="en-GB" sz="1500">
                <a:solidFill>
                  <a:schemeClr val="dk1"/>
                </a:solidFill>
              </a:rPr>
              <a:t>: Make supports integration with over 1,000 apps and services, including tools like Slack, Google Sheets, Shopify, Jira, and Microsoft Teams. While fewer apps are supported compared to Zapier, Make still covers a wide range of tools used in business operations.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Visual Scenario Builder</a:t>
            </a:r>
            <a:r>
              <a:rPr lang="en-GB" sz="1500">
                <a:solidFill>
                  <a:schemeClr val="dk1"/>
                </a:solidFill>
              </a:rPr>
              <a:t>: One of Make's standout features is its visual interface for creating workflows (referred to as "scenarios"). Users can design workflows by dragging and dropping modules (apps and actions), allowing for highly customized automations. This gives users granular control over their workflows.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Multi-Step Automations</a:t>
            </a:r>
            <a:r>
              <a:rPr lang="en-GB" sz="1500">
                <a:solidFill>
                  <a:schemeClr val="dk1"/>
                </a:solidFill>
              </a:rPr>
              <a:t>: Like Zapier, Make allows users to create multi-step workflows. However, Make's multi-step scenarios are more powerful, supporting complex logic, branching, and data manipulation.</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Pros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Highly customizable and flexible with complex workflows.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Visual builder makes it easier for users to create and manage workflows.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Advanced features like error handling, conditional logic, and API integrations.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More affordable than Zapier for users with high-volume workflows.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Real-time processing for faster execution of automations.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Cons</a:t>
            </a:r>
            <a:r>
              <a:rPr lang="en-GB"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GB" sz="1500">
                <a:solidFill>
                  <a:schemeClr val="dk1"/>
                </a:solidFill>
              </a:rPr>
              <a:t>Steeper learning curve compared to Zapier, especially for non-technical users.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Fewer app integrations than Zapier (though still substantial).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May be overwhelming for simple automations or users with minimal technical knowledge.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Pricing can be a bit complex based on operations and usage.</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1200"/>
              </a:spcAft>
              <a:buSzPts val="1800"/>
              <a:buNone/>
            </a:pPr>
            <a:r>
              <a:t/>
            </a:r>
            <a:endParaRPr sz="22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database management system</a:t>
            </a:r>
            <a:endParaRPr/>
          </a:p>
        </p:txBody>
      </p:sp>
      <p:sp>
        <p:nvSpPr>
          <p:cNvPr id="454" name="Google Shape;454;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100">
                <a:solidFill>
                  <a:schemeClr val="dk1"/>
                </a:solidFill>
              </a:rPr>
              <a:t>A </a:t>
            </a:r>
            <a:r>
              <a:rPr b="1" lang="en-GB" sz="1100">
                <a:solidFill>
                  <a:schemeClr val="dk1"/>
                </a:solidFill>
              </a:rPr>
              <a:t>Database Management System (DBMS)</a:t>
            </a:r>
            <a:r>
              <a:rPr lang="en-GB" sz="1100">
                <a:solidFill>
                  <a:schemeClr val="dk1"/>
                </a:solidFill>
              </a:rPr>
              <a:t> is software that provides an interface for interacting with a database. It allows users to create, read, update, and delete data (often referred to as CRUD operations) within a database. It serves as a middle layer between the database and the end-user or application, providing an organized and structured approach to store, retrieve, and manage data.</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Core Functions of a DBMS: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sz="1100">
                <a:solidFill>
                  <a:schemeClr val="dk1"/>
                </a:solidFill>
              </a:rPr>
              <a:t>Data Storage Management</a:t>
            </a:r>
            <a:r>
              <a:rPr lang="en-GB"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A DBMS manages the storage of data, making sure that it is stored efficiently on disk or other storage mediums. It organizes data in tables, rows, and columns, and ensures that data is logically structured for easy retrieval.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Data Retrieval and Query Processing</a:t>
            </a:r>
            <a:r>
              <a:rPr lang="en-GB"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The DBMS allows users to retrieve data through </a:t>
            </a:r>
            <a:r>
              <a:rPr b="1" lang="en-GB" sz="1100">
                <a:solidFill>
                  <a:schemeClr val="dk1"/>
                </a:solidFill>
              </a:rPr>
              <a:t>queries</a:t>
            </a:r>
            <a:r>
              <a:rPr lang="en-GB" sz="1100">
                <a:solidFill>
                  <a:schemeClr val="dk1"/>
                </a:solidFill>
              </a:rPr>
              <a:t>, typically using SQL (Structured Query Language). It optimizes query execution to ensure efficient data retrieval, even when the database is large or complex.</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Data Manipulation</a:t>
            </a:r>
            <a:r>
              <a:rPr lang="en-GB"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The DBMS supports CRUD operations (Create, Read, Update, Delete) to enable users to manipulate the data in the database.</a:t>
            </a:r>
            <a:endParaRPr sz="1100">
              <a:solidFill>
                <a:schemeClr val="dk1"/>
              </a:solidFill>
            </a:endParaRPr>
          </a:p>
          <a:p>
            <a:pPr indent="0" lvl="0" marL="0" rtl="0" algn="l">
              <a:lnSpc>
                <a:spcPct val="115000"/>
              </a:lnSpc>
              <a:spcBef>
                <a:spcPts val="1200"/>
              </a:spcBef>
              <a:spcAft>
                <a:spcPts val="1200"/>
              </a:spcAft>
              <a:buSzPts val="1800"/>
              <a:buNone/>
            </a:pPr>
            <a:r>
              <a:t/>
            </a:r>
            <a:endParaRPr sz="1100">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AppSheet</a:t>
            </a:r>
            <a:endParaRPr/>
          </a:p>
        </p:txBody>
      </p:sp>
      <p:sp>
        <p:nvSpPr>
          <p:cNvPr id="460" name="Google Shape;460;p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1"/>
              <a:buNone/>
            </a:pPr>
            <a:r>
              <a:rPr lang="en-GB"/>
              <a:t>AppSheet is a no-code app development platform acquired by Google in 2020. It allows users to create custom mobile and web applications based on data from sources like Google Sheets, Excel, and cloud storage. The platform is designed for users with minimal technical skills and can be used for building both simple and more complex applications, especially in the context of data collection, workflow automation, and business operations.</a:t>
            </a:r>
            <a:endParaRPr/>
          </a:p>
          <a:p>
            <a:pPr indent="0" lvl="0" marL="0" rtl="0" algn="l">
              <a:lnSpc>
                <a:spcPct val="115000"/>
              </a:lnSpc>
              <a:spcBef>
                <a:spcPts val="1200"/>
              </a:spcBef>
              <a:spcAft>
                <a:spcPts val="0"/>
              </a:spcAft>
              <a:buClr>
                <a:schemeClr val="dk1"/>
              </a:buClr>
              <a:buSzPct val="81682"/>
              <a:buFont typeface="Arial"/>
              <a:buNone/>
            </a:pPr>
            <a:r>
              <a:rPr b="1" lang="en-GB" sz="1346">
                <a:solidFill>
                  <a:schemeClr val="dk1"/>
                </a:solidFill>
              </a:rPr>
              <a:t>Key Features:</a:t>
            </a:r>
            <a:endParaRPr b="1" sz="1346">
              <a:solidFill>
                <a:schemeClr val="dk1"/>
              </a:solidFill>
            </a:endParaRPr>
          </a:p>
          <a:p>
            <a:pPr indent="-294891" lvl="0" marL="457200" rtl="0" algn="l">
              <a:lnSpc>
                <a:spcPct val="115000"/>
              </a:lnSpc>
              <a:spcBef>
                <a:spcPts val="1200"/>
              </a:spcBef>
              <a:spcAft>
                <a:spcPts val="0"/>
              </a:spcAft>
              <a:buClr>
                <a:schemeClr val="dk1"/>
              </a:buClr>
              <a:buSzPct val="100000"/>
              <a:buChar char="●"/>
            </a:pPr>
            <a:r>
              <a:rPr b="1" lang="en-GB" sz="1346">
                <a:solidFill>
                  <a:schemeClr val="dk1"/>
                </a:solidFill>
              </a:rPr>
              <a:t>Data Integration</a:t>
            </a:r>
            <a:r>
              <a:rPr lang="en-GB" sz="1346">
                <a:solidFill>
                  <a:schemeClr val="dk1"/>
                </a:solidFill>
              </a:rPr>
              <a:t>:</a:t>
            </a:r>
            <a:endParaRPr sz="1346">
              <a:solidFill>
                <a:schemeClr val="dk1"/>
              </a:solidFill>
            </a:endParaRPr>
          </a:p>
          <a:p>
            <a:pPr indent="-294891" lvl="1" marL="914400" rtl="0" algn="l">
              <a:lnSpc>
                <a:spcPct val="115000"/>
              </a:lnSpc>
              <a:spcBef>
                <a:spcPts val="0"/>
              </a:spcBef>
              <a:spcAft>
                <a:spcPts val="0"/>
              </a:spcAft>
              <a:buClr>
                <a:schemeClr val="dk1"/>
              </a:buClr>
              <a:buSzPct val="100000"/>
              <a:buChar char="○"/>
            </a:pPr>
            <a:r>
              <a:rPr lang="en-GB" sz="1346">
                <a:solidFill>
                  <a:schemeClr val="dk1"/>
                </a:solidFill>
              </a:rPr>
              <a:t>AppSheet integrates with various data sources such as Google Sheets, Excel, SQL databases, and cloud storage platforms (e.g., Dropbox, OneDrive, and Box).</a:t>
            </a:r>
            <a:endParaRPr sz="1346">
              <a:solidFill>
                <a:schemeClr val="dk1"/>
              </a:solidFill>
            </a:endParaRPr>
          </a:p>
          <a:p>
            <a:pPr indent="-294891" lvl="0" marL="457200" rtl="0" algn="l">
              <a:lnSpc>
                <a:spcPct val="115000"/>
              </a:lnSpc>
              <a:spcBef>
                <a:spcPts val="0"/>
              </a:spcBef>
              <a:spcAft>
                <a:spcPts val="0"/>
              </a:spcAft>
              <a:buClr>
                <a:schemeClr val="dk1"/>
              </a:buClr>
              <a:buSzPct val="100000"/>
              <a:buChar char="●"/>
            </a:pPr>
            <a:r>
              <a:rPr b="1" lang="en-GB" sz="1346">
                <a:solidFill>
                  <a:schemeClr val="dk1"/>
                </a:solidFill>
              </a:rPr>
              <a:t>App Creation</a:t>
            </a:r>
            <a:r>
              <a:rPr lang="en-GB" sz="1346">
                <a:solidFill>
                  <a:schemeClr val="dk1"/>
                </a:solidFill>
              </a:rPr>
              <a:t>:</a:t>
            </a:r>
            <a:endParaRPr sz="1346">
              <a:solidFill>
                <a:schemeClr val="dk1"/>
              </a:solidFill>
            </a:endParaRPr>
          </a:p>
          <a:p>
            <a:pPr indent="-294891" lvl="1" marL="914400" rtl="0" algn="l">
              <a:lnSpc>
                <a:spcPct val="115000"/>
              </a:lnSpc>
              <a:spcBef>
                <a:spcPts val="0"/>
              </a:spcBef>
              <a:spcAft>
                <a:spcPts val="0"/>
              </a:spcAft>
              <a:buClr>
                <a:schemeClr val="dk1"/>
              </a:buClr>
              <a:buSzPct val="100000"/>
              <a:buChar char="○"/>
            </a:pPr>
            <a:r>
              <a:rPr lang="en-GB" sz="1346">
                <a:solidFill>
                  <a:schemeClr val="dk1"/>
                </a:solidFill>
              </a:rPr>
              <a:t>Users can build apps directly from data in a spreadsheet or database. AppSheet automatically detects the structure of your data and provides options to create mobile and web apps.</a:t>
            </a:r>
            <a:endParaRPr sz="1346">
              <a:solidFill>
                <a:schemeClr val="dk1"/>
              </a:solidFill>
            </a:endParaRPr>
          </a:p>
          <a:p>
            <a:pPr indent="-294891" lvl="0" marL="457200" rtl="0" algn="l">
              <a:lnSpc>
                <a:spcPct val="115000"/>
              </a:lnSpc>
              <a:spcBef>
                <a:spcPts val="0"/>
              </a:spcBef>
              <a:spcAft>
                <a:spcPts val="0"/>
              </a:spcAft>
              <a:buClr>
                <a:schemeClr val="dk1"/>
              </a:buClr>
              <a:buSzPct val="100000"/>
              <a:buChar char="●"/>
            </a:pPr>
            <a:r>
              <a:rPr b="1" lang="en-GB" sz="1346">
                <a:solidFill>
                  <a:schemeClr val="dk1"/>
                </a:solidFill>
              </a:rPr>
              <a:t>Customizable Interface</a:t>
            </a:r>
            <a:r>
              <a:rPr lang="en-GB" sz="1346">
                <a:solidFill>
                  <a:schemeClr val="dk1"/>
                </a:solidFill>
              </a:rPr>
              <a:t>:</a:t>
            </a:r>
            <a:endParaRPr sz="1346">
              <a:solidFill>
                <a:schemeClr val="dk1"/>
              </a:solidFill>
            </a:endParaRPr>
          </a:p>
          <a:p>
            <a:pPr indent="-294891" lvl="1" marL="914400" rtl="0" algn="l">
              <a:lnSpc>
                <a:spcPct val="115000"/>
              </a:lnSpc>
              <a:spcBef>
                <a:spcPts val="0"/>
              </a:spcBef>
              <a:spcAft>
                <a:spcPts val="0"/>
              </a:spcAft>
              <a:buClr>
                <a:schemeClr val="dk1"/>
              </a:buClr>
              <a:buSzPct val="100000"/>
              <a:buChar char="○"/>
            </a:pPr>
            <a:r>
              <a:rPr lang="en-GB" sz="1346">
                <a:solidFill>
                  <a:schemeClr val="dk1"/>
                </a:solidFill>
              </a:rPr>
              <a:t>AppSheet offers drag-and-drop functionality to design app interfaces (forms, views, dashboards), making it easy for non-developers to create professional-looking apps.</a:t>
            </a:r>
            <a:endParaRPr sz="1346">
              <a:solidFill>
                <a:schemeClr val="dk1"/>
              </a:solidFill>
            </a:endParaRPr>
          </a:p>
          <a:p>
            <a:pPr indent="0" lvl="0" marL="0" rtl="0" algn="l">
              <a:lnSpc>
                <a:spcPct val="115000"/>
              </a:lnSpc>
              <a:spcBef>
                <a:spcPts val="1200"/>
              </a:spcBef>
              <a:spcAft>
                <a:spcPts val="1200"/>
              </a:spcAft>
              <a:buSzPct val="113518"/>
              <a:buNone/>
            </a:pPr>
            <a:r>
              <a:t/>
            </a:r>
            <a:endParaRPr sz="2045"/>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Use Cases</a:t>
            </a:r>
            <a:r>
              <a:rPr lang="en-GB"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GB" sz="1600">
                <a:solidFill>
                  <a:schemeClr val="dk1"/>
                </a:solidFill>
              </a:rPr>
              <a:t>Field data collection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Inventory management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CRM systems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Employee management apps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Survey and feedback apps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Task and project management</a:t>
            </a:r>
            <a:endParaRPr sz="16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Airtable</a:t>
            </a:r>
            <a:endParaRPr/>
          </a:p>
        </p:txBody>
      </p:sp>
      <p:sp>
        <p:nvSpPr>
          <p:cNvPr id="471" name="Google Shape;471;p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Airtable is a hybrid between a spreadsheet and a database, designed to be an easy-to-use collaboration platform that helps individuals and teams organize work, track projects, and manage data. Airtable’s flexible structure allows users to create databases with customized views, forms, and fields, making it ideal for project management, CRM, and other data-intensive applications. Airtable is known for its visual interface and strong collaboration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GB" sz="1750"/>
              <a:t>Asymmetric Key Cryptography </a:t>
            </a:r>
            <a:endParaRPr b="1" sz="1750"/>
          </a:p>
          <a:p>
            <a:pPr indent="0" lvl="0" marL="0" rtl="0" algn="l">
              <a:lnSpc>
                <a:spcPct val="100000"/>
              </a:lnSpc>
              <a:spcBef>
                <a:spcPts val="400"/>
              </a:spcBef>
              <a:spcAft>
                <a:spcPts val="0"/>
              </a:spcAft>
              <a:buSzPts val="990"/>
              <a:buNone/>
            </a:pPr>
            <a:r>
              <a:t/>
            </a:r>
            <a:endParaRPr sz="2520"/>
          </a:p>
        </p:txBody>
      </p:sp>
      <p:sp>
        <p:nvSpPr>
          <p:cNvPr id="96" name="Google Shape;9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7" name="Google Shape;97;p20"/>
          <p:cNvPicPr preferRelativeResize="0"/>
          <p:nvPr/>
        </p:nvPicPr>
        <p:blipFill rotWithShape="1">
          <a:blip r:embed="rId3">
            <a:alphaModFix/>
          </a:blip>
          <a:srcRect b="0" l="0" r="0" t="0"/>
          <a:stretch/>
        </p:blipFill>
        <p:spPr>
          <a:xfrm>
            <a:off x="0" y="1075525"/>
            <a:ext cx="9111424" cy="34933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GB" sz="1217">
                <a:solidFill>
                  <a:schemeClr val="dk1"/>
                </a:solidFill>
              </a:rPr>
              <a:t>Key Features:</a:t>
            </a:r>
            <a:endParaRPr b="1" sz="1217">
              <a:solidFill>
                <a:schemeClr val="dk1"/>
              </a:solidFill>
            </a:endParaRPr>
          </a:p>
          <a:p>
            <a:pPr indent="-305911" lvl="0" marL="457200" rtl="0" algn="l">
              <a:lnSpc>
                <a:spcPct val="95000"/>
              </a:lnSpc>
              <a:spcBef>
                <a:spcPts val="1200"/>
              </a:spcBef>
              <a:spcAft>
                <a:spcPts val="0"/>
              </a:spcAft>
              <a:buClr>
                <a:schemeClr val="dk1"/>
              </a:buClr>
              <a:buSzPts val="1218"/>
              <a:buChar char="●"/>
            </a:pPr>
            <a:r>
              <a:rPr b="1" lang="en-GB" sz="1217">
                <a:solidFill>
                  <a:schemeClr val="dk1"/>
                </a:solidFill>
              </a:rPr>
              <a:t>Spreadsheet-like Interface</a:t>
            </a:r>
            <a:r>
              <a:rPr lang="en-GB" sz="1217">
                <a:solidFill>
                  <a:schemeClr val="dk1"/>
                </a:solidFill>
              </a:rPr>
              <a:t>:</a:t>
            </a:r>
            <a:endParaRPr sz="1217">
              <a:solidFill>
                <a:schemeClr val="dk1"/>
              </a:solidFill>
            </a:endParaRPr>
          </a:p>
          <a:p>
            <a:pPr indent="-305910" lvl="1" marL="914400" rtl="0" algn="l">
              <a:lnSpc>
                <a:spcPct val="95000"/>
              </a:lnSpc>
              <a:spcBef>
                <a:spcPts val="0"/>
              </a:spcBef>
              <a:spcAft>
                <a:spcPts val="0"/>
              </a:spcAft>
              <a:buClr>
                <a:schemeClr val="dk1"/>
              </a:buClr>
              <a:buSzPts val="1218"/>
              <a:buChar char="○"/>
            </a:pPr>
            <a:r>
              <a:rPr lang="en-GB" sz="1217">
                <a:solidFill>
                  <a:schemeClr val="dk1"/>
                </a:solidFill>
              </a:rPr>
              <a:t>Airtable presents a familiar spreadsheet interface, with rows (records) and columns (fields), but extends this basic model with advanced features like rich field types (attachments, dropdowns, checkboxes, etc.).</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b="1" lang="en-GB" sz="1217">
                <a:solidFill>
                  <a:schemeClr val="dk1"/>
                </a:solidFill>
              </a:rPr>
              <a:t>Custom Views</a:t>
            </a:r>
            <a:r>
              <a:rPr lang="en-GB" sz="1217">
                <a:solidFill>
                  <a:schemeClr val="dk1"/>
                </a:solidFill>
              </a:rPr>
              <a:t>:</a:t>
            </a:r>
            <a:endParaRPr sz="1217">
              <a:solidFill>
                <a:schemeClr val="dk1"/>
              </a:solidFill>
            </a:endParaRPr>
          </a:p>
          <a:p>
            <a:pPr indent="-305910" lvl="1" marL="914400" rtl="0" algn="l">
              <a:lnSpc>
                <a:spcPct val="95000"/>
              </a:lnSpc>
              <a:spcBef>
                <a:spcPts val="0"/>
              </a:spcBef>
              <a:spcAft>
                <a:spcPts val="0"/>
              </a:spcAft>
              <a:buClr>
                <a:schemeClr val="dk1"/>
              </a:buClr>
              <a:buSzPts val="1218"/>
              <a:buChar char="○"/>
            </a:pPr>
            <a:r>
              <a:rPr lang="en-GB" sz="1217">
                <a:solidFill>
                  <a:schemeClr val="dk1"/>
                </a:solidFill>
              </a:rPr>
              <a:t>Airtable allows users to create various views of their data (grid view, calendar view, kanban view, gallery view), making it easy to visualize and manage the data in different ways.</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b="1" lang="en-GB" sz="1217">
                <a:solidFill>
                  <a:schemeClr val="dk1"/>
                </a:solidFill>
              </a:rPr>
              <a:t>Relational Data</a:t>
            </a:r>
            <a:r>
              <a:rPr lang="en-GB" sz="1217">
                <a:solidFill>
                  <a:schemeClr val="dk1"/>
                </a:solidFill>
              </a:rPr>
              <a:t>:</a:t>
            </a:r>
            <a:endParaRPr sz="1217">
              <a:solidFill>
                <a:schemeClr val="dk1"/>
              </a:solidFill>
            </a:endParaRPr>
          </a:p>
          <a:p>
            <a:pPr indent="-305910" lvl="1" marL="914400" rtl="0" algn="l">
              <a:lnSpc>
                <a:spcPct val="95000"/>
              </a:lnSpc>
              <a:spcBef>
                <a:spcPts val="0"/>
              </a:spcBef>
              <a:spcAft>
                <a:spcPts val="0"/>
              </a:spcAft>
              <a:buClr>
                <a:schemeClr val="dk1"/>
              </a:buClr>
              <a:buSzPts val="1218"/>
              <a:buChar char="○"/>
            </a:pPr>
            <a:r>
              <a:rPr lang="en-GB" sz="1217">
                <a:solidFill>
                  <a:schemeClr val="dk1"/>
                </a:solidFill>
              </a:rPr>
              <a:t>Unlike traditional spreadsheets, Airtable allows users to link records between different tables (similar to relational databases). This makes it easy to manage and organize related information.</a:t>
            </a:r>
            <a:endParaRPr sz="1217">
              <a:solidFill>
                <a:schemeClr val="dk1"/>
              </a:solidFill>
            </a:endParaRPr>
          </a:p>
          <a:p>
            <a:pPr indent="0" lvl="0" marL="0" rtl="0" algn="l">
              <a:lnSpc>
                <a:spcPct val="95000"/>
              </a:lnSpc>
              <a:spcBef>
                <a:spcPts val="1200"/>
              </a:spcBef>
              <a:spcAft>
                <a:spcPts val="0"/>
              </a:spcAft>
              <a:buSzPts val="1018"/>
              <a:buNone/>
            </a:pPr>
            <a:r>
              <a:rPr b="1" lang="en-GB" sz="1217">
                <a:solidFill>
                  <a:schemeClr val="dk1"/>
                </a:solidFill>
              </a:rPr>
              <a:t>Use Cases</a:t>
            </a:r>
            <a:r>
              <a:rPr lang="en-GB" sz="1217">
                <a:solidFill>
                  <a:schemeClr val="dk1"/>
                </a:solidFill>
              </a:rPr>
              <a:t>:</a:t>
            </a:r>
            <a:endParaRPr sz="1217">
              <a:solidFill>
                <a:schemeClr val="dk1"/>
              </a:solidFill>
            </a:endParaRPr>
          </a:p>
          <a:p>
            <a:pPr indent="-305911" lvl="0" marL="457200" rtl="0" algn="l">
              <a:lnSpc>
                <a:spcPct val="95000"/>
              </a:lnSpc>
              <a:spcBef>
                <a:spcPts val="1200"/>
              </a:spcBef>
              <a:spcAft>
                <a:spcPts val="0"/>
              </a:spcAft>
              <a:buClr>
                <a:schemeClr val="dk1"/>
              </a:buClr>
              <a:buSzPts val="1218"/>
              <a:buChar char="●"/>
            </a:pPr>
            <a:r>
              <a:rPr lang="en-GB" sz="1217">
                <a:solidFill>
                  <a:schemeClr val="dk1"/>
                </a:solidFill>
              </a:rPr>
              <a:t>Project management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CRM (Customer Relationship Management)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Product and inventory management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lang="en-GB" sz="1217">
                <a:solidFill>
                  <a:schemeClr val="dk1"/>
                </a:solidFill>
              </a:rPr>
              <a:t>Event planning</a:t>
            </a:r>
            <a:endParaRPr sz="1217">
              <a:solidFill>
                <a:schemeClr val="dk1"/>
              </a:solidFill>
            </a:endParaRPr>
          </a:p>
          <a:p>
            <a:pPr indent="0" lvl="0" marL="0" rtl="0" algn="l">
              <a:lnSpc>
                <a:spcPct val="95000"/>
              </a:lnSpc>
              <a:spcBef>
                <a:spcPts val="1200"/>
              </a:spcBef>
              <a:spcAft>
                <a:spcPts val="1200"/>
              </a:spcAft>
              <a:buSzPts val="1018"/>
              <a:buNone/>
            </a:pPr>
            <a:r>
              <a:t/>
            </a:r>
            <a:endParaRPr sz="1865"/>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Ecommerce with Full form</a:t>
            </a:r>
            <a:endParaRPr/>
          </a:p>
        </p:txBody>
      </p:sp>
      <p:sp>
        <p:nvSpPr>
          <p:cNvPr id="482" name="Google Shape;482;p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GB" sz="1700">
                <a:solidFill>
                  <a:schemeClr val="dk1"/>
                </a:solidFill>
              </a:rPr>
              <a:t>Full Form of E-commerce:</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E</a:t>
            </a:r>
            <a:r>
              <a:rPr lang="en-GB" sz="1500">
                <a:solidFill>
                  <a:schemeClr val="dk1"/>
                </a:solidFill>
              </a:rPr>
              <a:t> = </a:t>
            </a:r>
            <a:r>
              <a:rPr b="1" lang="en-GB" sz="1500">
                <a:solidFill>
                  <a:schemeClr val="dk1"/>
                </a:solidFill>
              </a:rPr>
              <a:t>Electronic</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Commerce</a:t>
            </a:r>
            <a:r>
              <a:rPr lang="en-GB" sz="1500">
                <a:solidFill>
                  <a:schemeClr val="dk1"/>
                </a:solidFill>
              </a:rPr>
              <a:t> = </a:t>
            </a:r>
            <a:r>
              <a:rPr b="1" lang="en-GB" sz="1500">
                <a:solidFill>
                  <a:schemeClr val="dk1"/>
                </a:solidFill>
              </a:rPr>
              <a:t>Commercial activity</a:t>
            </a:r>
            <a:endParaRPr b="1" sz="1500">
              <a:solidFill>
                <a:schemeClr val="dk1"/>
              </a:solidFill>
            </a:endParaRPr>
          </a:p>
          <a:p>
            <a:pPr indent="0" lvl="0" marL="0" rtl="0" algn="l">
              <a:lnSpc>
                <a:spcPct val="115000"/>
              </a:lnSpc>
              <a:spcBef>
                <a:spcPts val="1200"/>
              </a:spcBef>
              <a:spcAft>
                <a:spcPts val="1200"/>
              </a:spcAft>
              <a:buSzPts val="1800"/>
              <a:buNone/>
            </a:pPr>
            <a:r>
              <a:rPr lang="en-GB" sz="2200"/>
              <a:t>E-commerce involves online transactions of goods and services, including online retail shopping, digital product sales, online auctions, and electronic payments. It can also include services like online banking, online ticket booking, and digital content distribution.</a:t>
            </a:r>
            <a:endParaRPr sz="22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which year came to existing </a:t>
            </a:r>
            <a:endParaRPr/>
          </a:p>
        </p:txBody>
      </p:sp>
      <p:sp>
        <p:nvSpPr>
          <p:cNvPr id="488" name="Google Shape;488;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2000">
                <a:solidFill>
                  <a:schemeClr val="dk1"/>
                </a:solidFill>
              </a:rPr>
              <a:t>1960s - Early Beginnings</a:t>
            </a:r>
            <a:r>
              <a:rPr lang="en-GB" sz="2000">
                <a:solidFill>
                  <a:schemeClr val="dk1"/>
                </a:solidFill>
              </a:rPr>
              <a:t>:</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GB" sz="2000">
                <a:solidFill>
                  <a:schemeClr val="dk1"/>
                </a:solidFill>
              </a:rPr>
              <a:t>The origins of e-commerce can be traced back to the 1960s with the development of </a:t>
            </a:r>
            <a:r>
              <a:rPr b="1" lang="en-GB" sz="2000">
                <a:solidFill>
                  <a:schemeClr val="dk1"/>
                </a:solidFill>
              </a:rPr>
              <a:t>Electronic Data Interchange (EDI)</a:t>
            </a:r>
            <a:r>
              <a:rPr lang="en-GB" sz="2000">
                <a:solidFill>
                  <a:schemeClr val="dk1"/>
                </a:solidFill>
              </a:rPr>
              <a:t>, which allowed businesses to exchange documents such as purchase orders and invoices electronically, rather than through paper.</a:t>
            </a:r>
            <a:endParaRPr sz="20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Shopify</a:t>
            </a:r>
            <a:endParaRPr/>
          </a:p>
        </p:txBody>
      </p:sp>
      <p:sp>
        <p:nvSpPr>
          <p:cNvPr id="494" name="Google Shape;494;p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GB"/>
              <a:t>It is a leading e-commerce platform that allows individuals and businesses to create and manage their own online stores. It is widely used by entrepreneurs, small businesses, and large enterprises to build online stores and sell products across various sales channels, including web, mobile, social media, and even in physical locations. Shopify is known for its ease of use, scalability, and extensive range of features that support all aspects of online retail, from product management to payment processing.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1400"/>
              </a:spcBef>
              <a:spcAft>
                <a:spcPts val="0"/>
              </a:spcAft>
              <a:buClr>
                <a:schemeClr val="dk1"/>
              </a:buClr>
              <a:buSzPct val="61109"/>
              <a:buFont typeface="Arial"/>
              <a:buNone/>
            </a:pPr>
            <a:r>
              <a:rPr b="1" lang="en-GB">
                <a:solidFill>
                  <a:schemeClr val="dk1"/>
                </a:solidFill>
              </a:rPr>
              <a:t>Key Features of Shopify:</a:t>
            </a:r>
            <a:endParaRPr b="1">
              <a:solidFill>
                <a:schemeClr val="dk1"/>
              </a:solidFill>
            </a:endParaRPr>
          </a:p>
          <a:p>
            <a:pPr indent="-322580" lvl="0" marL="457200" rtl="0" algn="l">
              <a:lnSpc>
                <a:spcPct val="115000"/>
              </a:lnSpc>
              <a:spcBef>
                <a:spcPts val="1200"/>
              </a:spcBef>
              <a:spcAft>
                <a:spcPts val="0"/>
              </a:spcAft>
              <a:buClr>
                <a:schemeClr val="dk1"/>
              </a:buClr>
              <a:buSzPct val="100000"/>
              <a:buAutoNum type="arabicPeriod"/>
            </a:pPr>
            <a:r>
              <a:rPr b="1" lang="en-GB" sz="1600">
                <a:solidFill>
                  <a:schemeClr val="dk1"/>
                </a:solidFill>
              </a:rPr>
              <a:t>Storefront Design and Customization:</a:t>
            </a:r>
            <a:endParaRPr b="1" sz="1600">
              <a:solidFill>
                <a:schemeClr val="dk1"/>
              </a:solidFill>
            </a:endParaRPr>
          </a:p>
          <a:p>
            <a:pPr indent="-322580" lvl="1" marL="914400" rtl="0" algn="l">
              <a:lnSpc>
                <a:spcPct val="115000"/>
              </a:lnSpc>
              <a:spcBef>
                <a:spcPts val="0"/>
              </a:spcBef>
              <a:spcAft>
                <a:spcPts val="0"/>
              </a:spcAft>
              <a:buClr>
                <a:schemeClr val="dk1"/>
              </a:buClr>
              <a:buSzPct val="100000"/>
              <a:buChar char="○"/>
            </a:pPr>
            <a:r>
              <a:rPr b="1" lang="en-GB" sz="1600">
                <a:solidFill>
                  <a:schemeClr val="dk1"/>
                </a:solidFill>
              </a:rPr>
              <a:t>Themes: Shopify offers a wide selection of free and paid themes that allow users to create professional-looking online stores. These themes are responsive, meaning they adapt to different screen sizes (desktop, tablet, mobile).</a:t>
            </a:r>
            <a:endParaRPr b="1" sz="1600">
              <a:solidFill>
                <a:schemeClr val="dk1"/>
              </a:solidFill>
            </a:endParaRPr>
          </a:p>
          <a:p>
            <a:pPr indent="-322580" lvl="1" marL="914400" rtl="0" algn="l">
              <a:lnSpc>
                <a:spcPct val="115000"/>
              </a:lnSpc>
              <a:spcBef>
                <a:spcPts val="0"/>
              </a:spcBef>
              <a:spcAft>
                <a:spcPts val="0"/>
              </a:spcAft>
              <a:buClr>
                <a:schemeClr val="dk1"/>
              </a:buClr>
              <a:buSzPct val="100000"/>
              <a:buChar char="○"/>
            </a:pPr>
            <a:r>
              <a:rPr b="1" lang="en-GB" sz="1600">
                <a:solidFill>
                  <a:schemeClr val="dk1"/>
                </a:solidFill>
              </a:rPr>
              <a:t>Customizable: The platform allows customization of themes using Shopify’s Liquid templating language. Users can also modify the store’s design with HTML/CSS if needed.</a:t>
            </a:r>
            <a:endParaRPr b="1" sz="1600">
              <a:solidFill>
                <a:schemeClr val="dk1"/>
              </a:solidFill>
            </a:endParaRPr>
          </a:p>
          <a:p>
            <a:pPr indent="-322580" lvl="1" marL="914400" rtl="0" algn="l">
              <a:lnSpc>
                <a:spcPct val="115000"/>
              </a:lnSpc>
              <a:spcBef>
                <a:spcPts val="0"/>
              </a:spcBef>
              <a:spcAft>
                <a:spcPts val="0"/>
              </a:spcAft>
              <a:buClr>
                <a:schemeClr val="dk1"/>
              </a:buClr>
              <a:buSzPct val="100000"/>
              <a:buChar char="○"/>
            </a:pPr>
            <a:r>
              <a:rPr b="1" lang="en-GB" sz="1600">
                <a:solidFill>
                  <a:schemeClr val="dk1"/>
                </a:solidFill>
              </a:rPr>
              <a:t>Drag-and-Drop Builder: For non-technical users, Shopify provides an easy-to-use drag-and-drop interface to customize the store’s layout and design.</a:t>
            </a:r>
            <a:endParaRPr b="1" sz="1600">
              <a:solidFill>
                <a:schemeClr val="dk1"/>
              </a:solidFill>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Product Management:</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Product Listings: You can add unlimited products, with detailed descriptions, images, and inventory management options. Shopify supports both physical and digital products.</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Variants: You can set product variants, such as different colors, sizes, and styles, with separate SKUs and pricing for each variant.</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Inventory Tracking: Shopify helps track stock levels and automatically updates product availability when an order is placed.</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Product Collections: You can organize products into collections (e.g., seasonal collections, new arrivals) for easier browsing.</a:t>
            </a:r>
            <a:endParaRPr b="1" sz="1700">
              <a:solidFill>
                <a:schemeClr val="dk1"/>
              </a:solidFill>
            </a:endParaRPr>
          </a:p>
          <a:p>
            <a:pPr indent="0" lvl="0" marL="0" rtl="0" algn="l">
              <a:lnSpc>
                <a:spcPct val="115000"/>
              </a:lnSpc>
              <a:spcBef>
                <a:spcPts val="1200"/>
              </a:spcBef>
              <a:spcAft>
                <a:spcPts val="1200"/>
              </a:spcAft>
              <a:buSzPts val="1800"/>
              <a:buNone/>
            </a:pPr>
            <a:r>
              <a:t/>
            </a:r>
            <a:endParaRPr b="1" sz="2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9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2000">
                <a:solidFill>
                  <a:schemeClr val="dk1"/>
                </a:solidFill>
              </a:rPr>
              <a:t>Advantages of Shopify:</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GB">
                <a:solidFill>
                  <a:schemeClr val="dk1"/>
                </a:solidFill>
              </a:rPr>
              <a:t>User-Friendly</a:t>
            </a:r>
            <a:r>
              <a:rPr lang="en-GB">
                <a:solidFill>
                  <a:schemeClr val="dk1"/>
                </a:solidFill>
              </a:rPr>
              <a:t>: Shopify is known for being easy to use, even for beginners with no technical experience. Its intuitive interface allows store owners to set up their shops quickly.</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GB">
                <a:solidFill>
                  <a:schemeClr val="dk1"/>
                </a:solidFill>
              </a:rPr>
              <a:t>Scalability</a:t>
            </a:r>
            <a:r>
              <a:rPr lang="en-GB">
                <a:solidFill>
                  <a:schemeClr val="dk1"/>
                </a:solidFill>
              </a:rPr>
              <a:t>: Shopify can support both small startups and large enterprises. Its various plans allow for growth, and the platform can handle significant traffic and sales volumes.</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GB">
                <a:solidFill>
                  <a:schemeClr val="dk1"/>
                </a:solidFill>
              </a:rPr>
              <a:t>Customization</a:t>
            </a:r>
            <a:r>
              <a:rPr lang="en-GB">
                <a:solidFill>
                  <a:schemeClr val="dk1"/>
                </a:solidFill>
              </a:rPr>
              <a:t>: Shopify offers a lot of flexibility in terms of design and functionality. Whether you use one of its pre-built themes or build a custom theme, you can tailor your store to your brand’s needs.</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1"/>
              </a:buClr>
              <a:buSzPts val="1100"/>
              <a:buFont typeface="Arial"/>
              <a:buNone/>
            </a:pPr>
            <a:r>
              <a:rPr b="1" lang="en-GB" sz="2000">
                <a:solidFill>
                  <a:schemeClr val="dk1"/>
                </a:solidFill>
              </a:rPr>
              <a:t>Who Uses Shopify?</a:t>
            </a:r>
            <a:endParaRPr b="1" sz="20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GB">
                <a:solidFill>
                  <a:schemeClr val="dk1"/>
                </a:solidFill>
              </a:rPr>
              <a:t>Entrepreneurs and Small Businesses</a:t>
            </a:r>
            <a:r>
              <a:rPr lang="en-GB">
                <a:solidFill>
                  <a:schemeClr val="dk1"/>
                </a:solidFill>
              </a:rPr>
              <a:t>: Shopify is an ideal solution for individuals and small businesses who want to launch their own online stores without extensive technical expertise.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Growing Brands and Enterprises</a:t>
            </a:r>
            <a:r>
              <a:rPr lang="en-GB">
                <a:solidFill>
                  <a:schemeClr val="dk1"/>
                </a:solidFill>
              </a:rPr>
              <a:t>: Shopify can scale with your business, making it suitable for businesses looking to expand, including companies that need more sophisticated features and customizations.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Retailers Expanding Online</a:t>
            </a:r>
            <a:r>
              <a:rPr lang="en-GB">
                <a:solidFill>
                  <a:schemeClr val="dk1"/>
                </a:solidFill>
              </a:rPr>
              <a:t>: Many traditional brick-and-mortar retailers use Shopify to create an online presence and integrate their physical stores with an e-commerce platform.</a:t>
            </a:r>
            <a:endParaRPr>
              <a:solidFill>
                <a:schemeClr val="dk1"/>
              </a:solidFill>
            </a:endParaRPr>
          </a:p>
          <a:p>
            <a:pPr indent="0" lvl="0" marL="0" rtl="0" algn="l">
              <a:lnSpc>
                <a:spcPct val="115000"/>
              </a:lnSpc>
              <a:spcBef>
                <a:spcPts val="1200"/>
              </a:spcBef>
              <a:spcAft>
                <a:spcPts val="1200"/>
              </a:spcAft>
              <a:buSzPts val="1800"/>
              <a:buNone/>
            </a:pPr>
            <a:r>
              <a:t/>
            </a:r>
            <a:endParaRPr b="1" sz="1100">
              <a:solidFill>
                <a:schemeClr val="dk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supercomputer </a:t>
            </a:r>
            <a:endParaRPr/>
          </a:p>
        </p:txBody>
      </p:sp>
      <p:sp>
        <p:nvSpPr>
          <p:cNvPr id="520" name="Google Shape;520;p1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A supercomputer is a highly advanced, powerful computer system that is designed to perform complex calculations at extremely high speeds. Supercomputers are used for tasks that require immense amounts of computational power, such as simulations, scientific research, climate modeling, cryptography, and artificial intelligence (AI).</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600">
                <a:solidFill>
                  <a:schemeClr val="dk1"/>
                </a:solidFill>
              </a:rPr>
              <a:t>These systems are often used in fields where large-scale data processing, rapid computations, or sophisticated simulations are needed, and where traditional computers would be too slow or inefficient. Supercomputers are generally made up of thousands (or even millions) of processors working together in parallel to perform calculations.</a:t>
            </a:r>
            <a:endParaRPr b="1" sz="16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0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Massive Computational Power</a:t>
            </a:r>
            <a:endParaRPr/>
          </a:p>
          <a:p>
            <a:pPr indent="0" lvl="0" marL="0" rtl="0" algn="l">
              <a:lnSpc>
                <a:spcPct val="115000"/>
              </a:lnSpc>
              <a:spcBef>
                <a:spcPts val="1200"/>
              </a:spcBef>
              <a:spcAft>
                <a:spcPts val="0"/>
              </a:spcAft>
              <a:buSzPts val="1800"/>
              <a:buNone/>
            </a:pPr>
            <a:r>
              <a:rPr lang="en-GB"/>
              <a:t>Parallel Architecture</a:t>
            </a:r>
            <a:endParaRPr/>
          </a:p>
          <a:p>
            <a:pPr indent="0" lvl="0" marL="0" rtl="0" algn="l">
              <a:lnSpc>
                <a:spcPct val="115000"/>
              </a:lnSpc>
              <a:spcBef>
                <a:spcPts val="1200"/>
              </a:spcBef>
              <a:spcAft>
                <a:spcPts val="0"/>
              </a:spcAft>
              <a:buSzPts val="1800"/>
              <a:buNone/>
            </a:pPr>
            <a:r>
              <a:rPr lang="en-GB"/>
              <a:t>Scalability</a:t>
            </a:r>
            <a:endParaRPr/>
          </a:p>
          <a:p>
            <a:pPr indent="0" lvl="0" marL="0" rtl="0" algn="l">
              <a:lnSpc>
                <a:spcPct val="115000"/>
              </a:lnSpc>
              <a:spcBef>
                <a:spcPts val="1200"/>
              </a:spcBef>
              <a:spcAft>
                <a:spcPts val="0"/>
              </a:spcAft>
              <a:buSzPts val="1800"/>
              <a:buNone/>
            </a:pPr>
            <a:r>
              <a:rPr lang="en-GB"/>
              <a:t>Enormous Storage Capacity</a:t>
            </a:r>
            <a:endParaRPr/>
          </a:p>
          <a:p>
            <a:pPr indent="0" lvl="0" marL="0" rtl="0" algn="l">
              <a:lnSpc>
                <a:spcPct val="115000"/>
              </a:lnSpc>
              <a:spcBef>
                <a:spcPts val="1200"/>
              </a:spcBef>
              <a:spcAft>
                <a:spcPts val="0"/>
              </a:spcAft>
              <a:buSzPts val="1800"/>
              <a:buNone/>
            </a:pPr>
            <a:r>
              <a:rPr lang="en-GB"/>
              <a:t>Advanced Cooling Systems</a:t>
            </a:r>
            <a:endParaRPr/>
          </a:p>
          <a:p>
            <a:pPr indent="0" lvl="0" marL="0" rtl="0" algn="l">
              <a:lnSpc>
                <a:spcPct val="115000"/>
              </a:lnSpc>
              <a:spcBef>
                <a:spcPts val="1200"/>
              </a:spcBef>
              <a:spcAft>
                <a:spcPts val="1200"/>
              </a:spcAft>
              <a:buSzPts val="1800"/>
              <a:buNone/>
            </a:pPr>
            <a:r>
              <a:rPr lang="en-GB"/>
              <a:t>Energy Consumption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58525"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4700"/>
              <a:t>      </a:t>
            </a:r>
            <a:endParaRPr sz="4700"/>
          </a:p>
          <a:p>
            <a:pPr indent="0" lvl="0" marL="0" rtl="0" algn="l">
              <a:lnSpc>
                <a:spcPct val="115000"/>
              </a:lnSpc>
              <a:spcBef>
                <a:spcPts val="1200"/>
              </a:spcBef>
              <a:spcAft>
                <a:spcPts val="1200"/>
              </a:spcAft>
              <a:buSzPts val="1800"/>
              <a:buNone/>
            </a:pPr>
            <a:r>
              <a:rPr lang="en-GB" sz="4700"/>
              <a:t>           20 Web Browsers</a:t>
            </a:r>
            <a:endParaRPr sz="47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an AI-Powered Supercomputer?</a:t>
            </a:r>
            <a:endParaRPr/>
          </a:p>
        </p:txBody>
      </p:sp>
      <p:sp>
        <p:nvSpPr>
          <p:cNvPr id="531" name="Google Shape;531;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GB" sz="1100">
                <a:solidFill>
                  <a:schemeClr val="dk1"/>
                </a:solidFill>
              </a:rPr>
              <a:t> </a:t>
            </a:r>
            <a:r>
              <a:rPr b="1" lang="en-GB" sz="1500">
                <a:solidFill>
                  <a:schemeClr val="dk1"/>
                </a:solidFill>
              </a:rPr>
              <a:t>AI-powered supercomputer is a supercomputer that is optimized and designed to accelerate artificial intelligence (AI) applications like machine learning, deep learning, natural language processing (NLP), and data analytics. These supercomputers combine high-performance computing (HPC) capabilities with specialized AI hardware, such as Graphics Processing Units (GPUs), Tensor Processing Units (TPUs), and other accelerators, to handle the intensive computational workloads required by AI algorithms.</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Massive Parallel Processing</a:t>
            </a:r>
            <a:endParaRPr b="1" sz="1500">
              <a:solidFill>
                <a:schemeClr val="dk1"/>
              </a:solidFill>
            </a:endParaRPr>
          </a:p>
          <a:p>
            <a:pPr indent="0" lvl="0" marL="0" rtl="0" algn="l">
              <a:lnSpc>
                <a:spcPct val="115000"/>
              </a:lnSpc>
              <a:spcBef>
                <a:spcPts val="1200"/>
              </a:spcBef>
              <a:spcAft>
                <a:spcPts val="0"/>
              </a:spcAft>
              <a:buSzPts val="1800"/>
              <a:buNone/>
            </a:pPr>
            <a:r>
              <a:rPr b="1" lang="en-GB" sz="1500">
                <a:solidFill>
                  <a:schemeClr val="dk1"/>
                </a:solidFill>
              </a:rPr>
              <a:t>High Throughput and Low Latency</a:t>
            </a:r>
            <a:endParaRPr b="1" sz="1500">
              <a:solidFill>
                <a:schemeClr val="dk1"/>
              </a:solidFill>
            </a:endParaRPr>
          </a:p>
          <a:p>
            <a:pPr indent="0" lvl="0" marL="0" rtl="0" algn="l">
              <a:lnSpc>
                <a:spcPct val="115000"/>
              </a:lnSpc>
              <a:spcBef>
                <a:spcPts val="1200"/>
              </a:spcBef>
              <a:spcAft>
                <a:spcPts val="0"/>
              </a:spcAft>
              <a:buSzPts val="1800"/>
              <a:buNone/>
            </a:pPr>
            <a:r>
              <a:rPr b="1" lang="en-GB" sz="1500">
                <a:solidFill>
                  <a:schemeClr val="dk1"/>
                </a:solidFill>
              </a:rPr>
              <a:t>Deep Learning Model Training at Scale</a:t>
            </a:r>
            <a:endParaRPr b="1" sz="1500">
              <a:solidFill>
                <a:schemeClr val="dk1"/>
              </a:solidFill>
            </a:endParaRPr>
          </a:p>
          <a:p>
            <a:pPr indent="0" lvl="0" marL="0" rtl="0" algn="l">
              <a:lnSpc>
                <a:spcPct val="115000"/>
              </a:lnSpc>
              <a:spcBef>
                <a:spcPts val="1200"/>
              </a:spcBef>
              <a:spcAft>
                <a:spcPts val="0"/>
              </a:spcAft>
              <a:buSzPts val="1800"/>
              <a:buNone/>
            </a:pPr>
            <a:r>
              <a:rPr b="1" lang="en-GB" sz="1500">
                <a:solidFill>
                  <a:schemeClr val="dk1"/>
                </a:solidFill>
              </a:rPr>
              <a:t>Specialized AI Hardware</a:t>
            </a:r>
            <a:endParaRPr b="1" sz="1500">
              <a:solidFill>
                <a:schemeClr val="dk1"/>
              </a:solidFill>
            </a:endParaRPr>
          </a:p>
          <a:p>
            <a:pPr indent="0" lvl="0" marL="0" rtl="0" algn="l">
              <a:lnSpc>
                <a:spcPct val="115000"/>
              </a:lnSpc>
              <a:spcBef>
                <a:spcPts val="1200"/>
              </a:spcBef>
              <a:spcAft>
                <a:spcPts val="1200"/>
              </a:spcAft>
              <a:buSzPts val="1800"/>
              <a:buNone/>
            </a:pPr>
            <a:r>
              <a:t/>
            </a:r>
            <a:endParaRPr b="1" sz="110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600">
                <a:solidFill>
                  <a:schemeClr val="dk1"/>
                </a:solidFill>
              </a:rPr>
              <a:t>Key Characteristics of AI-Powered Supercomputers:</a:t>
            </a:r>
            <a:endParaRPr b="1" sz="16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GB" sz="1400">
                <a:solidFill>
                  <a:schemeClr val="dk1"/>
                </a:solidFill>
              </a:rPr>
              <a:t>Massive Parallel Processing</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en-GB">
                <a:solidFill>
                  <a:schemeClr val="dk1"/>
                </a:solidFill>
              </a:rPr>
              <a:t>Parallelism at Scale: AI workloads, especially deep learning tasks, require vast parallel processing power to perform multiple computations simultaneously. AI-powered supercomputers utilize thousands or millions of parallel processors (including GPUs and TPUs) to accelerate matrix multiplications and other AI-specific tasks.</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b="1" lang="en-GB">
                <a:solidFill>
                  <a:schemeClr val="dk1"/>
                </a:solidFill>
              </a:rPr>
              <a:t>GPUs and TPUs: Unlike CPUs (Central Processing Units), which are optimized for general-purpose tasks, GPUs and TPUs are designed to handle the parallel processing of large data sets, which is essential for AI training and inference.</a:t>
            </a:r>
            <a:endParaRPr b="1">
              <a:solidFill>
                <a:schemeClr val="dk1"/>
              </a:solidFill>
            </a:endParaRPr>
          </a:p>
          <a:p>
            <a:pPr indent="-317500" lvl="2" marL="1371600" rtl="0" algn="l">
              <a:lnSpc>
                <a:spcPct val="115000"/>
              </a:lnSpc>
              <a:spcBef>
                <a:spcPts val="0"/>
              </a:spcBef>
              <a:spcAft>
                <a:spcPts val="0"/>
              </a:spcAft>
              <a:buClr>
                <a:schemeClr val="dk1"/>
              </a:buClr>
              <a:buSzPts val="1400"/>
              <a:buChar char="■"/>
            </a:pPr>
            <a:r>
              <a:rPr b="1" lang="en-GB">
                <a:solidFill>
                  <a:schemeClr val="dk1"/>
                </a:solidFill>
              </a:rPr>
              <a:t>GPUs (Graphics Processing Units) are widely used in AI applications due to their ability to process multiple operations in parallel.</a:t>
            </a:r>
            <a:endParaRPr b="1">
              <a:solidFill>
                <a:schemeClr val="dk1"/>
              </a:solidFill>
            </a:endParaRPr>
          </a:p>
          <a:p>
            <a:pPr indent="-317500" lvl="2" marL="1371600" rtl="0" algn="l">
              <a:lnSpc>
                <a:spcPct val="115000"/>
              </a:lnSpc>
              <a:spcBef>
                <a:spcPts val="0"/>
              </a:spcBef>
              <a:spcAft>
                <a:spcPts val="0"/>
              </a:spcAft>
              <a:buClr>
                <a:schemeClr val="dk1"/>
              </a:buClr>
              <a:buSzPts val="1400"/>
              <a:buChar char="■"/>
            </a:pPr>
            <a:r>
              <a:rPr b="1" lang="en-GB">
                <a:solidFill>
                  <a:schemeClr val="dk1"/>
                </a:solidFill>
              </a:rPr>
              <a:t>TPUs (Tensor Processing Units) </a:t>
            </a:r>
            <a:endParaRPr b="1">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GB" sz="1500">
                <a:solidFill>
                  <a:schemeClr val="dk1"/>
                </a:solidFill>
              </a:rPr>
              <a:t>High Throughput and Low Latency</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GB" sz="1500">
                <a:solidFill>
                  <a:schemeClr val="dk1"/>
                </a:solidFill>
              </a:rPr>
              <a:t>Throughput: AI-powered supercomputers are capable of processing massive amounts of data quickly, allowing them to train large machine learning models with hundreds of billions of parameters. These supercomputers are designed to handle high throughput, processing large datasets with minimal delays.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GB" sz="1500">
                <a:solidFill>
                  <a:schemeClr val="dk1"/>
                </a:solidFill>
              </a:rPr>
              <a:t>Low Latency: AI-powered supercomputers also need to provide low-latency processing for real-time AI applications. This is particularly important in applications like autonomous driving, robotics, and real-time decision-making systems, where delays could result in serious errors.</a:t>
            </a:r>
            <a:endParaRPr b="1" sz="15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Fugaku: The World's Fastest Supercomputer</a:t>
            </a:r>
            <a:endParaRPr/>
          </a:p>
        </p:txBody>
      </p:sp>
      <p:sp>
        <p:nvSpPr>
          <p:cNvPr id="547" name="Google Shape;547;p105"/>
          <p:cNvSpPr txBox="1"/>
          <p:nvPr>
            <p:ph idx="1" type="body"/>
          </p:nvPr>
        </p:nvSpPr>
        <p:spPr>
          <a:xfrm>
            <a:off x="311700" y="11758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200"/>
              </a:spcBef>
              <a:spcAft>
                <a:spcPts val="0"/>
              </a:spcAft>
              <a:buClr>
                <a:schemeClr val="dk1"/>
              </a:buClr>
              <a:buSzPts val="1400"/>
              <a:buChar char="●"/>
            </a:pPr>
            <a:r>
              <a:rPr b="1" lang="en-GB" sz="1400">
                <a:solidFill>
                  <a:schemeClr val="dk1"/>
                </a:solidFill>
              </a:rPr>
              <a:t>Name: Fugaku</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Location: RIKEN Center for Computational Science, Japan</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Developed by: RIKEN and Fujitsu</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Launch Year: 2020</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Peak Performance: 442 petaflops (1 petaflop = 1 quadrillion floating-point operations per second)</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sz="1400">
                <a:solidFill>
                  <a:schemeClr val="dk1"/>
                </a:solidFill>
              </a:rPr>
              <a:t>Rank: #1 on the TOP500 list (June 2020 to June 2021)</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Fugaku made headlines in June 2020 when it topped the TOP500 list of the world’s fastest supercomputers. It was designed to excel at a wide range of scientific and industrial applications, including AI, deep learning, drug discovery, and climate modeling.</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400">
              <a:solidFill>
                <a:schemeClr val="dk1"/>
              </a:solidFill>
            </a:endParaRPr>
          </a:p>
          <a:p>
            <a:pPr indent="0" lvl="0" marL="0" rtl="0" algn="l">
              <a:lnSpc>
                <a:spcPct val="115000"/>
              </a:lnSpc>
              <a:spcBef>
                <a:spcPts val="0"/>
              </a:spcBef>
              <a:spcAft>
                <a:spcPts val="1200"/>
              </a:spcAft>
              <a:buSzPts val="1800"/>
              <a:buNone/>
            </a:pPr>
            <a:r>
              <a:t/>
            </a:r>
            <a:endParaRPr b="1" sz="1100">
              <a:solidFill>
                <a:schemeClr val="dk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GB" sz="2000">
                <a:solidFill>
                  <a:schemeClr val="dk1"/>
                </a:solidFill>
              </a:rPr>
              <a:t>Key Features and Characteristics of Fugaku:</a:t>
            </a:r>
            <a:endParaRPr b="1" sz="20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GB">
                <a:solidFill>
                  <a:schemeClr val="dk1"/>
                </a:solidFill>
              </a:rPr>
              <a:t>ARM-based Architecture</a:t>
            </a:r>
            <a:endParaRPr b="1">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GB">
                <a:solidFill>
                  <a:schemeClr val="dk1"/>
                </a:solidFill>
              </a:rPr>
              <a:t>High Performance</a:t>
            </a:r>
            <a:endParaRPr b="1">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GB">
                <a:solidFill>
                  <a:schemeClr val="dk1"/>
                </a:solidFill>
              </a:rPr>
              <a:t>Application</a:t>
            </a:r>
            <a:endParaRPr b="1">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GB">
                <a:solidFill>
                  <a:schemeClr val="dk1"/>
                </a:solidFill>
              </a:rPr>
              <a:t>Energy Efficiency</a:t>
            </a:r>
            <a:endParaRPr b="1">
              <a:solidFill>
                <a:schemeClr val="dk1"/>
              </a:solidFill>
            </a:endParaRPr>
          </a:p>
          <a:p>
            <a:pPr indent="0" lvl="0" marL="0" rtl="0" algn="l">
              <a:lnSpc>
                <a:spcPct val="115000"/>
              </a:lnSpc>
              <a:spcBef>
                <a:spcPts val="1200"/>
              </a:spcBef>
              <a:spcAft>
                <a:spcPts val="1200"/>
              </a:spcAft>
              <a:buSzPts val="1800"/>
              <a:buNone/>
            </a:pPr>
            <a:r>
              <a:t/>
            </a:r>
            <a:endParaRPr b="1" sz="25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Frontier: USA's Exascale Supercomputer</a:t>
            </a:r>
            <a:endParaRPr/>
          </a:p>
        </p:txBody>
      </p:sp>
      <p:sp>
        <p:nvSpPr>
          <p:cNvPr id="558" name="Google Shape;558;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9250" lvl="0" marL="457200" rtl="0" algn="l">
              <a:lnSpc>
                <a:spcPct val="115000"/>
              </a:lnSpc>
              <a:spcBef>
                <a:spcPts val="1200"/>
              </a:spcBef>
              <a:spcAft>
                <a:spcPts val="0"/>
              </a:spcAft>
              <a:buClr>
                <a:schemeClr val="dk1"/>
              </a:buClr>
              <a:buSzPts val="1900"/>
              <a:buChar char="●"/>
            </a:pPr>
            <a:r>
              <a:rPr b="1" lang="en-GB" sz="1900">
                <a:solidFill>
                  <a:schemeClr val="dk1"/>
                </a:solidFill>
              </a:rPr>
              <a:t>Name: Frontier</a:t>
            </a:r>
            <a:endParaRPr b="1" sz="19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Location: Oak Ridge National Laboratory (ORNL), Tennessee, USA</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Developed by: Cray (Hewlett Packard Enterprise) and AMD</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Launch Year: 2022 (Full deployment expected in 2023)</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Peak Performance: Over 1 exaflop (1 exaflop = 1 quintillion FLOPS)</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GB" sz="1700">
                <a:solidFill>
                  <a:schemeClr val="dk1"/>
                </a:solidFill>
              </a:rPr>
              <a:t>Rank: Topped the TOP500 list in June 2022</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700">
                <a:solidFill>
                  <a:schemeClr val="dk1"/>
                </a:solidFill>
              </a:rPr>
              <a:t>Frontier represents the next leap forward in supercomputing, marking the United States' first exascale supercomputer. This means that Frontier is capable of performing at least 1 exaflop of performance, making it one of the most powerful supercomputers in history.</a:t>
            </a:r>
            <a:endParaRPr b="1" sz="1700">
              <a:solidFill>
                <a:schemeClr val="dk1"/>
              </a:solidFill>
            </a:endParaRPr>
          </a:p>
          <a:p>
            <a:pPr indent="0" lvl="0" marL="0" rtl="0" algn="l">
              <a:lnSpc>
                <a:spcPct val="115000"/>
              </a:lnSpc>
              <a:spcBef>
                <a:spcPts val="1200"/>
              </a:spcBef>
              <a:spcAft>
                <a:spcPts val="1200"/>
              </a:spcAft>
              <a:buSzPts val="1800"/>
              <a:buNone/>
            </a:pPr>
            <a:r>
              <a:t/>
            </a:r>
            <a:endParaRPr b="1" sz="2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08"/>
          <p:cNvSpPr txBox="1"/>
          <p:nvPr>
            <p:ph idx="1" type="body"/>
          </p:nvPr>
        </p:nvSpPr>
        <p:spPr>
          <a:xfrm>
            <a:off x="311700" y="11602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GB" sz="1900">
                <a:solidFill>
                  <a:schemeClr val="dk1"/>
                </a:solidFill>
              </a:rPr>
              <a:t>Key Features and Characteristics of Frontier:</a:t>
            </a:r>
            <a:endParaRPr b="1" sz="1900">
              <a:solidFill>
                <a:schemeClr val="dk1"/>
              </a:solidFill>
            </a:endParaRPr>
          </a:p>
          <a:p>
            <a:pPr indent="0" lvl="0" marL="0" rtl="0" algn="l">
              <a:lnSpc>
                <a:spcPct val="115000"/>
              </a:lnSpc>
              <a:spcBef>
                <a:spcPts val="1200"/>
              </a:spcBef>
              <a:spcAft>
                <a:spcPts val="0"/>
              </a:spcAft>
              <a:buSzPts val="1800"/>
              <a:buNone/>
            </a:pPr>
            <a:r>
              <a:rPr b="1" lang="en-GB" sz="2200">
                <a:solidFill>
                  <a:schemeClr val="dk1"/>
                </a:solidFill>
              </a:rPr>
              <a:t>Performance</a:t>
            </a:r>
            <a:endParaRPr b="1" sz="2200">
              <a:solidFill>
                <a:schemeClr val="dk1"/>
              </a:solidFill>
            </a:endParaRPr>
          </a:p>
          <a:p>
            <a:pPr indent="0" lvl="0" marL="0" rtl="0" algn="l">
              <a:lnSpc>
                <a:spcPct val="115000"/>
              </a:lnSpc>
              <a:spcBef>
                <a:spcPts val="1200"/>
              </a:spcBef>
              <a:spcAft>
                <a:spcPts val="0"/>
              </a:spcAft>
              <a:buSzPts val="1800"/>
              <a:buNone/>
            </a:pPr>
            <a:r>
              <a:rPr b="1" lang="en-GB" sz="2400"/>
              <a:t>Architecture</a:t>
            </a:r>
            <a:endParaRPr b="1" sz="2400"/>
          </a:p>
          <a:p>
            <a:pPr indent="0" lvl="0" marL="0" rtl="0" algn="l">
              <a:lnSpc>
                <a:spcPct val="115000"/>
              </a:lnSpc>
              <a:spcBef>
                <a:spcPts val="1200"/>
              </a:spcBef>
              <a:spcAft>
                <a:spcPts val="0"/>
              </a:spcAft>
              <a:buSzPts val="1800"/>
              <a:buNone/>
            </a:pPr>
            <a:r>
              <a:rPr b="1" lang="en-GB" sz="2400"/>
              <a:t>Application</a:t>
            </a:r>
            <a:endParaRPr b="1" sz="2400"/>
          </a:p>
          <a:p>
            <a:pPr indent="0" lvl="0" marL="0" rtl="0" algn="l">
              <a:lnSpc>
                <a:spcPct val="115000"/>
              </a:lnSpc>
              <a:spcBef>
                <a:spcPts val="1200"/>
              </a:spcBef>
              <a:spcAft>
                <a:spcPts val="1200"/>
              </a:spcAft>
              <a:buSzPts val="1800"/>
              <a:buNone/>
            </a:pPr>
            <a:r>
              <a:rPr b="1" lang="en-GB" sz="2400"/>
              <a:t>Applications in Defense and National Security</a:t>
            </a:r>
            <a:endParaRPr b="1"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GB"/>
              <a:t>Enlist supercomputer top 10</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569" name="Google Shape;569;p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32279"/>
              <a:buFont typeface="Arial"/>
              <a:buNone/>
            </a:pPr>
            <a:r>
              <a:rPr b="1" lang="en-GB" sz="3407">
                <a:solidFill>
                  <a:schemeClr val="dk1"/>
                </a:solidFill>
              </a:rPr>
              <a:t>Frontier (USA)</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Fugaku (Japan)</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LUMI (Finland)</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Summit (USA)</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Sierra (USA)</a:t>
            </a:r>
            <a:endParaRPr b="1" sz="3407">
              <a:solidFill>
                <a:schemeClr val="dk1"/>
              </a:solidFill>
            </a:endParaRPr>
          </a:p>
          <a:p>
            <a:pPr indent="0" lvl="0" marL="0" rtl="0" algn="l">
              <a:lnSpc>
                <a:spcPct val="115000"/>
              </a:lnSpc>
              <a:spcBef>
                <a:spcPts val="1200"/>
              </a:spcBef>
              <a:spcAft>
                <a:spcPts val="0"/>
              </a:spcAft>
              <a:buSzPct val="79686"/>
              <a:buNone/>
            </a:pPr>
            <a:r>
              <a:t/>
            </a:r>
            <a:endParaRPr b="1" sz="4107"/>
          </a:p>
          <a:p>
            <a:pPr indent="0" lvl="0" marL="0" rtl="0" algn="l">
              <a:lnSpc>
                <a:spcPct val="115000"/>
              </a:lnSpc>
              <a:spcBef>
                <a:spcPts val="1200"/>
              </a:spcBef>
              <a:spcAft>
                <a:spcPts val="0"/>
              </a:spcAft>
              <a:buSzPct val="181818"/>
              <a:buNone/>
            </a:pPr>
            <a:r>
              <a:t/>
            </a:r>
            <a:endParaRPr/>
          </a:p>
          <a:p>
            <a:pPr indent="0" lvl="0" marL="0" rtl="0" algn="l">
              <a:lnSpc>
                <a:spcPct val="115000"/>
              </a:lnSpc>
              <a:spcBef>
                <a:spcPts val="1200"/>
              </a:spcBef>
              <a:spcAft>
                <a:spcPts val="1200"/>
              </a:spcAft>
              <a:buSzPct val="181818"/>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32279"/>
              <a:buFont typeface="Arial"/>
              <a:buNone/>
            </a:pPr>
            <a:r>
              <a:rPr b="1" lang="en-GB" sz="3407">
                <a:solidFill>
                  <a:schemeClr val="dk1"/>
                </a:solidFill>
              </a:rPr>
              <a:t>Sunway TaihuLight (China)</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Perlmutter (USA)</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Selene (USA)</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Tianhe-2A (China)</a:t>
            </a:r>
            <a:endParaRPr b="1" sz="3407">
              <a:solidFill>
                <a:schemeClr val="dk1"/>
              </a:solidFill>
            </a:endParaRPr>
          </a:p>
          <a:p>
            <a:pPr indent="0" lvl="0" marL="0" rtl="0" algn="l">
              <a:lnSpc>
                <a:spcPct val="115000"/>
              </a:lnSpc>
              <a:spcBef>
                <a:spcPts val="1200"/>
              </a:spcBef>
              <a:spcAft>
                <a:spcPts val="0"/>
              </a:spcAft>
              <a:buClr>
                <a:schemeClr val="dk1"/>
              </a:buClr>
              <a:buSzPct val="32279"/>
              <a:buFont typeface="Arial"/>
              <a:buNone/>
            </a:pPr>
            <a:r>
              <a:rPr b="1" lang="en-GB" sz="3407">
                <a:solidFill>
                  <a:schemeClr val="dk1"/>
                </a:solidFill>
              </a:rPr>
              <a:t>Juwels Booster (Germany)</a:t>
            </a:r>
            <a:endParaRPr b="1" sz="3407">
              <a:solidFill>
                <a:schemeClr val="dk1"/>
              </a:solidFill>
            </a:endParaRPr>
          </a:p>
          <a:p>
            <a:pPr indent="0" lvl="0" marL="0" rtl="0" algn="l">
              <a:lnSpc>
                <a:spcPct val="115000"/>
              </a:lnSpc>
              <a:spcBef>
                <a:spcPts val="1200"/>
              </a:spcBef>
              <a:spcAft>
                <a:spcPts val="1200"/>
              </a:spcAft>
              <a:buSzPct val="117647"/>
              <a:buNone/>
            </a:pPr>
            <a:r>
              <a:t/>
            </a:r>
            <a:endParaRPr b="1"/>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Param siddhi(73th)</a:t>
            </a:r>
            <a:endParaRPr/>
          </a:p>
        </p:txBody>
      </p:sp>
      <p:sp>
        <p:nvSpPr>
          <p:cNvPr id="580" name="Google Shape;580;p1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81" name="Google Shape;581;p111"/>
          <p:cNvPicPr preferRelativeResize="0"/>
          <p:nvPr/>
        </p:nvPicPr>
        <p:blipFill rotWithShape="1">
          <a:blip r:embed="rId3">
            <a:alphaModFix/>
          </a:blip>
          <a:srcRect b="0" l="0" r="0" t="0"/>
          <a:stretch/>
        </p:blipFill>
        <p:spPr>
          <a:xfrm>
            <a:off x="311700" y="1152475"/>
            <a:ext cx="85206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