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5" r:id="rId5"/>
    <p:sldId id="276" r:id="rId6"/>
    <p:sldId id="278" r:id="rId7"/>
    <p:sldId id="264" r:id="rId8"/>
    <p:sldId id="265" r:id="rId9"/>
    <p:sldId id="263" r:id="rId10"/>
    <p:sldId id="266" r:id="rId11"/>
    <p:sldId id="267" r:id="rId12"/>
    <p:sldId id="269" r:id="rId13"/>
    <p:sldId id="27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A6"/>
    <a:srgbClr val="F0CC00"/>
    <a:srgbClr val="FEFEFC"/>
    <a:srgbClr val="FFFFFF"/>
    <a:srgbClr val="FF9933"/>
    <a:srgbClr val="ECFF79"/>
    <a:srgbClr val="945604"/>
    <a:srgbClr val="99FF33"/>
    <a:srgbClr val="956B0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0C64-CCB4-28E5-0DAB-74840E10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D183-A747-D977-AA95-97F40E6F1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EB6B-E943-BA90-21A9-48A39BDD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A460-AD66-7E56-8A7A-7C47397C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0610-AB0D-D5FD-C79C-A6988F3D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855-6603-024E-1460-D2054DBC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09D4-E86C-B11C-DA55-6622CEFF8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17C8-F533-C6CB-14D8-C5C493C9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7C69-09EC-B4DB-467B-345218A0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0F5F-75A9-4A4E-D340-1E6F8D77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3C3BA-A875-9012-0E13-9ECA1F1F0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02D80-84EC-BA32-EB75-7B1C6A598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F020-86D9-0581-FA40-0750805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CA6C-CC51-73F0-8785-CB42428D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166F-5869-7ED8-1D0B-2AA6F2FA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7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407E-06D0-A4E0-9818-A98451BE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9412-B185-D8AC-A561-97E2AFF1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D068-4A0F-C3CC-634E-2F37778D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DF46-C048-D19F-D612-2947A8B4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7E4A-8366-51DB-134C-7A1347E0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AB0C-1972-0900-F08F-64C09B72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76C5-33DA-3E9D-C838-43CB131E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F6CE-711A-5C88-C742-63672490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5D56-745C-B263-639B-3C5BB5C9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15A0-5A77-A622-1F2A-9EAE6BA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FFE8-896A-2A10-68DD-05316CDF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511F-32B2-76E4-4FB7-527445FE9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D70CE-2C6E-7AEA-F5F8-8C109CAD6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3D00-2581-DF4D-31F7-C6F6E3BE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0751-3CA6-F6E0-2F32-880FC78E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5884-40BA-7FF7-F200-4C9153C9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9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F09A-4FD9-F757-14B0-232E4D47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6FBA0-A620-22A2-2279-C437B588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54E6-5E0D-7A4A-046E-D3DDB0BEC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403FA-375E-1E82-678D-27B1101B1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2D6CB-D379-DE50-2014-B3A26BFDF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D9847-118E-D353-D9F5-BD424BD7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7CD87-2C90-5978-CD3B-1959EFD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782A9-D093-6A15-1675-3BDBE901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0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C5FB-44BA-5D37-FAF3-753F83B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A5607-F278-A4DA-EF6A-F9B7EC99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EB7A1-CA7C-B9BF-7A30-12DFC8B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9C9DE-205B-6002-DED9-ECF4A18C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95A96-E0DD-FF43-7DB3-BC6D9A8D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853E-7E56-9911-E1E1-62F8CFC9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1734-6B79-909C-72F7-585E0D5D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E9A8-DD1F-6291-14C4-8BC1CF11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5115-196E-8DD4-4639-F02C2301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23916-5BB3-EB7F-B8B1-9470ABFA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86942-0511-98EF-BE43-37EBA040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B8E5-4153-A14B-ACAF-88873729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6DA13-1A46-D2CC-FCC1-83DD883B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0233-014B-EC19-A2E7-3AFCF73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CF34B-0B30-B4AA-8769-100E3F63C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7C29D-D9E5-9974-902B-60328242C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E1F87-F7ED-5908-9727-6A508CF5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A700C-F086-9328-7F29-57254B5A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7A44A-E9D9-B5CB-5A64-583F2173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3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20C54-002B-822E-9DEA-C9A5913D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051E9-22DB-44ED-37B8-F874DF5D3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0567-C6CC-7C42-8217-7506EC9E6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13F7A-FC49-4327-8DC7-3007E02F91FA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90216-7B00-E233-41F2-70428905C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BAF3-2DF5-95A2-82E6-D6E80024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32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ajith-kumar-s-493759326/overlay/about-this-profile/" TargetMode="External"/><Relationship Id="rId4" Type="http://schemas.openxmlformats.org/officeDocument/2006/relationships/hyperlink" Target="https://www.librosderomantica.com/un-amor-inesperad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CDDC6D3-15AB-C251-36AF-88D99E0F8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9092" y="707812"/>
            <a:ext cx="2219160" cy="7460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78DB52-2A11-B9FD-C222-AFDE3B99A10F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FE7AF-6F1A-B709-C8D4-F5EEBCCFED3C}"/>
              </a:ext>
            </a:extLst>
          </p:cNvPr>
          <p:cNvSpPr txBox="1"/>
          <p:nvPr/>
        </p:nvSpPr>
        <p:spPr>
          <a:xfrm>
            <a:off x="1689992" y="437884"/>
            <a:ext cx="9190919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INFOSYS SPRINGBOARD INTERNSHIP 5.0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C910E-3BE9-2CB9-1EEC-AEFEDFB03ACE}"/>
              </a:ext>
            </a:extLst>
          </p:cNvPr>
          <p:cNvSpPr txBox="1"/>
          <p:nvPr/>
        </p:nvSpPr>
        <p:spPr>
          <a:xfrm>
            <a:off x="562111" y="1814896"/>
            <a:ext cx="1047549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000" b="1" dirty="0">
                <a:solidFill>
                  <a:srgbClr val="FF9933"/>
                </a:solidFill>
                <a:latin typeface="Times New Roman"/>
                <a:cs typeface="Times New Roman"/>
              </a:rPr>
              <a:t>AMAZON DATA FINANCIAL ANALYSIS USING POWERBI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B1B28-5DA7-42D4-4A65-CE277185EE9B}"/>
              </a:ext>
            </a:extLst>
          </p:cNvPr>
          <p:cNvSpPr txBox="1"/>
          <p:nvPr/>
        </p:nvSpPr>
        <p:spPr>
          <a:xfrm>
            <a:off x="8176063" y="5743008"/>
            <a:ext cx="370136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Project Mentor - </a:t>
            </a:r>
            <a:r>
              <a:rPr lang="en-US" sz="2000">
                <a:latin typeface="Times New Roman"/>
                <a:cs typeface="Times New Roman"/>
                <a:hlinkClick r:id="rId5"/>
              </a:rPr>
              <a:t>Ajith kumar S</a:t>
            </a:r>
            <a:endParaRPr lang="en-US" sz="2000">
              <a:latin typeface="Times New Roman"/>
              <a:cs typeface="Times New Roman"/>
            </a:endParaRPr>
          </a:p>
          <a:p>
            <a:endParaRPr lang="en-US"/>
          </a:p>
        </p:txBody>
      </p:sp>
      <p:pic>
        <p:nvPicPr>
          <p:cNvPr id="9" name="Picture 8" descr="A blue and orange text&#10;&#10;AI-generated content may be incorrect.">
            <a:extLst>
              <a:ext uri="{FF2B5EF4-FFF2-40B4-BE49-F238E27FC236}">
                <a16:creationId xmlns:a16="http://schemas.microsoft.com/office/drawing/2014/main" id="{36DF065A-28E6-924C-C243-E42031BC8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8802" y="565830"/>
            <a:ext cx="1804219" cy="1032496"/>
          </a:xfrm>
          <a:prstGeom prst="rect">
            <a:avLst/>
          </a:prstGeom>
        </p:spPr>
      </p:pic>
      <p:pic>
        <p:nvPicPr>
          <p:cNvPr id="17" name="Picture 16" descr="A desk with various office supplies and a calculator&#10;&#10;AI-generated content may be incorrect.">
            <a:extLst>
              <a:ext uri="{FF2B5EF4-FFF2-40B4-BE49-F238E27FC236}">
                <a16:creationId xmlns:a16="http://schemas.microsoft.com/office/drawing/2014/main" id="{253FD6EE-FEDA-0A66-47FB-08A0168B98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5810" t="8111" r="14082" b="10968"/>
          <a:stretch/>
        </p:blipFill>
        <p:spPr>
          <a:xfrm>
            <a:off x="900425" y="2691977"/>
            <a:ext cx="6961873" cy="3458211"/>
          </a:xfrm>
          <a:prstGeom prst="rect">
            <a:avLst/>
          </a:prstGeom>
        </p:spPr>
      </p:pic>
      <p:pic>
        <p:nvPicPr>
          <p:cNvPr id="21" name="Picture 20" descr="A yellow rectangular object with black background&#10;&#10;AI-generated content may be incorrect.">
            <a:extLst>
              <a:ext uri="{FF2B5EF4-FFF2-40B4-BE49-F238E27FC236}">
                <a16:creationId xmlns:a16="http://schemas.microsoft.com/office/drawing/2014/main" id="{547DEB4E-20D9-77D9-194A-57BD60E69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9685" y="1726272"/>
            <a:ext cx="669162" cy="649869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168E46B9-8F8B-94F6-654E-76C90D4B86FE}"/>
              </a:ext>
            </a:extLst>
          </p:cNvPr>
          <p:cNvSpPr txBox="1"/>
          <p:nvPr/>
        </p:nvSpPr>
        <p:spPr>
          <a:xfrm>
            <a:off x="8390683" y="2676899"/>
            <a:ext cx="325895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TEAM MEMBERS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(TEAM 1)</a:t>
            </a:r>
          </a:p>
          <a:p>
            <a:pPr algn="ctr"/>
            <a:endParaRPr lang="en-US" sz="20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/>
                <a:cs typeface="Times New Roman"/>
              </a:rPr>
              <a:t>VIJAY REDDY MALLIDI</a:t>
            </a:r>
            <a:endParaRPr lang="en-US" sz="2000" b="1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AADARSH PATEL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/>
                <a:cs typeface="Times New Roman"/>
              </a:rPr>
              <a:t>AKHILA POLU 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/>
                <a:cs typeface="Times New Roman"/>
              </a:rPr>
              <a:t>BALA ABINAV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/>
                <a:cs typeface="Times New Roman"/>
              </a:rPr>
              <a:t>JIGYASA KHANNA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/>
                <a:cs typeface="Times New Roman"/>
              </a:rPr>
              <a:t>PHANINDRA PARVATH    </a:t>
            </a:r>
          </a:p>
        </p:txBody>
      </p:sp>
    </p:spTree>
    <p:extLst>
      <p:ext uri="{BB962C8B-B14F-4D97-AF65-F5344CB8AC3E}">
        <p14:creationId xmlns:p14="http://schemas.microsoft.com/office/powerpoint/2010/main" val="350473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F054-ACE6-1513-54CC-E022504ED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4F87C7-777B-9F44-747B-61F37833E9F4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FFC22-A3C8-11DA-A3BD-254A3DC7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745" y="1387180"/>
            <a:ext cx="3148957" cy="20608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D8272E92-F5D3-015B-8D5E-5A02EB3ABFCB}"/>
              </a:ext>
            </a:extLst>
          </p:cNvPr>
          <p:cNvSpPr/>
          <p:nvPr/>
        </p:nvSpPr>
        <p:spPr>
          <a:xfrm>
            <a:off x="8341482" y="3993791"/>
            <a:ext cx="3429484" cy="2335337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MONTHLY OUT-OF-DELIVERY</a:t>
            </a: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June had the highest count (33), marking a peak</a:t>
            </a:r>
          </a:p>
          <a:p>
            <a:pPr algn="just"/>
            <a:endParaRPr lang="en-GB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Bar Chart?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highlights monthly trends, making it easy to spot peaks and anomalies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09F30F-AFAD-F067-64DC-2EAF4DA7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6" y="1337033"/>
            <a:ext cx="3331859" cy="20608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9A3F79C-4A23-2321-98FE-E8C5CAC91943}"/>
              </a:ext>
            </a:extLst>
          </p:cNvPr>
          <p:cNvSpPr/>
          <p:nvPr/>
        </p:nvSpPr>
        <p:spPr>
          <a:xfrm>
            <a:off x="472681" y="3911080"/>
            <a:ext cx="3429484" cy="241804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PRODUCTS CANCELLED MONTHLY</a:t>
            </a:r>
          </a:p>
          <a:p>
            <a:pPr algn="ctr"/>
            <a:endParaRPr lang="en-GB" sz="1500" b="1" dirty="0">
              <a:solidFill>
                <a:schemeClr val="tx1"/>
              </a:solidFill>
              <a:highlight>
                <a:srgbClr val="99FF33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There seems to be a seasonal trend</a:t>
            </a:r>
          </a:p>
          <a:p>
            <a:pPr algn="just"/>
            <a:endParaRPr lang="en-GB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Bar Chart?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bar chart helps us understand how many products were cancelled in each 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BD5B9-A927-BDB4-9EAD-4011DE69B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09" y="1037934"/>
            <a:ext cx="3976939" cy="26590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DDEEDE6-D8EB-3AD9-35C3-6E15CD607EF9}"/>
              </a:ext>
            </a:extLst>
          </p:cNvPr>
          <p:cNvSpPr/>
          <p:nvPr/>
        </p:nvSpPr>
        <p:spPr>
          <a:xfrm>
            <a:off x="4217711" y="3993791"/>
            <a:ext cx="3808225" cy="2310440"/>
          </a:xfrm>
          <a:prstGeom prst="flowChartAlternateProcess">
            <a:avLst/>
          </a:prstGeom>
          <a:solidFill>
            <a:srgbClr val="FEE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 AND CITY BREAKUP &amp; SALES</a:t>
            </a:r>
          </a:p>
          <a:p>
            <a:pPr algn="ctr"/>
            <a:endParaRPr lang="en-GB" sz="1500" b="1" dirty="0">
              <a:solidFill>
                <a:schemeClr val="tx1"/>
              </a:solidFill>
              <a:highlight>
                <a:srgbClr val="99FF33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distribution across regions with colour coding indicating different sales categories and amounts</a:t>
            </a:r>
          </a:p>
          <a:p>
            <a:pPr algn="just"/>
            <a:endParaRPr lang="en-GB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Map?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Best for visualizing data tied to location, enabling easy comparison of sales performance across regions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9D76D76F-0B06-118B-EEC1-4EAE076DD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soft Power BI | Gridheart">
            <a:extLst>
              <a:ext uri="{FF2B5EF4-FFF2-40B4-BE49-F238E27FC236}">
                <a16:creationId xmlns:a16="http://schemas.microsoft.com/office/drawing/2014/main" id="{A74ABDD4-E81E-EE6A-5D83-9627494E9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C00407-54CE-55B0-5B4F-E74A53B59C5E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</p:spTree>
    <p:extLst>
      <p:ext uri="{BB962C8B-B14F-4D97-AF65-F5344CB8AC3E}">
        <p14:creationId xmlns:p14="http://schemas.microsoft.com/office/powerpoint/2010/main" val="209260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03813-CF7F-ECC4-FD46-B46C9F8A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3EE757-1E42-4781-113F-0CC98184FA2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26D0E-C0C6-9F12-F5C8-04851CC5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2"/>
          <a:stretch/>
        </p:blipFill>
        <p:spPr>
          <a:xfrm>
            <a:off x="1186532" y="985645"/>
            <a:ext cx="3924848" cy="30861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47712-69CD-C82B-E6E9-224A6C3A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38"/>
          <a:stretch/>
        </p:blipFill>
        <p:spPr>
          <a:xfrm>
            <a:off x="6288153" y="985645"/>
            <a:ext cx="5107839" cy="30861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5B0E070-5307-42FD-B86E-790F8C1D564E}"/>
              </a:ext>
            </a:extLst>
          </p:cNvPr>
          <p:cNvSpPr/>
          <p:nvPr/>
        </p:nvSpPr>
        <p:spPr>
          <a:xfrm>
            <a:off x="6258717" y="4419600"/>
            <a:ext cx="5137275" cy="193794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PRODUCT SALES</a:t>
            </a:r>
          </a:p>
          <a:p>
            <a:pPr algn="just"/>
            <a:endParaRPr lang="en-GB" sz="1500" b="1" dirty="0">
              <a:solidFill>
                <a:srgbClr val="FEE7A6"/>
              </a:solidFill>
              <a:highlight>
                <a:srgbClr val="FF006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Kurta Sets are the most popular product internationally</a:t>
            </a:r>
          </a:p>
          <a:p>
            <a:pPr algn="just"/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Funnel Chart? 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chart helps us see how many of each product type are sold internationally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770256BC-DC41-459D-767D-1DFE7F6E4372}"/>
              </a:ext>
            </a:extLst>
          </p:cNvPr>
          <p:cNvSpPr/>
          <p:nvPr/>
        </p:nvSpPr>
        <p:spPr>
          <a:xfrm>
            <a:off x="1186532" y="4419600"/>
            <a:ext cx="3924847" cy="193794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500" b="1" dirty="0">
                <a:solidFill>
                  <a:srgbClr val="FF0066"/>
                </a:solidFill>
                <a:highlight>
                  <a:srgbClr val="ECFF7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 OF PRODUCT BY SIZE</a:t>
            </a:r>
          </a:p>
          <a:p>
            <a:pPr algn="ctr"/>
            <a:endParaRPr lang="en-GB" sz="1500" b="1" dirty="0">
              <a:solidFill>
                <a:srgbClr val="FF0066"/>
              </a:solidFill>
              <a:highlight>
                <a:srgbClr val="ECFF7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(M) tops with 20,000+ products; smaller sizes dominate</a:t>
            </a:r>
          </a:p>
          <a:p>
            <a:pPr algn="just"/>
            <a:endParaRPr lang="en-GB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Stacked Bar Chart 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size distribution for inventory planning</a:t>
            </a:r>
          </a:p>
        </p:txBody>
      </p:sp>
      <p:pic>
        <p:nvPicPr>
          <p:cNvPr id="2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3F581976-664E-D6B5-24D9-FA43AFFA4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icrosoft Power BI | Gridheart">
            <a:extLst>
              <a:ext uri="{FF2B5EF4-FFF2-40B4-BE49-F238E27FC236}">
                <a16:creationId xmlns:a16="http://schemas.microsoft.com/office/drawing/2014/main" id="{BA848A55-8B9E-FA00-BA10-8CD386C2B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D9AEE-12EB-8FD9-4404-9EA0186EB94D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</p:spTree>
    <p:extLst>
      <p:ext uri="{BB962C8B-B14F-4D97-AF65-F5344CB8AC3E}">
        <p14:creationId xmlns:p14="http://schemas.microsoft.com/office/powerpoint/2010/main" val="301836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03813-CF7F-ECC4-FD46-B46C9F8A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3EE757-1E42-4781-113F-0CC98184FA2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2" name="Picture 1" descr="A close up of a tag&#10;&#10;Description automatically generated">
            <a:extLst>
              <a:ext uri="{FF2B5EF4-FFF2-40B4-BE49-F238E27FC236}">
                <a16:creationId xmlns:a16="http://schemas.microsoft.com/office/drawing/2014/main" id="{53EB5C4B-E31A-1B7E-9A4B-CF016C54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5" y="1319195"/>
            <a:ext cx="1981200" cy="2438400"/>
          </a:xfrm>
          <a:prstGeom prst="rect">
            <a:avLst/>
          </a:prstGeom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EC0A668-D31F-14F6-5AE3-C633A468875F}"/>
              </a:ext>
            </a:extLst>
          </p:cNvPr>
          <p:cNvSpPr/>
          <p:nvPr/>
        </p:nvSpPr>
        <p:spPr>
          <a:xfrm>
            <a:off x="3497076" y="1101440"/>
            <a:ext cx="7189974" cy="284348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16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6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6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PRODUCTS CANCELLED AND SHIPPED</a:t>
            </a:r>
          </a:p>
          <a:p>
            <a:pPr algn="ctr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Key Insight: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5,935 products have been cancelled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78,804 products have been shipped</a:t>
            </a:r>
          </a:p>
          <a:p>
            <a:pPr marL="285750" indent="-285750" algn="just">
              <a:buFont typeface="Arial"/>
              <a:buChar char="•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Why CARD: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Cards are a simple and effective way to display key metrics or statistics.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use of colour (orange) can draw attention to the information.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Cards can be easily arranged and combined to create dashboards or reports.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EB18CA-7D14-1B13-443D-483F862BBE95}"/>
              </a:ext>
            </a:extLst>
          </p:cNvPr>
          <p:cNvSpPr/>
          <p:nvPr/>
        </p:nvSpPr>
        <p:spPr>
          <a:xfrm>
            <a:off x="3735322" y="4277260"/>
            <a:ext cx="6356415" cy="1806118"/>
          </a:xfrm>
          <a:prstGeom prst="roundRect">
            <a:avLst/>
          </a:prstGeom>
          <a:solidFill>
            <a:srgbClr val="FEE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47E70-0695-AD9C-763D-0A4F92EBAA76}"/>
              </a:ext>
            </a:extLst>
          </p:cNvPr>
          <p:cNvSpPr txBox="1"/>
          <p:nvPr/>
        </p:nvSpPr>
        <p:spPr>
          <a:xfrm>
            <a:off x="3920102" y="4466019"/>
            <a:ext cx="59868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onsolas"/>
              </a:rPr>
              <a:t>cancelled products = </a:t>
            </a:r>
            <a:endParaRPr lang="en-US" sz="1200" b="1" dirty="0"/>
          </a:p>
          <a:p>
            <a:r>
              <a:rPr lang="en-US" sz="1200" b="1" dirty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sz="1200" b="1" dirty="0">
                <a:latin typeface="Consolas"/>
              </a:rPr>
              <a:t>(</a:t>
            </a:r>
            <a:r>
              <a:rPr lang="en-US" sz="1200" b="1" dirty="0">
                <a:solidFill>
                  <a:srgbClr val="3165BB"/>
                </a:solidFill>
                <a:latin typeface="Consolas"/>
              </a:rPr>
              <a:t>COUNT</a:t>
            </a:r>
            <a:r>
              <a:rPr lang="en-US" sz="1200" b="1" dirty="0">
                <a:latin typeface="Consolas"/>
              </a:rPr>
              <a:t>(</a:t>
            </a:r>
            <a:r>
              <a:rPr lang="en-US" sz="1200" b="1" dirty="0">
                <a:solidFill>
                  <a:srgbClr val="001080"/>
                </a:solidFill>
                <a:latin typeface="Consolas"/>
              </a:rPr>
              <a:t>'Amazon sales report'[Courier status]</a:t>
            </a:r>
            <a:r>
              <a:rPr lang="en-US" sz="1200" b="1" dirty="0">
                <a:latin typeface="Consolas"/>
              </a:rPr>
              <a:t>),</a:t>
            </a:r>
            <a:r>
              <a:rPr lang="en-US" sz="1200" b="1" dirty="0">
                <a:solidFill>
                  <a:srgbClr val="001080"/>
                </a:solidFill>
                <a:latin typeface="Consolas"/>
              </a:rPr>
              <a:t>'Amazon sales report'[Courier status]</a:t>
            </a:r>
            <a:r>
              <a:rPr lang="en-US" sz="1200" b="1" dirty="0">
                <a:latin typeface="Consolas"/>
              </a:rPr>
              <a:t>=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"Cancelled"</a:t>
            </a:r>
            <a:r>
              <a:rPr lang="en-US" sz="1200" b="1" dirty="0">
                <a:latin typeface="Consolas"/>
              </a:rPr>
              <a:t>)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710D3-B086-743A-FC42-2C7C92F2C4D8}"/>
              </a:ext>
            </a:extLst>
          </p:cNvPr>
          <p:cNvSpPr txBox="1"/>
          <p:nvPr/>
        </p:nvSpPr>
        <p:spPr>
          <a:xfrm>
            <a:off x="3920102" y="5294895"/>
            <a:ext cx="56505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onsolas"/>
              </a:rPr>
              <a:t>shipped products = </a:t>
            </a:r>
            <a:r>
              <a:rPr lang="en-US" sz="1200" b="1" dirty="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sz="1200" b="1" dirty="0">
                <a:latin typeface="Consolas"/>
              </a:rPr>
              <a:t>(</a:t>
            </a:r>
            <a:r>
              <a:rPr lang="en-US" sz="1200" b="1" dirty="0">
                <a:solidFill>
                  <a:srgbClr val="3165BB"/>
                </a:solidFill>
                <a:latin typeface="Consolas"/>
              </a:rPr>
              <a:t>COUNT</a:t>
            </a:r>
            <a:r>
              <a:rPr lang="en-US" sz="1200" b="1" dirty="0">
                <a:latin typeface="Consolas"/>
              </a:rPr>
              <a:t>(</a:t>
            </a:r>
            <a:r>
              <a:rPr lang="en-US" sz="1200" b="1" dirty="0">
                <a:solidFill>
                  <a:srgbClr val="001080"/>
                </a:solidFill>
                <a:latin typeface="Consolas"/>
              </a:rPr>
              <a:t>'Amazon sales report'[Status]</a:t>
            </a:r>
            <a:r>
              <a:rPr lang="en-US" sz="1200" b="1" dirty="0">
                <a:latin typeface="Consolas"/>
              </a:rPr>
              <a:t>),</a:t>
            </a:r>
            <a:r>
              <a:rPr lang="en-US" sz="1200" b="1" dirty="0">
                <a:solidFill>
                  <a:srgbClr val="001080"/>
                </a:solidFill>
                <a:latin typeface="Consolas"/>
              </a:rPr>
              <a:t>'Amazon sales report'[Status]</a:t>
            </a:r>
            <a:r>
              <a:rPr lang="en-US" sz="1200" b="1" dirty="0">
                <a:latin typeface="Consolas"/>
              </a:rPr>
              <a:t>=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"shipped"</a:t>
            </a:r>
            <a:r>
              <a:rPr lang="en-US" sz="1200" b="1" dirty="0">
                <a:latin typeface="Consolas"/>
              </a:rPr>
              <a:t>)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83F7E-2DFA-FA2B-17B1-143C03446ECB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  <p:pic>
        <p:nvPicPr>
          <p:cNvPr id="4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F81CE109-4041-7BA8-8782-2C1628599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icrosoft Power BI | Gridheart">
            <a:extLst>
              <a:ext uri="{FF2B5EF4-FFF2-40B4-BE49-F238E27FC236}">
                <a16:creationId xmlns:a16="http://schemas.microsoft.com/office/drawing/2014/main" id="{C26CFF5D-0107-920A-F259-70A6F5D7B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3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7344-8D1D-E5FC-B6F3-11634E84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08" y="347019"/>
            <a:ext cx="9228437" cy="65624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ea typeface="+mj-lt"/>
                <a:cs typeface="+mj-lt"/>
              </a:rPr>
              <a:t>CONCLUSION</a:t>
            </a:r>
            <a:r>
              <a:rPr lang="en-US" sz="2800" dirty="0">
                <a:latin typeface="Times New Roman"/>
                <a:ea typeface="+mj-lt"/>
                <a:cs typeface="+mj-lt"/>
              </a:rPr>
              <a:t>: Unlocking Amazon's Potential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70F8-BDEB-5691-BE68-29F220F2C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218086"/>
            <a:ext cx="11339382" cy="52060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The financial analysis of Amazon has illuminated critical insights to drive growth and efficiency: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Sales Trends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Kurta sets lead the market, while seasonal trends affect other categories. Focused promotions can boost underperforming segments.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Regional Insights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Untapped regions and international markets present immense potential for expansion through localized strategies. Bangalore city has the most sales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Comparison: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Product wise comparison of on various e-commerce website was done so that cost management can be done to compete in the market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Cancelled orders: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April month had the most cancelled orders</a:t>
            </a:r>
            <a:endParaRPr lang="en-US" sz="1800" b="1" dirty="0">
              <a:latin typeface="Times New Roman"/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6ED9E-E7F2-D654-8846-E60DC6F5A9C8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A98A867B-E0F4-17DD-A32D-0E3569409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Microsoft Power BI | Gridheart">
            <a:extLst>
              <a:ext uri="{FF2B5EF4-FFF2-40B4-BE49-F238E27FC236}">
                <a16:creationId xmlns:a16="http://schemas.microsoft.com/office/drawing/2014/main" id="{48D2F127-85DA-3747-2BEB-64FEFB21D3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98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12D9F-F4CD-668C-C3CA-A442CC0FFAAE}"/>
              </a:ext>
            </a:extLst>
          </p:cNvPr>
          <p:cNvSpPr txBox="1"/>
          <p:nvPr/>
        </p:nvSpPr>
        <p:spPr>
          <a:xfrm>
            <a:off x="3181350" y="2055260"/>
            <a:ext cx="608647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 </a:t>
            </a:r>
            <a:endParaRPr lang="en-IN" sz="6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3BAE8-CBF4-8925-4215-F256B49CDB20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DA0B4-100F-D5A1-CCB7-880D0BA83E1E}"/>
              </a:ext>
            </a:extLst>
          </p:cNvPr>
          <p:cNvSpPr txBox="1"/>
          <p:nvPr/>
        </p:nvSpPr>
        <p:spPr>
          <a:xfrm>
            <a:off x="8283016" y="4009298"/>
            <a:ext cx="3515240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  <a:latin typeface="Times New Roman"/>
                <a:cs typeface="Times New Roman"/>
              </a:rPr>
              <a:t>TEAM MEMBERS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VIJAY REDDY MALLIDI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 AADARSH PATEL</a:t>
            </a:r>
          </a:p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AKHILA POLU </a:t>
            </a:r>
          </a:p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BALA ABINAV</a:t>
            </a:r>
          </a:p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JIGYASA KHANNA</a:t>
            </a:r>
          </a:p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PHANINDRA PARVATHI</a:t>
            </a:r>
            <a:r>
              <a:rPr lang="en-US" dirty="0"/>
              <a:t>  </a:t>
            </a:r>
          </a:p>
        </p:txBody>
      </p:sp>
      <p:pic>
        <p:nvPicPr>
          <p:cNvPr id="5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09D20481-7ABB-0D6C-A989-17D1657F2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Microsoft Power BI | Gridheart">
            <a:extLst>
              <a:ext uri="{FF2B5EF4-FFF2-40B4-BE49-F238E27FC236}">
                <a16:creationId xmlns:a16="http://schemas.microsoft.com/office/drawing/2014/main" id="{9D0E88E3-AE26-6D9D-FAD9-B00B70688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B847-48A5-1DC5-40D1-1DA07710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7353"/>
            <a:ext cx="5114925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8198-EE93-30D0-026D-2FD10E7A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6" y="1177547"/>
            <a:ext cx="10868024" cy="784603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captures detailed Amazon sales insights, including order details, fulfillment methods, product specifics, shipping information, transaction amounts, and applied promotions</a:t>
            </a:r>
          </a:p>
        </p:txBody>
      </p:sp>
      <p:pic>
        <p:nvPicPr>
          <p:cNvPr id="4" name="Content Placeholder 4" descr="A screenshot of a computer">
            <a:extLst>
              <a:ext uri="{FF2B5EF4-FFF2-40B4-BE49-F238E27FC236}">
                <a16:creationId xmlns:a16="http://schemas.microsoft.com/office/drawing/2014/main" id="{6914235C-6980-728F-E3A2-E62EC79E2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1" y="2345918"/>
            <a:ext cx="6105041" cy="34963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FD698-4F91-A6B0-32E3-A97975D39AF7}"/>
              </a:ext>
            </a:extLst>
          </p:cNvPr>
          <p:cNvSpPr txBox="1"/>
          <p:nvPr/>
        </p:nvSpPr>
        <p:spPr>
          <a:xfrm>
            <a:off x="7086600" y="2042695"/>
            <a:ext cx="4591050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 ID, Date, and Status (e.g., Shipped, Cancelled)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(Amazon/Merchant), Sales Channel, Fulfilled By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Information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Style, SKU, Category, Size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Details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Ship City, State, Postal Code, Country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Quantity, Currency, Amount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IDs for applicable discounts/offers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Ship service level, B2B indicator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E97B3-0815-B642-44EE-D4A014D4206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2050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6D40992E-5E8D-562D-B55C-EF290CE98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Power BI | Gridheart">
            <a:extLst>
              <a:ext uri="{FF2B5EF4-FFF2-40B4-BE49-F238E27FC236}">
                <a16:creationId xmlns:a16="http://schemas.microsoft.com/office/drawing/2014/main" id="{517968AE-5011-0003-C1DC-9C9BE4A87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DCA4-8BFE-8F7B-0AD5-B4AD3828B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111F-DC82-F8A7-6F6C-1CA3C6BC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90192"/>
            <a:ext cx="4438650" cy="88657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136F2-2A66-8086-7D33-23B9905DD30E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8ED6E5-0B5E-A343-A5C1-E42D243C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0" y="1434025"/>
            <a:ext cx="2338205" cy="7316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0159FE-4885-3E61-F2C7-AE6AFB0BAEB0}"/>
              </a:ext>
            </a:extLst>
          </p:cNvPr>
          <p:cNvSpPr/>
          <p:nvPr/>
        </p:nvSpPr>
        <p:spPr>
          <a:xfrm>
            <a:off x="1171575" y="1409017"/>
            <a:ext cx="485775" cy="748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C3BBC0-A36C-4C0A-33DE-83BBB05F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688" r="41964" b="60860"/>
          <a:stretch/>
        </p:blipFill>
        <p:spPr>
          <a:xfrm>
            <a:off x="3867150" y="1258781"/>
            <a:ext cx="4162085" cy="13647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E21FF4-2958-39AF-2D1A-7CCE12D111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20" t="16018" r="29553" b="13991"/>
          <a:stretch/>
        </p:blipFill>
        <p:spPr>
          <a:xfrm>
            <a:off x="4788729" y="3495812"/>
            <a:ext cx="2219326" cy="5334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5DE9CB-B3DA-746D-A651-2E7336E32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09" y="3039101"/>
            <a:ext cx="2219326" cy="12904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51E1BE-BABC-CBDC-CDEE-6D65D56C5EC9}"/>
              </a:ext>
            </a:extLst>
          </p:cNvPr>
          <p:cNvSpPr txBox="1"/>
          <p:nvPr/>
        </p:nvSpPr>
        <p:spPr>
          <a:xfrm>
            <a:off x="498069" y="5272557"/>
            <a:ext cx="11195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Table.TransformColumns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(#"Changed Type",{{"Ship city",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Text.Upper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text}, {"Ship state",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Text.Upper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text}, {"Category",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Text.Upper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text}})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Table.TransformColumns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(#"Filtered Rows",{{"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Text.Upper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text}})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AFD3805-3B7B-C116-A602-2114E2630A9B}"/>
              </a:ext>
            </a:extLst>
          </p:cNvPr>
          <p:cNvSpPr txBox="1">
            <a:spLocks/>
          </p:cNvSpPr>
          <p:nvPr/>
        </p:nvSpPr>
        <p:spPr>
          <a:xfrm>
            <a:off x="523875" y="4594105"/>
            <a:ext cx="4438650" cy="88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QUERY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D9B30B-CA07-4C98-7397-F404734B5E59}"/>
              </a:ext>
            </a:extLst>
          </p:cNvPr>
          <p:cNvSpPr txBox="1">
            <a:spLocks/>
          </p:cNvSpPr>
          <p:nvPr/>
        </p:nvSpPr>
        <p:spPr>
          <a:xfrm>
            <a:off x="8365719" y="850070"/>
            <a:ext cx="3328212" cy="2101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ROWS UPPERCASED</a:t>
            </a:r>
          </a:p>
          <a:p>
            <a:pPr marL="342900" indent="-342900">
              <a:buFont typeface="+mj-lt"/>
              <a:buAutoNum type="arabicPeriod"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report -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city, Ship state, Category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report -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and loss -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4D26D17-0073-B654-1224-4BD8DD17B9E3}"/>
              </a:ext>
            </a:extLst>
          </p:cNvPr>
          <p:cNvSpPr txBox="1">
            <a:spLocks/>
          </p:cNvSpPr>
          <p:nvPr/>
        </p:nvSpPr>
        <p:spPr>
          <a:xfrm>
            <a:off x="8335240" y="3036786"/>
            <a:ext cx="3328212" cy="2101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CREATED</a:t>
            </a:r>
          </a:p>
          <a:p>
            <a:pPr marL="342900" indent="-342900">
              <a:buFont typeface="+mj-lt"/>
              <a:buAutoNum type="arabicPeriod"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table –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all the SKU in amazon sales report &amp; international sales report without duplicates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sku’s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urved Arrow Orange icon PNG and SVG Vector Free Download">
            <a:extLst>
              <a:ext uri="{FF2B5EF4-FFF2-40B4-BE49-F238E27FC236}">
                <a16:creationId xmlns:a16="http://schemas.microsoft.com/office/drawing/2014/main" id="{49C36423-1E2C-A7E3-6B66-1DC662E3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847125"/>
            <a:ext cx="559367" cy="5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rved Arrow Orange icon PNG and SVG Vector Free Download">
            <a:extLst>
              <a:ext uri="{FF2B5EF4-FFF2-40B4-BE49-F238E27FC236}">
                <a16:creationId xmlns:a16="http://schemas.microsoft.com/office/drawing/2014/main" id="{B0553A61-9879-3391-C4C4-62910044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7694">
            <a:off x="3442668" y="3150761"/>
            <a:ext cx="767221" cy="78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d Arrow Orange icon PNG and SVG Vector Free Download">
            <a:extLst>
              <a:ext uri="{FF2B5EF4-FFF2-40B4-BE49-F238E27FC236}">
                <a16:creationId xmlns:a16="http://schemas.microsoft.com/office/drawing/2014/main" id="{9B06EFF8-C545-60BC-D35A-5F2F895B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7596">
            <a:off x="5783424" y="2717171"/>
            <a:ext cx="625150" cy="63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32E1B13A-3F74-8E35-AA39-D677A2698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icrosoft Power BI | Gridheart">
            <a:extLst>
              <a:ext uri="{FF2B5EF4-FFF2-40B4-BE49-F238E27FC236}">
                <a16:creationId xmlns:a16="http://schemas.microsoft.com/office/drawing/2014/main" id="{E2C710CB-2869-C6E7-88EF-B52D0214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6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C618B-C5B6-C770-BB4D-6E878C24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FCA9-8CD7-2FD9-F4E7-2ECBEEBF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2734"/>
            <a:ext cx="4438650" cy="88657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91E06-56D3-3A13-1032-7E46F91ACAE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A1AE6840-DC2D-6999-5EED-13FB89600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icrosoft Power BI | Gridheart">
            <a:extLst>
              <a:ext uri="{FF2B5EF4-FFF2-40B4-BE49-F238E27FC236}">
                <a16:creationId xmlns:a16="http://schemas.microsoft.com/office/drawing/2014/main" id="{9BE650B8-18F4-D206-21A9-94EFA8449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776DEF-8708-A50B-35C5-10BCACB9E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291318"/>
            <a:ext cx="7562850" cy="42753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C8CACA-0744-77C9-D828-0A68FAD12076}"/>
              </a:ext>
            </a:extLst>
          </p:cNvPr>
          <p:cNvSpPr txBox="1"/>
          <p:nvPr/>
        </p:nvSpPr>
        <p:spPr>
          <a:xfrm>
            <a:off x="8277225" y="1094928"/>
            <a:ext cx="3533775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process of connecting, organizing, and structuring data from different sources into a unified and efficient format for analysis and visualization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create new relationships by just clicking, dragging and dropping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 cardinality in relationships and 2 cross filter direction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table connects SKU of amazon sales report, international sales report and profit and loss </a:t>
            </a:r>
          </a:p>
        </p:txBody>
      </p:sp>
    </p:spTree>
    <p:extLst>
      <p:ext uri="{BB962C8B-B14F-4D97-AF65-F5344CB8AC3E}">
        <p14:creationId xmlns:p14="http://schemas.microsoft.com/office/powerpoint/2010/main" val="137035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C722F-0FC8-900D-9CF6-9A428F5B0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CA94-E864-5C68-7353-63631B3C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142129"/>
            <a:ext cx="4438650" cy="88657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/>
                <a:cs typeface="Times New Roman"/>
              </a:rPr>
              <a:t>DAX CALCULATIONS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A9B1F-F881-9FCE-31CE-0D884EF8C8F8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63ABC-470C-6436-3200-416D0F2B5122}"/>
              </a:ext>
            </a:extLst>
          </p:cNvPr>
          <p:cNvSpPr txBox="1"/>
          <p:nvPr/>
        </p:nvSpPr>
        <p:spPr>
          <a:xfrm>
            <a:off x="659564" y="830285"/>
            <a:ext cx="9485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imes New Roman"/>
                <a:cs typeface="Segoe UI"/>
              </a:rPr>
              <a:t>DAX formulas are used in measures, calculated columns, calculated tables, and row-level security</a:t>
            </a:r>
            <a:endParaRPr lang="en-US" sz="1600" b="1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CE240-ABD5-D5DC-408E-87E1BA9F51B9}"/>
              </a:ext>
            </a:extLst>
          </p:cNvPr>
          <p:cNvSpPr txBox="1"/>
          <p:nvPr/>
        </p:nvSpPr>
        <p:spPr>
          <a:xfrm>
            <a:off x="659564" y="1168839"/>
            <a:ext cx="10937789" cy="6151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DAX Measures used:</a:t>
            </a:r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latin typeface="Consolas"/>
                <a:cs typeface="Times New Roman"/>
              </a:rPr>
              <a:t>Total sales = </a:t>
            </a:r>
            <a:r>
              <a:rPr lang="en-US" sz="1500" dirty="0">
                <a:solidFill>
                  <a:srgbClr val="3165BB"/>
                </a:solidFill>
                <a:latin typeface="Consolas"/>
                <a:cs typeface="Times New Roman"/>
              </a:rPr>
              <a:t>CALCULATE</a:t>
            </a:r>
            <a:r>
              <a:rPr lang="en-US" sz="1500" dirty="0">
                <a:latin typeface="Consolas"/>
                <a:cs typeface="Times New Roman"/>
              </a:rPr>
              <a:t>(</a:t>
            </a:r>
            <a:r>
              <a:rPr lang="en-US" sz="1500" dirty="0">
                <a:solidFill>
                  <a:srgbClr val="3165BB"/>
                </a:solidFill>
                <a:latin typeface="Consolas"/>
                <a:cs typeface="Times New Roman"/>
              </a:rPr>
              <a:t>SUM</a:t>
            </a:r>
            <a:r>
              <a:rPr lang="en-US" sz="1500" dirty="0">
                <a:latin typeface="Consolas"/>
                <a:cs typeface="Times New Roman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/>
                <a:cs typeface="Times New Roman"/>
              </a:rPr>
              <a:t>'Amazon sales report'[Amount]</a:t>
            </a:r>
            <a:r>
              <a:rPr lang="en-US" sz="1500" dirty="0">
                <a:latin typeface="Consolas"/>
                <a:cs typeface="Times New Roman"/>
              </a:rPr>
              <a:t>))</a:t>
            </a:r>
          </a:p>
          <a:p>
            <a:pPr marL="285750" indent="-285750">
              <a:buFont typeface="Wingdings"/>
              <a:buChar char="Ø"/>
            </a:pPr>
            <a:endParaRPr lang="en-US" sz="1400" dirty="0">
              <a:latin typeface="Consolas"/>
              <a:cs typeface="Times New Roman"/>
            </a:endParaRPr>
          </a:p>
          <a:p>
            <a:pPr marL="171450" indent="-171450">
              <a:buFont typeface="Wingdings"/>
              <a:buChar char="Ø"/>
            </a:pPr>
            <a:r>
              <a:rPr lang="en-US" sz="1200" dirty="0">
                <a:latin typeface="Consolas"/>
                <a:cs typeface="Times New Roman"/>
              </a:rPr>
              <a:t>  </a:t>
            </a:r>
            <a:r>
              <a:rPr lang="en-US" sz="1600" dirty="0">
                <a:latin typeface="Consolas"/>
                <a:cs typeface="Times New Roman"/>
              </a:rPr>
              <a:t>Cancelled Products = </a:t>
            </a:r>
          </a:p>
          <a:p>
            <a:r>
              <a:rPr lang="en-US" sz="1600" dirty="0">
                <a:solidFill>
                  <a:srgbClr val="3165BB"/>
                </a:solidFill>
                <a:latin typeface="Consolas"/>
                <a:cs typeface="Times New Roman"/>
              </a:rPr>
              <a:t>    </a:t>
            </a:r>
            <a:r>
              <a:rPr lang="en-US" sz="1500" dirty="0">
                <a:solidFill>
                  <a:srgbClr val="3165BB"/>
                </a:solidFill>
                <a:latin typeface="Consolas"/>
                <a:cs typeface="Times New Roman"/>
              </a:rPr>
              <a:t>CALCULATE</a:t>
            </a:r>
            <a:r>
              <a:rPr lang="en-US" sz="1500" dirty="0">
                <a:latin typeface="Consolas"/>
                <a:cs typeface="Times New Roman"/>
              </a:rPr>
              <a:t>(</a:t>
            </a:r>
            <a:r>
              <a:rPr lang="en-US" sz="1500" dirty="0">
                <a:solidFill>
                  <a:srgbClr val="3165BB"/>
                </a:solidFill>
                <a:latin typeface="Consolas"/>
                <a:cs typeface="Times New Roman"/>
              </a:rPr>
              <a:t>COUNT</a:t>
            </a:r>
            <a:r>
              <a:rPr lang="en-US" sz="1500" dirty="0">
                <a:latin typeface="Consolas"/>
                <a:cs typeface="Times New Roman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/>
                <a:cs typeface="Times New Roman"/>
              </a:rPr>
              <a:t>'Amazon sales report'[Courier status]</a:t>
            </a:r>
            <a:r>
              <a:rPr lang="en-US" sz="1500" dirty="0">
                <a:latin typeface="Consolas"/>
                <a:cs typeface="Times New Roman"/>
              </a:rPr>
              <a:t>),</a:t>
            </a:r>
            <a:r>
              <a:rPr lang="en-US" sz="1500" dirty="0">
                <a:solidFill>
                  <a:srgbClr val="001080"/>
                </a:solidFill>
                <a:latin typeface="Consolas"/>
                <a:cs typeface="Times New Roman"/>
              </a:rPr>
              <a:t>'Amazon sales report'[Courier    status]</a:t>
            </a:r>
            <a:r>
              <a:rPr lang="en-US" sz="1500" dirty="0">
                <a:latin typeface="Consolas"/>
                <a:cs typeface="Times New Roman"/>
              </a:rPr>
              <a:t>=</a:t>
            </a:r>
            <a:r>
              <a:rPr lang="en-US" sz="1500" dirty="0">
                <a:solidFill>
                  <a:srgbClr val="A31515"/>
                </a:solidFill>
                <a:latin typeface="Consolas"/>
                <a:cs typeface="Times New Roman"/>
              </a:rPr>
              <a:t>"Cancelled"</a:t>
            </a:r>
            <a:r>
              <a:rPr lang="en-US" sz="1500" dirty="0">
                <a:latin typeface="Consolas"/>
                <a:cs typeface="Times New Roman"/>
              </a:rPr>
              <a:t>)</a:t>
            </a:r>
          </a:p>
          <a:p>
            <a:endParaRPr lang="en-US" sz="1600" dirty="0">
              <a:latin typeface="Consolas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latin typeface="Consolas"/>
                <a:cs typeface="Times New Roman"/>
              </a:rPr>
              <a:t>NO Of Orders June15 = </a:t>
            </a:r>
            <a:endParaRPr lang="en-US" sz="1600" dirty="0"/>
          </a:p>
          <a:p>
            <a:r>
              <a:rPr lang="en-US" sz="1600" dirty="0">
                <a:solidFill>
                  <a:srgbClr val="3165BB"/>
                </a:solidFill>
                <a:latin typeface="Consolas"/>
                <a:cs typeface="Times New Roman"/>
              </a:rPr>
              <a:t>   </a:t>
            </a:r>
            <a:r>
              <a:rPr lang="en-US" sz="1500" dirty="0">
                <a:solidFill>
                  <a:srgbClr val="3165BB"/>
                </a:solidFill>
                <a:latin typeface="Consolas"/>
                <a:cs typeface="Times New Roman"/>
              </a:rPr>
              <a:t>CALCULATE</a:t>
            </a:r>
            <a:r>
              <a:rPr lang="en-US" sz="1500" dirty="0">
                <a:latin typeface="Consolas"/>
                <a:cs typeface="Times New Roman"/>
              </a:rPr>
              <a:t>(</a:t>
            </a:r>
            <a:r>
              <a:rPr lang="en-US" sz="1500" dirty="0">
                <a:solidFill>
                  <a:srgbClr val="3165BB"/>
                </a:solidFill>
                <a:latin typeface="Consolas"/>
                <a:cs typeface="Times New Roman"/>
              </a:rPr>
              <a:t>COUNTROWS</a:t>
            </a:r>
            <a:r>
              <a:rPr lang="en-US" sz="1500" dirty="0">
                <a:latin typeface="Consolas"/>
                <a:cs typeface="Times New Roman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/>
                <a:cs typeface="Times New Roman"/>
              </a:rPr>
              <a:t>'Amazon sales report'</a:t>
            </a:r>
            <a:r>
              <a:rPr lang="en-US" sz="1500" dirty="0">
                <a:latin typeface="Consolas"/>
                <a:cs typeface="Times New Roman"/>
              </a:rPr>
              <a:t>),</a:t>
            </a:r>
            <a:r>
              <a:rPr lang="en-US" sz="1500" dirty="0">
                <a:solidFill>
                  <a:srgbClr val="001080"/>
                </a:solidFill>
                <a:latin typeface="Consolas"/>
                <a:cs typeface="Times New Roman"/>
              </a:rPr>
              <a:t>'Amazon sales report'[Date]</a:t>
            </a:r>
            <a:r>
              <a:rPr lang="en-US" sz="1500" dirty="0">
                <a:latin typeface="Consolas"/>
                <a:cs typeface="Times New Roman"/>
              </a:rPr>
              <a:t>=</a:t>
            </a:r>
            <a:r>
              <a:rPr lang="en-US" sz="1500" dirty="0">
                <a:solidFill>
                  <a:srgbClr val="3165BB"/>
                </a:solidFill>
                <a:latin typeface="Consolas"/>
                <a:cs typeface="Times New Roman"/>
              </a:rPr>
              <a:t>DATE</a:t>
            </a:r>
            <a:r>
              <a:rPr lang="en-US" sz="1500" dirty="0">
                <a:latin typeface="Consolas"/>
                <a:cs typeface="Times New Roman"/>
              </a:rPr>
              <a:t>(</a:t>
            </a:r>
            <a:r>
              <a:rPr lang="en-US" sz="1500" dirty="0">
                <a:solidFill>
                  <a:srgbClr val="098658"/>
                </a:solidFill>
                <a:latin typeface="Consolas"/>
                <a:cs typeface="Times New Roman"/>
              </a:rPr>
              <a:t>2022</a:t>
            </a:r>
            <a:r>
              <a:rPr lang="en-US" sz="1500" dirty="0">
                <a:latin typeface="Consolas"/>
                <a:cs typeface="Times New Roman"/>
              </a:rPr>
              <a:t>,</a:t>
            </a:r>
            <a:r>
              <a:rPr lang="en-US" sz="1500" dirty="0">
                <a:solidFill>
                  <a:srgbClr val="098658"/>
                </a:solidFill>
                <a:latin typeface="Consolas"/>
                <a:cs typeface="Times New Roman"/>
              </a:rPr>
              <a:t>6</a:t>
            </a:r>
            <a:r>
              <a:rPr lang="en-US" sz="1500" dirty="0">
                <a:latin typeface="Consolas"/>
                <a:cs typeface="Times New Roman"/>
              </a:rPr>
              <a:t>,</a:t>
            </a:r>
            <a:r>
              <a:rPr lang="en-US" sz="1500" dirty="0">
                <a:solidFill>
                  <a:srgbClr val="098658"/>
                </a:solidFill>
                <a:latin typeface="Consolas"/>
                <a:cs typeface="Times New Roman"/>
              </a:rPr>
              <a:t>15</a:t>
            </a:r>
            <a:r>
              <a:rPr lang="en-US" sz="1500" dirty="0">
                <a:latin typeface="Consolas"/>
                <a:cs typeface="Times New Roman"/>
              </a:rPr>
              <a:t>)) ….......</a:t>
            </a:r>
            <a:endParaRPr lang="en-US" sz="1500" dirty="0"/>
          </a:p>
          <a:p>
            <a:endParaRPr lang="en-US" sz="1600" dirty="0">
              <a:latin typeface="Consolas"/>
              <a:cs typeface="Times New Roman"/>
            </a:endParaRPr>
          </a:p>
          <a:p>
            <a:r>
              <a:rPr lang="en-US" sz="1600" b="1" dirty="0">
                <a:latin typeface="Times New Roman"/>
                <a:cs typeface="Times New Roman"/>
              </a:rPr>
              <a:t>CALCULATED TABLES:</a:t>
            </a:r>
          </a:p>
          <a:p>
            <a:pPr marL="285750" indent="-285750">
              <a:buFont typeface="Wingdings"/>
              <a:buChar char="Ø"/>
            </a:pPr>
            <a:r>
              <a:rPr lang="en-US" sz="1600" b="1" dirty="0" err="1">
                <a:latin typeface="Consolas"/>
                <a:cs typeface="Times New Roman"/>
              </a:rPr>
              <a:t>Sku</a:t>
            </a:r>
            <a:r>
              <a:rPr lang="en-US" sz="1600" b="1" dirty="0">
                <a:latin typeface="Consolas"/>
                <a:cs typeface="Times New Roman"/>
              </a:rPr>
              <a:t> Summary Table</a:t>
            </a:r>
            <a:r>
              <a:rPr lang="en-US" sz="1600" dirty="0">
                <a:latin typeface="Consolas"/>
                <a:cs typeface="Times New Roman"/>
              </a:rPr>
              <a:t>  </a:t>
            </a:r>
          </a:p>
          <a:p>
            <a:r>
              <a:rPr lang="en-US" sz="1600" dirty="0">
                <a:latin typeface="Consolas"/>
                <a:cs typeface="Times New Roman"/>
              </a:rPr>
              <a:t>   </a:t>
            </a:r>
            <a:r>
              <a:rPr lang="en-US" sz="1600" dirty="0" err="1">
                <a:latin typeface="Consolas"/>
                <a:cs typeface="Times New Roman"/>
              </a:rPr>
              <a:t>SKU_Summary</a:t>
            </a:r>
            <a:r>
              <a:rPr lang="en-US" sz="1600" dirty="0">
                <a:latin typeface="Consolas"/>
                <a:cs typeface="Times New Roman"/>
              </a:rPr>
              <a:t> = </a:t>
            </a:r>
            <a:endParaRPr lang="en-US" sz="1600" dirty="0">
              <a:latin typeface="Aptos" panose="02110004020202020204"/>
              <a:cs typeface="Times New Roman"/>
            </a:endParaRPr>
          </a:p>
          <a:p>
            <a:r>
              <a:rPr lang="en-US" sz="1600" dirty="0">
                <a:solidFill>
                  <a:srgbClr val="3165BB"/>
                </a:solidFill>
                <a:latin typeface="Consolas"/>
                <a:cs typeface="Times New Roman"/>
              </a:rPr>
              <a:t>    </a:t>
            </a:r>
            <a:r>
              <a:rPr lang="en-US" sz="1500" dirty="0">
                <a:solidFill>
                  <a:srgbClr val="3165BB"/>
                </a:solidFill>
                <a:latin typeface="Consolas"/>
                <a:cs typeface="Times New Roman"/>
              </a:rPr>
              <a:t>SUMMARIZE</a:t>
            </a:r>
            <a:r>
              <a:rPr lang="en-US" sz="1500" dirty="0">
                <a:latin typeface="Consolas"/>
                <a:cs typeface="Times New Roman"/>
              </a:rPr>
              <a:t>(</a:t>
            </a:r>
            <a:endParaRPr lang="en-US" sz="1500" dirty="0"/>
          </a:p>
          <a:p>
            <a:r>
              <a:rPr lang="en-US" sz="1500" dirty="0">
                <a:latin typeface="Consolas"/>
                <a:cs typeface="Times New Roman"/>
              </a:rPr>
              <a:t>      'Amazon sales report',</a:t>
            </a:r>
            <a:endParaRPr lang="en-US" sz="1500" dirty="0"/>
          </a:p>
          <a:p>
            <a:r>
              <a:rPr lang="en-US" sz="1500" dirty="0">
                <a:latin typeface="Consolas"/>
                <a:cs typeface="Times New Roman"/>
              </a:rPr>
              <a:t>      'Amazon sales report'[</a:t>
            </a:r>
            <a:r>
              <a:rPr lang="en-US" sz="1500" dirty="0" err="1">
                <a:latin typeface="Consolas"/>
                <a:cs typeface="Times New Roman"/>
              </a:rPr>
              <a:t>Sku</a:t>
            </a:r>
            <a:r>
              <a:rPr lang="en-US" sz="1500" dirty="0">
                <a:latin typeface="Consolas"/>
                <a:cs typeface="Times New Roman"/>
              </a:rPr>
              <a:t>],</a:t>
            </a:r>
            <a:endParaRPr lang="en-US" sz="1500" dirty="0"/>
          </a:p>
          <a:p>
            <a:r>
              <a:rPr lang="en-US" sz="1500" dirty="0">
                <a:latin typeface="Consolas"/>
                <a:cs typeface="Times New Roman"/>
              </a:rPr>
              <a:t>    </a:t>
            </a:r>
            <a:r>
              <a:rPr lang="en-US" sz="1500" dirty="0">
                <a:solidFill>
                  <a:srgbClr val="A31515"/>
                </a:solidFill>
                <a:latin typeface="Consolas"/>
                <a:cs typeface="Times New Roman"/>
              </a:rPr>
              <a:t>  "Total Amount"</a:t>
            </a:r>
            <a:r>
              <a:rPr lang="en-US" sz="1500" dirty="0">
                <a:latin typeface="Consolas"/>
                <a:cs typeface="Times New Roman"/>
              </a:rPr>
              <a:t>, </a:t>
            </a:r>
            <a:r>
              <a:rPr lang="en-US" sz="1500" dirty="0">
                <a:solidFill>
                  <a:srgbClr val="3165BB"/>
                </a:solidFill>
                <a:latin typeface="Consolas"/>
                <a:cs typeface="Times New Roman"/>
              </a:rPr>
              <a:t>SUM</a:t>
            </a:r>
            <a:r>
              <a:rPr lang="en-US" sz="1500" dirty="0">
                <a:latin typeface="Consolas"/>
                <a:cs typeface="Times New Roman"/>
              </a:rPr>
              <a:t>('Amazon sales report'[Amount])</a:t>
            </a:r>
            <a:endParaRPr lang="en-US" sz="1500" dirty="0"/>
          </a:p>
          <a:p>
            <a:r>
              <a:rPr lang="en-US" sz="1500" dirty="0">
                <a:latin typeface="Consolas"/>
                <a:cs typeface="Times New Roman"/>
              </a:rPr>
              <a:t>     )</a:t>
            </a:r>
          </a:p>
          <a:p>
            <a:endParaRPr lang="en-US" sz="1500" dirty="0">
              <a:latin typeface="Consolas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1600" b="1" dirty="0">
                <a:latin typeface="Times New Roman"/>
                <a:cs typeface="Times New Roman"/>
              </a:rPr>
              <a:t>Top5_SKUs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Consolas"/>
                <a:cs typeface="Times New Roman"/>
              </a:rPr>
              <a:t>  </a:t>
            </a:r>
            <a:r>
              <a:rPr lang="en-US" sz="1500" dirty="0">
                <a:latin typeface="Consolas"/>
                <a:cs typeface="Times New Roman"/>
              </a:rPr>
              <a:t>Top5_SKUs = </a:t>
            </a:r>
            <a:r>
              <a:rPr lang="en-US" sz="1500" dirty="0">
                <a:solidFill>
                  <a:srgbClr val="3165BB"/>
                </a:solidFill>
                <a:latin typeface="Consolas"/>
                <a:cs typeface="Times New Roman"/>
              </a:rPr>
              <a:t>TOPN</a:t>
            </a:r>
            <a:r>
              <a:rPr lang="en-US" sz="1500" dirty="0">
                <a:latin typeface="Consolas"/>
                <a:cs typeface="Times New Roman"/>
              </a:rPr>
              <a:t>(</a:t>
            </a:r>
            <a:r>
              <a:rPr lang="en-US" sz="1500" dirty="0">
                <a:solidFill>
                  <a:srgbClr val="098658"/>
                </a:solidFill>
                <a:latin typeface="Consolas"/>
                <a:cs typeface="Times New Roman"/>
              </a:rPr>
              <a:t>5</a:t>
            </a:r>
            <a:r>
              <a:rPr lang="en-US" sz="1500" dirty="0">
                <a:latin typeface="Consolas"/>
                <a:cs typeface="Times New Roman"/>
              </a:rPr>
              <a:t>,</a:t>
            </a:r>
            <a:r>
              <a:rPr lang="en-US" sz="1500" dirty="0">
                <a:solidFill>
                  <a:srgbClr val="001080"/>
                </a:solidFill>
                <a:latin typeface="Consolas"/>
                <a:cs typeface="Times New Roman"/>
              </a:rPr>
              <a:t>SKU_Summary</a:t>
            </a:r>
            <a:r>
              <a:rPr lang="en-US" sz="1500" dirty="0">
                <a:latin typeface="Consolas"/>
                <a:cs typeface="Times New Roman"/>
              </a:rPr>
              <a:t>,</a:t>
            </a:r>
            <a:r>
              <a:rPr lang="en-US" sz="1500" dirty="0">
                <a:solidFill>
                  <a:srgbClr val="001080"/>
                </a:solidFill>
                <a:latin typeface="Consolas"/>
                <a:cs typeface="Times New Roman"/>
              </a:rPr>
              <a:t>SKU_Summary[Total Amount]</a:t>
            </a:r>
            <a:r>
              <a:rPr lang="en-US" sz="1500" dirty="0">
                <a:latin typeface="Consolas"/>
                <a:cs typeface="Times New Roman"/>
              </a:rPr>
              <a:t>,</a:t>
            </a:r>
            <a:r>
              <a:rPr lang="en-US" sz="1500" dirty="0">
                <a:solidFill>
                  <a:srgbClr val="0000FF"/>
                </a:solidFill>
                <a:latin typeface="Consolas"/>
                <a:cs typeface="Times New Roman"/>
              </a:rPr>
              <a:t>DESC</a:t>
            </a:r>
            <a:r>
              <a:rPr lang="en-US" sz="1500" dirty="0">
                <a:latin typeface="Consolas"/>
                <a:cs typeface="Times New Roman"/>
              </a:rPr>
              <a:t>)</a:t>
            </a:r>
            <a:endParaRPr lang="en-US" sz="1500" dirty="0"/>
          </a:p>
          <a:p>
            <a:endParaRPr lang="en-US" sz="1400" b="1" dirty="0">
              <a:latin typeface="Times New Roman"/>
              <a:cs typeface="Times New Roman"/>
            </a:endParaRPr>
          </a:p>
          <a:p>
            <a:endParaRPr lang="en-US" sz="1400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endParaRPr lang="en-US" sz="1400" dirty="0">
              <a:latin typeface="Consolas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3DABA0F2-F6D7-E270-4C36-0BEE11E53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icrosoft Power BI | Gridheart">
            <a:extLst>
              <a:ext uri="{FF2B5EF4-FFF2-40B4-BE49-F238E27FC236}">
                <a16:creationId xmlns:a16="http://schemas.microsoft.com/office/drawing/2014/main" id="{67761433-A580-002F-B355-E0171AFC2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835042-9DEB-4023-4304-B7B48FA5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3528217"/>
            <a:ext cx="2623472" cy="1479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625A8F-0F44-4142-7EAC-A324CB96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789" y="4679138"/>
            <a:ext cx="2371725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6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C722F-0FC8-900D-9CF6-9A428F5B0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CA94-E864-5C68-7353-63631B3C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142129"/>
            <a:ext cx="4438650" cy="886572"/>
          </a:xfrm>
        </p:spPr>
        <p:txBody>
          <a:bodyPr>
            <a:normAutofit/>
          </a:bodyPr>
          <a:lstStyle/>
          <a:p>
            <a:r>
              <a:rPr lang="en-IN" sz="2000" b="1">
                <a:latin typeface="Times New Roman"/>
                <a:cs typeface="Times New Roman"/>
              </a:rPr>
              <a:t>DAX CALCULATIONS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A9B1F-F881-9FCE-31CE-0D884EF8C8F8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63ABC-470C-6436-3200-416D0F2B5122}"/>
              </a:ext>
            </a:extLst>
          </p:cNvPr>
          <p:cNvSpPr txBox="1"/>
          <p:nvPr/>
        </p:nvSpPr>
        <p:spPr>
          <a:xfrm>
            <a:off x="715766" y="894781"/>
            <a:ext cx="8241488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Calculated Columns: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b="1" dirty="0">
                <a:latin typeface="Times New Roman"/>
                <a:cs typeface="Times New Roman"/>
              </a:rPr>
              <a:t>Promo column: </a:t>
            </a:r>
            <a:r>
              <a:rPr lang="en-US" dirty="0">
                <a:latin typeface="Times New Roman"/>
                <a:cs typeface="Times New Roman"/>
              </a:rPr>
              <a:t>To check if a product had promotions or not</a:t>
            </a:r>
          </a:p>
          <a:p>
            <a:r>
              <a:rPr lang="en-US" sz="1400" dirty="0">
                <a:latin typeface="Consolas"/>
                <a:cs typeface="Segoe UI"/>
              </a:rPr>
              <a:t>    </a:t>
            </a:r>
            <a:r>
              <a:rPr lang="en-US" sz="1600" dirty="0">
                <a:latin typeface="Consolas"/>
                <a:cs typeface="Segoe UI"/>
              </a:rPr>
              <a:t>promo = </a:t>
            </a:r>
            <a:r>
              <a:rPr lang="en-US" sz="1600" dirty="0">
                <a:solidFill>
                  <a:srgbClr val="3165BB"/>
                </a:solidFill>
                <a:latin typeface="Consolas"/>
                <a:cs typeface="Segoe UI"/>
              </a:rPr>
              <a:t>IF</a:t>
            </a:r>
            <a:r>
              <a:rPr lang="en-US" sz="1600" dirty="0">
                <a:latin typeface="Consolas"/>
                <a:cs typeface="Segoe UI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cs typeface="Segoe UI"/>
              </a:rPr>
              <a:t>'Amazon sales report'[Promotion ids]</a:t>
            </a:r>
            <a:r>
              <a:rPr lang="en-US" sz="1600" dirty="0">
                <a:latin typeface="Consolas"/>
                <a:cs typeface="Segoe UI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cs typeface="Segoe UI"/>
              </a:rPr>
              <a:t>"NA"</a:t>
            </a:r>
            <a:r>
              <a:rPr lang="en-US" sz="1600" dirty="0">
                <a:latin typeface="Consolas"/>
                <a:cs typeface="Segoe UI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  <a:cs typeface="Segoe UI"/>
              </a:rPr>
              <a:t>"NO"</a:t>
            </a:r>
            <a:r>
              <a:rPr lang="en-US" sz="1600" dirty="0">
                <a:latin typeface="Consolas"/>
                <a:cs typeface="Segoe UI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  <a:cs typeface="Segoe UI"/>
              </a:rPr>
              <a:t>"YES"</a:t>
            </a:r>
            <a:r>
              <a:rPr lang="en-US" sz="1600" dirty="0">
                <a:latin typeface="Consolas"/>
                <a:cs typeface="Segoe UI"/>
              </a:rPr>
              <a:t>)</a:t>
            </a:r>
          </a:p>
          <a:p>
            <a:endParaRPr lang="en-US" sz="1600" dirty="0">
              <a:latin typeface="Consolas"/>
              <a:cs typeface="Segoe UI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b="1" dirty="0">
                <a:latin typeface="Times New Roman"/>
                <a:cs typeface="Times New Roman"/>
              </a:rPr>
              <a:t>Month Year :</a:t>
            </a:r>
            <a:r>
              <a:rPr lang="en-US" dirty="0">
                <a:latin typeface="Times New Roman"/>
                <a:cs typeface="Times New Roman"/>
              </a:rPr>
              <a:t>to get month and year from date column</a:t>
            </a:r>
          </a:p>
          <a:p>
            <a:r>
              <a:rPr lang="en-US" sz="1400" dirty="0">
                <a:latin typeface="Consolas"/>
                <a:cs typeface="Segoe UI"/>
              </a:rPr>
              <a:t>    </a:t>
            </a:r>
            <a:r>
              <a:rPr lang="en-US" sz="1600" dirty="0">
                <a:latin typeface="Consolas"/>
                <a:cs typeface="Segoe UI"/>
              </a:rPr>
              <a:t> </a:t>
            </a:r>
            <a:r>
              <a:rPr lang="en-US" sz="1600" dirty="0" err="1">
                <a:latin typeface="Consolas"/>
                <a:cs typeface="Segoe UI"/>
              </a:rPr>
              <a:t>MonthYear</a:t>
            </a:r>
            <a:r>
              <a:rPr lang="en-US" sz="1600" dirty="0">
                <a:latin typeface="Consolas"/>
                <a:cs typeface="Segoe UI"/>
              </a:rPr>
              <a:t> = </a:t>
            </a:r>
            <a:r>
              <a:rPr lang="en-US" sz="1600" dirty="0">
                <a:solidFill>
                  <a:srgbClr val="3165BB"/>
                </a:solidFill>
                <a:latin typeface="Consolas"/>
                <a:cs typeface="Segoe UI"/>
              </a:rPr>
              <a:t>FORMAT</a:t>
            </a:r>
            <a:r>
              <a:rPr lang="en-US" sz="1600" dirty="0">
                <a:latin typeface="Consolas"/>
                <a:cs typeface="Segoe UI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cs typeface="Segoe UI"/>
              </a:rPr>
              <a:t>'Amazon sales report'[Date]</a:t>
            </a:r>
            <a:r>
              <a:rPr lang="en-US" sz="1600" dirty="0">
                <a:latin typeface="Consolas"/>
                <a:cs typeface="Segoe UI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  <a:cs typeface="Segoe UI"/>
              </a:rPr>
              <a:t>"MMM YYYY"</a:t>
            </a:r>
            <a:r>
              <a:rPr lang="en-US" sz="1600" dirty="0">
                <a:latin typeface="Consolas"/>
                <a:cs typeface="Segoe UI"/>
              </a:rPr>
              <a:t>)</a:t>
            </a:r>
            <a:endParaRPr lang="en-US" sz="1600" dirty="0"/>
          </a:p>
        </p:txBody>
      </p:sp>
      <p:pic>
        <p:nvPicPr>
          <p:cNvPr id="5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3DABA0F2-F6D7-E270-4C36-0BEE11E53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icrosoft Power BI | Gridheart">
            <a:extLst>
              <a:ext uri="{FF2B5EF4-FFF2-40B4-BE49-F238E27FC236}">
                <a16:creationId xmlns:a16="http://schemas.microsoft.com/office/drawing/2014/main" id="{67761433-A580-002F-B355-E0171AFC2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220C67-FE8A-5699-ECB5-D525ED5A0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15" y="3010375"/>
            <a:ext cx="5000625" cy="3290215"/>
          </a:xfrm>
          <a:prstGeom prst="rect">
            <a:avLst/>
          </a:prstGeom>
        </p:spPr>
      </p:pic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26F14D0-EFBA-F2A7-D860-137ED5951F00}"/>
              </a:ext>
            </a:extLst>
          </p:cNvPr>
          <p:cNvSpPr/>
          <p:nvPr/>
        </p:nvSpPr>
        <p:spPr>
          <a:xfrm>
            <a:off x="6244614" y="3095625"/>
            <a:ext cx="1932126" cy="3204965"/>
          </a:xfrm>
          <a:prstGeom prst="flowChart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F0521-CA5C-6C65-CCBE-5198240E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3CC5C1-35A9-45B0-971D-8C2661327A0A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3C969B0E-54C0-33A4-2560-E7252A8F595D}"/>
              </a:ext>
            </a:extLst>
          </p:cNvPr>
          <p:cNvSpPr/>
          <p:nvPr/>
        </p:nvSpPr>
        <p:spPr>
          <a:xfrm>
            <a:off x="1095051" y="4083595"/>
            <a:ext cx="3839550" cy="2276058"/>
          </a:xfrm>
          <a:prstGeom prst="flowChartAlternate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 WISE SALES</a:t>
            </a: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Kurta set leads in sales</a:t>
            </a:r>
          </a:p>
          <a:p>
            <a:endParaRPr lang="en-GB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Donut chart?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Donut chart highlights top and lowest sellers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overall sales distribution by product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A933A0-DB3C-CF30-C82B-F89FF6D7A6BF}"/>
              </a:ext>
            </a:extLst>
          </p:cNvPr>
          <p:cNvSpPr/>
          <p:nvPr/>
        </p:nvSpPr>
        <p:spPr>
          <a:xfrm>
            <a:off x="5388431" y="4083594"/>
            <a:ext cx="6149403" cy="2276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SUM OF STOCK BY CATEGORY</a:t>
            </a:r>
          </a:p>
          <a:p>
            <a:pPr algn="ctr"/>
            <a:endParaRPr lang="en-GB" sz="16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Kurta has higher stock due to its strong sales performance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stacked column chart?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and ideal for multiple category comparisons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easy comparison of stock levels across products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C8D5E-15AC-65D9-D926-82C8C5EB1F14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AC9E530-8179-4736-4B85-2A2305C8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65" y="1052046"/>
            <a:ext cx="3763025" cy="2851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63E866-1882-5400-6EFB-294DF744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381" y="1026940"/>
            <a:ext cx="6082728" cy="27795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8E98C872-4962-785C-D2E5-6698413A0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soft Power BI | Gridheart">
            <a:extLst>
              <a:ext uri="{FF2B5EF4-FFF2-40B4-BE49-F238E27FC236}">
                <a16:creationId xmlns:a16="http://schemas.microsoft.com/office/drawing/2014/main" id="{73C7E87F-6B1A-14C3-3F09-654D72BD5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7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7E2CB-F15D-2DE5-736D-969EC2F70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742E93-F9A9-3880-4F23-2308CAD3B130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B2CDE-ADAA-A59E-8743-9740CE3E11AE}"/>
              </a:ext>
            </a:extLst>
          </p:cNvPr>
          <p:cNvSpPr/>
          <p:nvPr/>
        </p:nvSpPr>
        <p:spPr>
          <a:xfrm>
            <a:off x="461737" y="3770127"/>
            <a:ext cx="4190500" cy="25826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 PROMOTED</a:t>
            </a: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Highlights which categories have promotions based on promotion ID count</a:t>
            </a:r>
          </a:p>
          <a:p>
            <a:endParaRPr lang="en-GB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CLUSTERED COLUMN CHART?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Places product categories side by side for easy comparison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 distinguishes between products with and without promotions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A8D8E97-73F2-1578-A894-826FECA75B45}"/>
              </a:ext>
            </a:extLst>
          </p:cNvPr>
          <p:cNvSpPr/>
          <p:nvPr/>
        </p:nvSpPr>
        <p:spPr>
          <a:xfrm>
            <a:off x="4911695" y="3839283"/>
            <a:ext cx="3422227" cy="244437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rgbClr val="FF0066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TOP 5 SKU SALES</a:t>
            </a:r>
          </a:p>
          <a:p>
            <a:pPr algn="ctr"/>
            <a:endParaRPr lang="en-IN" sz="1500" b="1" dirty="0">
              <a:solidFill>
                <a:srgbClr val="FF0066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J0230-SKD-M tops sales at ₹520,526, followed by JNE3797-KR-L and J0230-SKD-S</a:t>
            </a:r>
          </a:p>
          <a:p>
            <a:pPr algn="just"/>
            <a:endParaRPr lang="en-GB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Table Visual?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clear comparison of SKU sales performance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D382242E-4610-00DB-D355-AD0B44A4BE77}"/>
              </a:ext>
            </a:extLst>
          </p:cNvPr>
          <p:cNvSpPr/>
          <p:nvPr/>
        </p:nvSpPr>
        <p:spPr>
          <a:xfrm>
            <a:off x="8539242" y="3838216"/>
            <a:ext cx="3248477" cy="2444377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DELIVERY STATUS</a:t>
            </a:r>
          </a:p>
          <a:p>
            <a:pPr algn="ctr"/>
            <a:endParaRPr lang="en-IN" sz="1500" b="1" dirty="0">
              <a:solidFill>
                <a:srgbClr val="99FF33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Shipped leads with 84.89% (109.49K). Minor statuses: Unknown (5.33%), Cancelled (4.6%), Unshipped</a:t>
            </a:r>
          </a:p>
          <a:p>
            <a:pPr algn="just"/>
            <a:endParaRPr lang="en-GB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Donut Chart?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 shows Shipped's dominance and compares other statuses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6D9041-E85E-4741-E0DA-294E5518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9" y="1039641"/>
            <a:ext cx="3978884" cy="25259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5B544A-43E2-8F14-4859-CBFBABDB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95" y="1039641"/>
            <a:ext cx="3151723" cy="24443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26BBFF-C4CF-555D-C13A-C12063749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507" y="1248049"/>
            <a:ext cx="3248478" cy="20291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3D2660CE-6C19-6346-2657-0452CACA0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soft Power BI | Gridheart">
            <a:extLst>
              <a:ext uri="{FF2B5EF4-FFF2-40B4-BE49-F238E27FC236}">
                <a16:creationId xmlns:a16="http://schemas.microsoft.com/office/drawing/2014/main" id="{B3832304-1351-B3B7-6B57-5EF3A1BF7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FC121-3934-41E2-AF1E-CEE35A8A70CD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</p:spTree>
    <p:extLst>
      <p:ext uri="{BB962C8B-B14F-4D97-AF65-F5344CB8AC3E}">
        <p14:creationId xmlns:p14="http://schemas.microsoft.com/office/powerpoint/2010/main" val="323178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2BD0F-B22F-45BC-13BD-C908BC69F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able with numbers and a few months&#10;&#10;Description automatically generated with medium confidence">
            <a:extLst>
              <a:ext uri="{FF2B5EF4-FFF2-40B4-BE49-F238E27FC236}">
                <a16:creationId xmlns:a16="http://schemas.microsoft.com/office/drawing/2014/main" id="{672096D2-656F-1938-8139-8962CEFE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4"/>
          <a:stretch/>
        </p:blipFill>
        <p:spPr>
          <a:xfrm>
            <a:off x="597197" y="1019175"/>
            <a:ext cx="3678467" cy="24564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A9CB25A-F87F-5F13-BAFD-73B0B1451B72}"/>
              </a:ext>
            </a:extLst>
          </p:cNvPr>
          <p:cNvSpPr/>
          <p:nvPr/>
        </p:nvSpPr>
        <p:spPr>
          <a:xfrm>
            <a:off x="597198" y="3758451"/>
            <a:ext cx="3678466" cy="2331546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SALES MONTHLY COMPARISON</a:t>
            </a:r>
          </a:p>
          <a:p>
            <a:pPr algn="ctr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Kurta Set leads with ₹22,482,972 in May. Saree and Dupatta decline</a:t>
            </a:r>
          </a:p>
          <a:p>
            <a:pPr algn="just"/>
            <a:endParaRPr lang="en-GB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MATRIX?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monthly trends and product performance clearly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label&#10;&#10;Description automatically generated">
            <a:extLst>
              <a:ext uri="{FF2B5EF4-FFF2-40B4-BE49-F238E27FC236}">
                <a16:creationId xmlns:a16="http://schemas.microsoft.com/office/drawing/2014/main" id="{2B381F5D-D6CD-0E16-CB5A-CF66850C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48"/>
          <a:stretch/>
        </p:blipFill>
        <p:spPr>
          <a:xfrm>
            <a:off x="8603718" y="1295922"/>
            <a:ext cx="2742604" cy="1382635"/>
          </a:xfrm>
          <a:prstGeom prst="rect">
            <a:avLst/>
          </a:prstGeom>
          <a:ln>
            <a:noFill/>
          </a:ln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6366FB-7D70-4DE9-09F1-4CCD2135D828}"/>
              </a:ext>
            </a:extLst>
          </p:cNvPr>
          <p:cNvSpPr/>
          <p:nvPr/>
        </p:nvSpPr>
        <p:spPr>
          <a:xfrm>
            <a:off x="8370817" y="3717303"/>
            <a:ext cx="3432595" cy="2372693"/>
          </a:xfrm>
          <a:prstGeom prst="flowChartAlternateProcess">
            <a:avLst/>
          </a:prstGeom>
          <a:solidFill>
            <a:srgbClr val="ECF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ORDERS DELIVERED IN STANDARD MODE</a:t>
            </a:r>
          </a:p>
          <a:p>
            <a:pPr algn="ctr"/>
            <a:r>
              <a:rPr lang="en-GB" sz="1500" b="1" dirty="0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  <a:r>
              <a:rPr lang="en-GB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total orders delivered via "Standard" shipping mode.</a:t>
            </a:r>
          </a:p>
          <a:p>
            <a:pPr algn="just"/>
            <a:endParaRPr lang="en-GB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Card Visual?</a:t>
            </a:r>
          </a:p>
          <a:p>
            <a:pPr algn="just"/>
            <a:r>
              <a:rPr lang="en-GB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showcase a single key metric clearly and instantly</a:t>
            </a:r>
          </a:p>
        </p:txBody>
      </p:sp>
      <p:pic>
        <p:nvPicPr>
          <p:cNvPr id="9" name="Picture 8" descr="A black and white circle with numbers&#10;&#10;Description automatically generated">
            <a:extLst>
              <a:ext uri="{FF2B5EF4-FFF2-40B4-BE49-F238E27FC236}">
                <a16:creationId xmlns:a16="http://schemas.microsoft.com/office/drawing/2014/main" id="{C4E086A3-14C8-6925-89EA-98B88CCE1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89" y="1239528"/>
            <a:ext cx="2876550" cy="1495425"/>
          </a:xfrm>
          <a:prstGeom prst="rect">
            <a:avLst/>
          </a:prstGeom>
          <a:ln>
            <a:noFill/>
          </a:ln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55B522C-DA9D-A6F6-B730-9E868F56FB3A}"/>
              </a:ext>
            </a:extLst>
          </p:cNvPr>
          <p:cNvSpPr/>
          <p:nvPr/>
        </p:nvSpPr>
        <p:spPr>
          <a:xfrm>
            <a:off x="4760609" y="3791537"/>
            <a:ext cx="3125263" cy="229846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ORDERS PLACED IN JUNE </a:t>
            </a: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</a:t>
            </a:r>
            <a:r>
              <a:rPr lang="en-GB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1260 orders have been processed as of June 15</a:t>
            </a:r>
            <a:r>
              <a:rPr lang="en-GB" sz="15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GB" sz="15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5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Gauge Chart?</a:t>
            </a:r>
          </a:p>
          <a:p>
            <a:pPr algn="just"/>
            <a:r>
              <a:rPr lang="en-GB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effective for illustrating progress towards a target</a:t>
            </a:r>
            <a:endParaRPr lang="en-IN" sz="15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E6D07-1004-16BC-16BC-42929D1608F1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3" name="Picture 2" descr="Amazon Logo: Evolution And Meaning Behind The Iconic Brand Symbol -  LogoCreator.io">
            <a:extLst>
              <a:ext uri="{FF2B5EF4-FFF2-40B4-BE49-F238E27FC236}">
                <a16:creationId xmlns:a16="http://schemas.microsoft.com/office/drawing/2014/main" id="{A2FC1901-0EC5-6C66-6CA8-3F5A7BB4E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4810" r="13135" b="18889"/>
          <a:stretch/>
        </p:blipFill>
        <p:spPr bwMode="auto">
          <a:xfrm>
            <a:off x="10810875" y="320697"/>
            <a:ext cx="497495" cy="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icrosoft Power BI | Gridheart">
            <a:extLst>
              <a:ext uri="{FF2B5EF4-FFF2-40B4-BE49-F238E27FC236}">
                <a16:creationId xmlns:a16="http://schemas.microsoft.com/office/drawing/2014/main" id="{BDBCD076-392E-6BAD-1B3A-75E2DE1DA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r="19298"/>
          <a:stretch/>
        </p:blipFill>
        <p:spPr bwMode="auto">
          <a:xfrm>
            <a:off x="11346322" y="320697"/>
            <a:ext cx="540878" cy="4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096A42-3036-9EB3-5FDC-CF3CD230D1AE}"/>
              </a:ext>
            </a:extLst>
          </p:cNvPr>
          <p:cNvSpPr txBox="1"/>
          <p:nvPr/>
        </p:nvSpPr>
        <p:spPr>
          <a:xfrm>
            <a:off x="4262437" y="278026"/>
            <a:ext cx="54959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ANALYTICS CANVAS</a:t>
            </a:r>
          </a:p>
        </p:txBody>
      </p:sp>
    </p:spTree>
    <p:extLst>
      <p:ext uri="{BB962C8B-B14F-4D97-AF65-F5344CB8AC3E}">
        <p14:creationId xmlns:p14="http://schemas.microsoft.com/office/powerpoint/2010/main" val="267391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1201</Words>
  <Application>Microsoft Office PowerPoint</Application>
  <PresentationFormat>Widescreen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Times New Roman</vt:lpstr>
      <vt:lpstr>Wingdings</vt:lpstr>
      <vt:lpstr>Wingdings,Sans-Serif</vt:lpstr>
      <vt:lpstr>Office Theme</vt:lpstr>
      <vt:lpstr>PowerPoint Presentation</vt:lpstr>
      <vt:lpstr>DATA TRANSFORMATION</vt:lpstr>
      <vt:lpstr>DATA LOADING</vt:lpstr>
      <vt:lpstr>DATA MODELLING</vt:lpstr>
      <vt:lpstr>DAX CALCULATIONS</vt:lpstr>
      <vt:lpstr>DAX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 Unlocking Amazon's Potential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Jigyasa Khanna</dc:creator>
  <cp:lastModifiedBy>vijay mallidi</cp:lastModifiedBy>
  <cp:revision>227</cp:revision>
  <dcterms:created xsi:type="dcterms:W3CDTF">2025-01-02T08:06:42Z</dcterms:created>
  <dcterms:modified xsi:type="dcterms:W3CDTF">2025-01-07T16:20:44Z</dcterms:modified>
</cp:coreProperties>
</file>