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63" r:id="rId6"/>
    <p:sldId id="266" r:id="rId7"/>
    <p:sldId id="267" r:id="rId8"/>
    <p:sldId id="269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7A6"/>
    <a:srgbClr val="FF9933"/>
    <a:srgbClr val="ECFF79"/>
    <a:srgbClr val="945604"/>
    <a:srgbClr val="99FF33"/>
    <a:srgbClr val="956B03"/>
    <a:srgbClr val="FF0066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0C64-CCB4-28E5-0DAB-74840E103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D183-A747-D977-AA95-97F40E6F1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EB6B-E943-BA90-21A9-48A39BDD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5A460-AD66-7E56-8A7A-7C47397C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E0610-AB0D-D5FD-C79C-A6988F3D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48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3855-6603-024E-1460-D2054DBC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C09D4-E86C-B11C-DA55-6622CEFF8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B17C8-F533-C6CB-14D8-C5C493C93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07C69-09EC-B4DB-467B-345218A0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20F5F-75A9-4A4E-D340-1E6F8D77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3C3BA-A875-9012-0E13-9ECA1F1F0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02D80-84EC-BA32-EB75-7B1C6A598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6F020-86D9-0581-FA40-0750805F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CA6C-CC51-73F0-8785-CB42428D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4166F-5869-7ED8-1D0B-2AA6F2FA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471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407E-06D0-A4E0-9818-A98451BE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9412-B185-D8AC-A561-97E2AFF1A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ED068-4A0F-C3CC-634E-2F37778DF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DF46-C048-D19F-D612-2947A8B4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07E4A-8366-51DB-134C-7A1347E0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74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AB0C-1972-0900-F08F-64C09B72C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D76C5-33DA-3E9D-C838-43CB131E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CF6CE-711A-5C88-C742-63672490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F5D56-745C-B263-639B-3C5BB5C92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C15A0-5A77-A622-1F2A-9EAE6BA0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5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FFE8-896A-2A10-68DD-05316CDF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1511F-32B2-76E4-4FB7-527445FE9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D70CE-2C6E-7AEA-F5F8-8C109CAD6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C3D00-2581-DF4D-31F7-C6F6E3BE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60751-3CA6-F6E0-2F32-880FC78E6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85884-40BA-7FF7-F200-4C9153C9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9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6F09A-4FD9-F757-14B0-232E4D4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6FBA0-A620-22A2-2279-C437B5881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54E6-5E0D-7A4A-046E-D3DDB0BEC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403FA-375E-1E82-678D-27B1101B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22D6CB-D379-DE50-2014-B3A26BFDF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D9847-118E-D353-D9F5-BD424BD7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7CD87-2C90-5978-CD3B-1959EFDB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782A9-D093-6A15-1675-3BDBE901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0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C5FB-44BA-5D37-FAF3-753F83B4A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A5607-F278-A4DA-EF6A-F9B7EC9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0EB7A1-CA7C-B9BF-7A30-12DFC8BD9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9C9DE-205B-6002-DED9-ECF4A18C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95A96-E0DD-FF43-7DB3-BC6D9A8D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C853E-7E56-9911-E1E1-62F8CFC9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1734-6B79-909C-72F7-585E0D5D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9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E9A8-DD1F-6291-14C4-8BC1CF11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5115-196E-8DD4-4639-F02C23019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23916-5BB3-EB7F-B8B1-9470ABFAC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86942-0511-98EF-BE43-37EBA04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6B8E5-4153-A14B-ACAF-88873729A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6DA13-1A46-D2CC-FCC1-83DD883B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8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0233-014B-EC19-A2E7-3AFCF73F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CF34B-0B30-B4AA-8769-100E3F63C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7C29D-D9E5-9974-902B-60328242C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E1F87-F7ED-5908-9727-6A508CF50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A700C-F086-9328-7F29-57254B5A4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7A44A-E9D9-B5CB-5A64-583F2173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03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20C54-002B-822E-9DEA-C9A5913D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051E9-22DB-44ED-37B8-F874DF5D3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0567-C6CC-7C42-8217-7506EC9E6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13F7A-FC49-4327-8DC7-3007E02F91FA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90216-7B00-E233-41F2-70428905C6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1BAF3-2DF5-95A2-82E6-D6E80024D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B71AF-AED5-4EE3-9EF8-8DB7BA4D6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321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librosderomantica.com/un-amor-inesperad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cnicwithants.wordpress.com/tag/grateful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3D70-7566-04C4-CDA0-0025FB01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418" y="333578"/>
            <a:ext cx="8927308" cy="864723"/>
          </a:xfrm>
        </p:spPr>
        <p:txBody>
          <a:bodyPr>
            <a:normAutofit fontScale="90000"/>
          </a:bodyPr>
          <a:lstStyle/>
          <a:p>
            <a:r>
              <a:rPr lang="en-IN" sz="5600" b="1" cap="none" spc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THE ECONOMIC ORCHESTRA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54714-6254-DC6E-CB4A-0EC28CD5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64788"/>
            <a:ext cx="10515600" cy="889794"/>
          </a:xfrm>
        </p:spPr>
        <p:txBody>
          <a:bodyPr/>
          <a:lstStyle/>
          <a:p>
            <a:pPr marL="0" indent="0" algn="ctr">
              <a:buNone/>
            </a:pPr>
            <a:r>
              <a:rPr lang="en-IN" sz="35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86F08"/>
                </a:solidFill>
                <a:effectLst/>
              </a:rPr>
              <a:t>FINANCIAL ANALYSIS OF AMAZON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E46B9-8F8B-94F6-654E-76C90D4B86FE}"/>
              </a:ext>
            </a:extLst>
          </p:cNvPr>
          <p:cNvSpPr txBox="1"/>
          <p:nvPr/>
        </p:nvSpPr>
        <p:spPr>
          <a:xfrm>
            <a:off x="8094848" y="3800222"/>
            <a:ext cx="325895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0070C0"/>
                </a:solidFill>
              </a:rPr>
              <a:t>TEAM 1</a:t>
            </a:r>
          </a:p>
          <a:p>
            <a:pPr marL="0" indent="0" algn="ctr">
              <a:buNone/>
            </a:pPr>
            <a:r>
              <a:rPr lang="en-US" sz="1800" b="1" dirty="0"/>
              <a:t> AADARSH PATEL</a:t>
            </a:r>
          </a:p>
          <a:p>
            <a:pPr marL="0" indent="0" algn="ctr">
              <a:buNone/>
            </a:pPr>
            <a:r>
              <a:rPr lang="en-US" sz="1800" b="1" dirty="0"/>
              <a:t>AKHILA POLU </a:t>
            </a:r>
          </a:p>
          <a:p>
            <a:pPr marL="0" indent="0" algn="ctr">
              <a:buNone/>
            </a:pPr>
            <a:r>
              <a:rPr lang="en-US" sz="1800" b="1" dirty="0"/>
              <a:t>BALA ABINAV</a:t>
            </a:r>
          </a:p>
          <a:p>
            <a:pPr marL="0" indent="0" algn="ctr">
              <a:buNone/>
            </a:pPr>
            <a:r>
              <a:rPr lang="en-US" sz="1800" b="1" dirty="0"/>
              <a:t>JIGYASA KHANNA</a:t>
            </a:r>
          </a:p>
          <a:p>
            <a:pPr marL="0" indent="0" algn="ctr">
              <a:buNone/>
            </a:pPr>
            <a:r>
              <a:rPr lang="en-US" sz="1800" b="1" dirty="0"/>
              <a:t>PHANINDRA PARVATHI</a:t>
            </a:r>
          </a:p>
          <a:p>
            <a:pPr marL="0" indent="0" algn="ctr">
              <a:buNone/>
            </a:pPr>
            <a:r>
              <a:rPr lang="en-US" sz="1800" b="1" dirty="0"/>
              <a:t>VIJAY REDDY MALLIDI</a:t>
            </a:r>
            <a:r>
              <a:rPr lang="en-US" sz="1800" dirty="0"/>
              <a:t>     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CDDC6D3-15AB-C251-36AF-88D99E0F8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27913" y="2255333"/>
            <a:ext cx="4397433" cy="132362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8DB52-2A11-B9FD-C222-AFDE3B99A10F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FD2CEE-0DEC-5C72-DE04-1EBE6C62E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5108" y="357410"/>
            <a:ext cx="1362163" cy="913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058D22-8949-F3C9-95FF-59382A8CE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25" y="898279"/>
            <a:ext cx="1521618" cy="1107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9155F2-2BB7-B950-6DC3-AE13A33511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78" y="2448178"/>
            <a:ext cx="6248281" cy="35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37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hank you note with rainbow colors&#10;&#10;Description automatically generated">
            <a:extLst>
              <a:ext uri="{FF2B5EF4-FFF2-40B4-BE49-F238E27FC236}">
                <a16:creationId xmlns:a16="http://schemas.microsoft.com/office/drawing/2014/main" id="{2E67E36F-1CB9-0317-AC8B-9D018E1E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3884" y="1146875"/>
            <a:ext cx="9593451" cy="421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86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B847-48A5-1DC5-40D1-1DA077101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37353"/>
            <a:ext cx="11220450" cy="1325563"/>
          </a:xfrm>
        </p:spPr>
        <p:txBody>
          <a:bodyPr>
            <a:normAutofit/>
          </a:bodyPr>
          <a:lstStyle/>
          <a:p>
            <a:r>
              <a:rPr lang="en-IN" sz="3300" b="1" dirty="0"/>
              <a:t>DATA TRANSFORMATION- SCULPTING THE RAW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68198-EE93-30D0-026D-2FD10E7A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6" y="1177547"/>
            <a:ext cx="10868024" cy="784603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captures detailed Amazon sales insights, including order details, fulfillment methods, product specifics, shipping information, transaction amounts, and applied promotions</a:t>
            </a:r>
          </a:p>
        </p:txBody>
      </p:sp>
      <p:pic>
        <p:nvPicPr>
          <p:cNvPr id="4" name="Content Placeholder 4" descr="A screenshot of a computer">
            <a:extLst>
              <a:ext uri="{FF2B5EF4-FFF2-40B4-BE49-F238E27FC236}">
                <a16:creationId xmlns:a16="http://schemas.microsoft.com/office/drawing/2014/main" id="{6914235C-6980-728F-E3A2-E62EC79E2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61" y="2345918"/>
            <a:ext cx="6105041" cy="34963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DFD698-4F91-A6B0-32E3-A97975D39AF7}"/>
              </a:ext>
            </a:extLst>
          </p:cNvPr>
          <p:cNvSpPr txBox="1"/>
          <p:nvPr/>
        </p:nvSpPr>
        <p:spPr>
          <a:xfrm>
            <a:off x="7086600" y="2042695"/>
            <a:ext cx="4591050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Details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Order ID, Date, and Status (e.g., Shipped, Cancelled)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(Amazon/Merchant), Sales Channel, Fulfilled By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Information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Style, SKU, Category, Size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Details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Ship City, State, Postal Code,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Quantity, Currency, Amount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IDs for applicable discounts/offers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Ship service level, B2B indicator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E97B3-0815-B642-44EE-D4A014D4206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155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F0521-CA5C-6C65-CCBE-5198240E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3CC5C1-35A9-45B0-971D-8C2661327A0A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3C969B0E-54C0-33A4-2560-E7252A8F595D}"/>
              </a:ext>
            </a:extLst>
          </p:cNvPr>
          <p:cNvSpPr/>
          <p:nvPr/>
        </p:nvSpPr>
        <p:spPr>
          <a:xfrm>
            <a:off x="1171575" y="4099198"/>
            <a:ext cx="3763025" cy="2276058"/>
          </a:xfrm>
          <a:prstGeom prst="flowChartAlternate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PRODUCT WISE SALES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1500" b="1" dirty="0">
                <a:solidFill>
                  <a:schemeClr val="tx1"/>
                </a:solidFill>
              </a:rPr>
              <a:t>KEY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 b="1" dirty="0">
                <a:solidFill>
                  <a:schemeClr val="tx1"/>
                </a:solidFill>
              </a:rPr>
              <a:t>:</a:t>
            </a:r>
            <a:r>
              <a:rPr lang="en-GB" sz="1500" dirty="0">
                <a:solidFill>
                  <a:schemeClr val="tx1"/>
                </a:solidFill>
              </a:rPr>
              <a:t> Kurta set leads in sales</a:t>
            </a:r>
          </a:p>
          <a:p>
            <a:r>
              <a:rPr lang="en-GB" sz="1500" b="1" dirty="0">
                <a:solidFill>
                  <a:schemeClr val="tx1"/>
                </a:solidFill>
              </a:rPr>
              <a:t>Why Pie chart?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</a:rPr>
              <a:t>Pie chart highlights top and lowest sellers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</a:rPr>
              <a:t>Shows overall sales distribution by product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A933A0-DB3C-CF30-C82B-F89FF6D7A6BF}"/>
              </a:ext>
            </a:extLst>
          </p:cNvPr>
          <p:cNvSpPr/>
          <p:nvPr/>
        </p:nvSpPr>
        <p:spPr>
          <a:xfrm>
            <a:off x="6578301" y="4083595"/>
            <a:ext cx="4603776" cy="22760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SUM OF STOCK BY CATEGORY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1500" b="1" dirty="0"/>
              <a:t>KEY </a:t>
            </a:r>
            <a:r>
              <a:rPr lang="en-GB" sz="1500" b="1"/>
              <a:t>INSIGHTS </a:t>
            </a:r>
            <a:r>
              <a:rPr lang="en-GB" sz="1500" b="1" dirty="0"/>
              <a:t>:</a:t>
            </a:r>
            <a:r>
              <a:rPr lang="en-GB" sz="1500" dirty="0"/>
              <a:t> Kurta has higher stock due to its strong sales performance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1" dirty="0"/>
              <a:t>Why stacked column chart?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/>
              <a:t>Compact and ideal for multiple category comparisons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/>
              <a:t>Allows easy comparison of stock levels across products</a:t>
            </a:r>
            <a:endParaRPr lang="en-IN" sz="1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7C8D5E-15AC-65D9-D926-82C8C5EB1F14}"/>
              </a:ext>
            </a:extLst>
          </p:cNvPr>
          <p:cNvSpPr txBox="1"/>
          <p:nvPr/>
        </p:nvSpPr>
        <p:spPr>
          <a:xfrm>
            <a:off x="3662362" y="300963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C9E530-8179-4736-4B85-2A2305C8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1055938"/>
            <a:ext cx="3763025" cy="2851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F63E866-1882-5400-6EFB-294DF744F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325" y="1055938"/>
            <a:ext cx="6082728" cy="2779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172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E2CB-F15D-2DE5-736D-969EC2F70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742E93-F9A9-3880-4F23-2308CAD3B130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61DB1-A3D9-958E-5814-529CAFC39A57}"/>
              </a:ext>
            </a:extLst>
          </p:cNvPr>
          <p:cNvSpPr txBox="1"/>
          <p:nvPr/>
        </p:nvSpPr>
        <p:spPr>
          <a:xfrm>
            <a:off x="3633787" y="386668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A0B2CDE-ADAA-A59E-8743-9740CE3E11AE}"/>
              </a:ext>
            </a:extLst>
          </p:cNvPr>
          <p:cNvSpPr/>
          <p:nvPr/>
        </p:nvSpPr>
        <p:spPr>
          <a:xfrm>
            <a:off x="532409" y="3968377"/>
            <a:ext cx="4190500" cy="25826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PRODUCT PROMOTED</a:t>
            </a: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GB" sz="1500" b="1" dirty="0">
                <a:solidFill>
                  <a:schemeClr val="tx1"/>
                </a:solidFill>
              </a:rPr>
              <a:t>KEY </a:t>
            </a:r>
            <a:r>
              <a:rPr lang="en-GB" sz="1500" b="1">
                <a:solidFill>
                  <a:schemeClr val="tx1"/>
                </a:solidFill>
              </a:rPr>
              <a:t>INSIGHTS :</a:t>
            </a:r>
            <a:r>
              <a:rPr lang="en-GB" sz="1500" dirty="0">
                <a:solidFill>
                  <a:schemeClr val="tx1"/>
                </a:solidFill>
              </a:rPr>
              <a:t> Highlights which categories have promotions based on promotion ID count</a:t>
            </a:r>
          </a:p>
          <a:p>
            <a:r>
              <a:rPr lang="en-GB" sz="1500" b="1" dirty="0">
                <a:solidFill>
                  <a:schemeClr val="tx1"/>
                </a:solidFill>
              </a:rPr>
              <a:t>WHY CLUSTERED COLUMN CHART?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500" dirty="0">
                <a:solidFill>
                  <a:schemeClr val="tx1"/>
                </a:solidFill>
              </a:rPr>
              <a:t>Places product categories side by side for easy comparison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tx1"/>
                </a:solidFill>
              </a:rPr>
              <a:t>Clearly distinguishes between products with and without promotions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4A8D8E97-73F2-1578-A894-826FECA75B45}"/>
              </a:ext>
            </a:extLst>
          </p:cNvPr>
          <p:cNvSpPr/>
          <p:nvPr/>
        </p:nvSpPr>
        <p:spPr>
          <a:xfrm>
            <a:off x="5052721" y="3979676"/>
            <a:ext cx="3071218" cy="2444376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rgbClr val="FF0066"/>
                </a:solidFill>
                <a:highlight>
                  <a:srgbClr val="FFFF00"/>
                </a:highlight>
              </a:rPr>
              <a:t>TOP 5 SKU SALES</a:t>
            </a:r>
          </a:p>
          <a:p>
            <a:pPr algn="ctr"/>
            <a:endParaRPr lang="en-IN" sz="1500" b="1" dirty="0">
              <a:solidFill>
                <a:srgbClr val="FF0066"/>
              </a:solidFill>
              <a:highlight>
                <a:srgbClr val="FFFF00"/>
              </a:highlight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KEY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 b="1" dirty="0">
                <a:solidFill>
                  <a:schemeClr val="tx1"/>
                </a:solidFill>
              </a:rPr>
              <a:t>: </a:t>
            </a:r>
            <a:r>
              <a:rPr lang="en-GB" sz="1500" dirty="0">
                <a:solidFill>
                  <a:schemeClr val="tx1"/>
                </a:solidFill>
              </a:rPr>
              <a:t>J0230-SKD-M tops sales at ₹520,526, followed by JNE3797-KR-L and J0230-SKD-S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Why Table Visual?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</a:rPr>
              <a:t>For a clear comparison of SKU sales performance</a:t>
            </a:r>
            <a:endParaRPr lang="en-IN" sz="1500" dirty="0">
              <a:solidFill>
                <a:schemeClr val="tx1"/>
              </a:solidFill>
            </a:endParaRP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D382242E-4610-00DB-D355-AD0B44A4BE77}"/>
              </a:ext>
            </a:extLst>
          </p:cNvPr>
          <p:cNvSpPr/>
          <p:nvPr/>
        </p:nvSpPr>
        <p:spPr>
          <a:xfrm>
            <a:off x="8524423" y="3979676"/>
            <a:ext cx="3248477" cy="2444377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DELIVERY STATUS</a:t>
            </a:r>
          </a:p>
          <a:p>
            <a:pPr algn="ctr"/>
            <a:endParaRPr lang="en-IN" sz="1500" b="1" dirty="0">
              <a:solidFill>
                <a:srgbClr val="99FF33"/>
              </a:solidFill>
              <a:highlight>
                <a:srgbClr val="008000"/>
              </a:highlight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KEY INSIGHTS </a:t>
            </a:r>
            <a:r>
              <a:rPr lang="en-GB" sz="1500" dirty="0">
                <a:solidFill>
                  <a:schemeClr val="tx1"/>
                </a:solidFill>
              </a:rPr>
              <a:t>:</a:t>
            </a:r>
            <a:r>
              <a:rPr lang="en-GB" sz="1500">
                <a:solidFill>
                  <a:schemeClr val="tx1"/>
                </a:solidFill>
              </a:rPr>
              <a:t> </a:t>
            </a:r>
            <a:r>
              <a:rPr lang="en-GB" sz="1500" dirty="0">
                <a:solidFill>
                  <a:schemeClr val="tx1"/>
                </a:solidFill>
              </a:rPr>
              <a:t>Shipped leads with 84.89% (109.49K). Minor statuses: Unknown (5.33%), Cancelled (4.6%), Unshipped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Why Doughnut Chart?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</a:rPr>
              <a:t>Quickly shows </a:t>
            </a:r>
            <a:r>
              <a:rPr lang="en-GB" sz="1500" dirty="0" err="1">
                <a:solidFill>
                  <a:schemeClr val="tx1"/>
                </a:solidFill>
              </a:rPr>
              <a:t>Shipped's</a:t>
            </a:r>
            <a:r>
              <a:rPr lang="en-GB" sz="1500" dirty="0">
                <a:solidFill>
                  <a:schemeClr val="tx1"/>
                </a:solidFill>
              </a:rPr>
              <a:t> dominance and compares other statuses</a:t>
            </a:r>
            <a:endParaRPr lang="en-IN" sz="1500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26D9041-E85E-4741-E0DA-294E5518C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9" y="1162250"/>
            <a:ext cx="4105010" cy="26060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45B544A-43E2-8F14-4859-CBFBABDB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696" y="1169439"/>
            <a:ext cx="3353268" cy="26006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626BBFF-C4CF-555D-C13A-C12063749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751" y="1328596"/>
            <a:ext cx="3248478" cy="2029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178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2BD0F-B22F-45BC-13BD-C908BC69F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table with numbers and a few months&#10;&#10;Description automatically generated with medium confidence">
            <a:extLst>
              <a:ext uri="{FF2B5EF4-FFF2-40B4-BE49-F238E27FC236}">
                <a16:creationId xmlns:a16="http://schemas.microsoft.com/office/drawing/2014/main" id="{672096D2-656F-1938-8139-8962CEFE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14"/>
          <a:stretch/>
        </p:blipFill>
        <p:spPr>
          <a:xfrm>
            <a:off x="568069" y="1045876"/>
            <a:ext cx="3678467" cy="2654735"/>
          </a:xfrm>
          <a:prstGeom prst="rect">
            <a:avLst/>
          </a:prstGeo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1A9CB25A-F87F-5F13-BAFD-73B0B1451B72}"/>
              </a:ext>
            </a:extLst>
          </p:cNvPr>
          <p:cNvSpPr/>
          <p:nvPr/>
        </p:nvSpPr>
        <p:spPr>
          <a:xfrm>
            <a:off x="853314" y="3891486"/>
            <a:ext cx="3166235" cy="2331546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SALES MONTHLY COMPARISON</a:t>
            </a:r>
          </a:p>
          <a:p>
            <a:pPr algn="ctr"/>
            <a:r>
              <a:rPr lang="en-GB" sz="1500" b="1" dirty="0">
                <a:solidFill>
                  <a:schemeClr val="tx1"/>
                </a:solidFill>
              </a:rPr>
              <a:t> 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KEY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>
                <a:solidFill>
                  <a:schemeClr val="tx1"/>
                </a:solidFill>
              </a:rPr>
              <a:t>: Kurta</a:t>
            </a:r>
            <a:r>
              <a:rPr lang="en-GB" sz="1500" dirty="0">
                <a:solidFill>
                  <a:schemeClr val="tx1"/>
                </a:solidFill>
              </a:rPr>
              <a:t> Set leads with ₹22,482,972 in May. Saree and Dupatta decline</a:t>
            </a:r>
          </a:p>
          <a:p>
            <a:pPr algn="just"/>
            <a:r>
              <a:rPr lang="en-GB" sz="1500" b="1" dirty="0">
                <a:solidFill>
                  <a:schemeClr val="tx1"/>
                </a:solidFill>
              </a:rPr>
              <a:t>Why MATRIX?</a:t>
            </a:r>
          </a:p>
          <a:p>
            <a:pPr algn="just"/>
            <a:r>
              <a:rPr lang="en-GB" sz="1500" dirty="0">
                <a:solidFill>
                  <a:schemeClr val="tx1"/>
                </a:solidFill>
              </a:rPr>
              <a:t>Highlights monthly trends and product performance clearly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62379-EA98-813E-EAFF-8B403600F2C4}"/>
              </a:ext>
            </a:extLst>
          </p:cNvPr>
          <p:cNvSpPr txBox="1"/>
          <p:nvPr/>
        </p:nvSpPr>
        <p:spPr>
          <a:xfrm>
            <a:off x="3704665" y="219075"/>
            <a:ext cx="4334435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3500" b="1">
                <a:latin typeface="Aptos Display"/>
              </a:rPr>
              <a:t>ANALYTICS CANVAS</a:t>
            </a:r>
            <a:r>
              <a:rPr lang="en-US" sz="3500">
                <a:latin typeface="Aptos Display"/>
              </a:rPr>
              <a:t>​</a:t>
            </a:r>
            <a:endParaRPr lang="en-US"/>
          </a:p>
        </p:txBody>
      </p:sp>
      <p:pic>
        <p:nvPicPr>
          <p:cNvPr id="4" name="Picture 3" descr="A close up of a label&#10;&#10;Description automatically generated">
            <a:extLst>
              <a:ext uri="{FF2B5EF4-FFF2-40B4-BE49-F238E27FC236}">
                <a16:creationId xmlns:a16="http://schemas.microsoft.com/office/drawing/2014/main" id="{2B381F5D-D6CD-0E16-CB5A-CF66850C16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48"/>
          <a:stretch/>
        </p:blipFill>
        <p:spPr>
          <a:xfrm>
            <a:off x="8588260" y="1675226"/>
            <a:ext cx="2742604" cy="1382635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E96366FB-7D70-4DE9-09F1-4CCD2135D828}"/>
              </a:ext>
            </a:extLst>
          </p:cNvPr>
          <p:cNvSpPr/>
          <p:nvPr/>
        </p:nvSpPr>
        <p:spPr>
          <a:xfrm>
            <a:off x="8351767" y="3891485"/>
            <a:ext cx="3432595" cy="2311332"/>
          </a:xfrm>
          <a:prstGeom prst="flowChartAlternateProcess">
            <a:avLst/>
          </a:prstGeom>
          <a:solidFill>
            <a:srgbClr val="ECFF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500" b="1">
              <a:solidFill>
                <a:srgbClr val="002060"/>
              </a:solidFill>
              <a:highlight>
                <a:srgbClr val="00FFFF"/>
              </a:highlight>
            </a:endParaRPr>
          </a:p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ORDERS DELIVERED IN STANDARD MODE</a:t>
            </a:r>
          </a:p>
          <a:p>
            <a:pPr algn="ctr"/>
            <a:r>
              <a:rPr lang="en-GB" sz="1500" b="1">
                <a:solidFill>
                  <a:srgbClr val="002060"/>
                </a:solidFill>
                <a:highlight>
                  <a:srgbClr val="00FFFF"/>
                </a:highlight>
              </a:rPr>
              <a:t> 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 INSIGHTS </a:t>
            </a:r>
            <a:r>
              <a:rPr lang="en-GB" sz="1500" b="1">
                <a:solidFill>
                  <a:srgbClr val="002060"/>
                </a:solidFill>
              </a:rPr>
              <a:t>: </a:t>
            </a:r>
            <a:r>
              <a:rPr lang="en-GB" sz="1500">
                <a:solidFill>
                  <a:srgbClr val="002060"/>
                </a:solidFill>
              </a:rPr>
              <a:t>Highlights the total orders delivered via "Standard" shipping mode.[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Card Visual?</a:t>
            </a:r>
          </a:p>
          <a:p>
            <a:pPr algn="just"/>
            <a:r>
              <a:rPr lang="en-GB" sz="1500">
                <a:solidFill>
                  <a:srgbClr val="002060"/>
                </a:solidFill>
              </a:rPr>
              <a:t>To showcase a single key metric clearly and instantly</a:t>
            </a:r>
          </a:p>
        </p:txBody>
      </p:sp>
      <p:pic>
        <p:nvPicPr>
          <p:cNvPr id="9" name="Picture 8" descr="A black and white circle with numbers&#10;&#10;Description automatically generated">
            <a:extLst>
              <a:ext uri="{FF2B5EF4-FFF2-40B4-BE49-F238E27FC236}">
                <a16:creationId xmlns:a16="http://schemas.microsoft.com/office/drawing/2014/main" id="{C4E086A3-14C8-6925-89EA-98B88CCE1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5073" y="1675227"/>
            <a:ext cx="2876550" cy="1495425"/>
          </a:xfrm>
          <a:prstGeom prst="rect">
            <a:avLst/>
          </a:prstGeom>
        </p:spPr>
      </p:pic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C55B522C-DA9D-A6F6-B730-9E868F56FB3A}"/>
              </a:ext>
            </a:extLst>
          </p:cNvPr>
          <p:cNvSpPr/>
          <p:nvPr/>
        </p:nvSpPr>
        <p:spPr>
          <a:xfrm>
            <a:off x="4815073" y="3904357"/>
            <a:ext cx="3060383" cy="2298460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ORDERS PLACED IN JUNE </a:t>
            </a:r>
          </a:p>
          <a:p>
            <a:pPr algn="ctr"/>
            <a:endParaRPr lang="en-GB" sz="1500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just"/>
            <a:r>
              <a:rPr lang="en-GB" sz="1500" b="1">
                <a:solidFill>
                  <a:schemeClr val="tx1">
                    <a:lumMod val="85000"/>
                    <a:lumOff val="15000"/>
                  </a:schemeClr>
                </a:solidFill>
              </a:rPr>
              <a:t>KEY INSIGHTS :</a:t>
            </a:r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 1260 orders have been processed as of June 15th</a:t>
            </a:r>
          </a:p>
          <a:p>
            <a:pPr algn="just"/>
            <a:r>
              <a:rPr lang="en-GB" sz="1500" b="1">
                <a:solidFill>
                  <a:schemeClr val="tx1">
                    <a:lumMod val="85000"/>
                    <a:lumOff val="15000"/>
                  </a:schemeClr>
                </a:solidFill>
              </a:rPr>
              <a:t>Why Gauge Chart?</a:t>
            </a:r>
          </a:p>
          <a:p>
            <a:pPr algn="just"/>
            <a:r>
              <a:rPr lang="en-GB" sz="1500">
                <a:solidFill>
                  <a:schemeClr val="tx1">
                    <a:lumMod val="85000"/>
                    <a:lumOff val="15000"/>
                  </a:schemeClr>
                </a:solidFill>
              </a:rPr>
              <a:t>It is effective for illustrating progress towards a target</a:t>
            </a:r>
            <a:endParaRPr lang="en-IN" sz="15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5E6D07-1004-16BC-16BC-42929D1608F1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739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F054-ACE6-1513-54CC-E022504ED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D4F87C7-777B-9F44-747B-61F37833E9F4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D8378-DF2F-01D3-9037-6FEB3241460D}"/>
              </a:ext>
            </a:extLst>
          </p:cNvPr>
          <p:cNvSpPr txBox="1"/>
          <p:nvPr/>
        </p:nvSpPr>
        <p:spPr>
          <a:xfrm>
            <a:off x="3633787" y="386668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FFC22-A3C8-11DA-A3BD-254A3DC7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904" y="1524000"/>
            <a:ext cx="3148957" cy="20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D8272E92-F5D3-015B-8D5E-5A02EB3ABFCB}"/>
              </a:ext>
            </a:extLst>
          </p:cNvPr>
          <p:cNvSpPr/>
          <p:nvPr/>
        </p:nvSpPr>
        <p:spPr>
          <a:xfrm>
            <a:off x="4325641" y="4178409"/>
            <a:ext cx="3429484" cy="2060870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MONTHLY OUT-OF-DELIVERY</a:t>
            </a:r>
          </a:p>
          <a:p>
            <a:pPr algn="ctr"/>
            <a:endParaRPr lang="en-GB" sz="1500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</a:t>
            </a:r>
            <a:r>
              <a:rPr lang="en-GB" sz="1500">
                <a:solidFill>
                  <a:schemeClr val="tx1"/>
                </a:solidFill>
              </a:rPr>
              <a:t>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>
                <a:solidFill>
                  <a:schemeClr val="tx1"/>
                </a:solidFill>
              </a:rPr>
              <a:t>: June had the highest count (33), marking a peak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Bar Chart?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The bar chart highlights monthly trends, making it easy to spot peaks and anomalies</a:t>
            </a:r>
            <a:endParaRPr lang="en-IN" sz="150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9F30F-AFAD-F067-64DC-2EAF4DA79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42" y="1524000"/>
            <a:ext cx="3331859" cy="20608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59A3F79C-4A23-2321-98FE-E8C5CAC91943}"/>
              </a:ext>
            </a:extLst>
          </p:cNvPr>
          <p:cNvSpPr/>
          <p:nvPr/>
        </p:nvSpPr>
        <p:spPr>
          <a:xfrm>
            <a:off x="671029" y="4143473"/>
            <a:ext cx="3429484" cy="2095708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PRODUCTS CANCELLED MONTHLY</a:t>
            </a:r>
          </a:p>
          <a:p>
            <a:pPr algn="ctr"/>
            <a:endParaRPr lang="en-GB" sz="1500" b="1">
              <a:solidFill>
                <a:schemeClr val="tx1"/>
              </a:solidFill>
              <a:highlight>
                <a:srgbClr val="99FF33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</a:t>
            </a:r>
            <a:r>
              <a:rPr lang="en-GB" sz="1500">
                <a:solidFill>
                  <a:schemeClr val="tx1"/>
                </a:solidFill>
              </a:rPr>
              <a:t>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>
                <a:solidFill>
                  <a:schemeClr val="tx1"/>
                </a:solidFill>
              </a:rPr>
              <a:t>: There seems to be a seasonal trend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Bar Chart?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 This bar chart helps us understand how many products were cancelled in each month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BD5B9-A927-BDB4-9EAD-4011DE69B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661" y="1268475"/>
            <a:ext cx="3976939" cy="2659068"/>
          </a:xfrm>
          <a:prstGeom prst="rect">
            <a:avLst/>
          </a:prstGeom>
        </p:spPr>
      </p:pic>
      <p:sp>
        <p:nvSpPr>
          <p:cNvPr id="17" name="Flowchart: Alternate Process 16">
            <a:extLst>
              <a:ext uri="{FF2B5EF4-FFF2-40B4-BE49-F238E27FC236}">
                <a16:creationId xmlns:a16="http://schemas.microsoft.com/office/drawing/2014/main" id="{4DDEEDE6-D8EB-3AD9-35C3-6E15CD607EF9}"/>
              </a:ext>
            </a:extLst>
          </p:cNvPr>
          <p:cNvSpPr/>
          <p:nvPr/>
        </p:nvSpPr>
        <p:spPr>
          <a:xfrm>
            <a:off x="7955150" y="4160892"/>
            <a:ext cx="3808225" cy="2310440"/>
          </a:xfrm>
          <a:prstGeom prst="flowChartAlternateProcess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STATE AND CITY BREAKUP &amp; SALES</a:t>
            </a:r>
          </a:p>
          <a:p>
            <a:pPr algn="ctr"/>
            <a:endParaRPr lang="en-GB" sz="1500" b="1">
              <a:solidFill>
                <a:schemeClr val="tx1"/>
              </a:solidFill>
              <a:highlight>
                <a:srgbClr val="99FF33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 INSIGHTS :</a:t>
            </a:r>
            <a:r>
              <a:rPr lang="en-GB" sz="1500"/>
              <a:t> </a:t>
            </a:r>
            <a:r>
              <a:rPr lang="en-GB" sz="1500">
                <a:solidFill>
                  <a:schemeClr val="tx1"/>
                </a:solidFill>
              </a:rPr>
              <a:t>Sales distribution across regions with colour coding indicating different sales categories and amounts.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Map?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 Best for visualizing data tied to location, enabling easy comparison of sales performance across regions.</a:t>
            </a:r>
            <a:endParaRPr lang="en-IN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602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03813-CF7F-ECC4-FD46-B46C9F8A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3EE757-1E42-4781-113F-0CC98184FA2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FB518-516E-FD41-0AD4-34E91041702C}"/>
              </a:ext>
            </a:extLst>
          </p:cNvPr>
          <p:cNvSpPr txBox="1"/>
          <p:nvPr/>
        </p:nvSpPr>
        <p:spPr>
          <a:xfrm>
            <a:off x="3614738" y="321922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26D0E-C0C6-9F12-F5C8-04851CC5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51" y="1017610"/>
            <a:ext cx="3924848" cy="33818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E47712-69CD-C82B-E6E9-224A6C3A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429" y="1074768"/>
            <a:ext cx="5137275" cy="3324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B5B0E070-5307-42FD-B86E-790F8C1D564E}"/>
              </a:ext>
            </a:extLst>
          </p:cNvPr>
          <p:cNvSpPr/>
          <p:nvPr/>
        </p:nvSpPr>
        <p:spPr>
          <a:xfrm>
            <a:off x="6896100" y="4572000"/>
            <a:ext cx="4429126" cy="184692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00"/>
                </a:solidFill>
                <a:highlight>
                  <a:srgbClr val="FFFF00"/>
                </a:highlight>
              </a:rPr>
              <a:t>INTERNATIONAL PRODUCT SALES</a:t>
            </a:r>
          </a:p>
          <a:p>
            <a:pPr algn="just"/>
            <a:endParaRPr lang="en-GB" sz="1500" b="1">
              <a:solidFill>
                <a:srgbClr val="FEE7A6"/>
              </a:solidFill>
              <a:highlight>
                <a:srgbClr val="FF0066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</a:t>
            </a:r>
            <a:r>
              <a:rPr lang="en-GB" sz="1500">
                <a:solidFill>
                  <a:schemeClr val="tx1"/>
                </a:solidFill>
              </a:rPr>
              <a:t> </a:t>
            </a:r>
            <a:r>
              <a:rPr lang="en-GB" sz="1500" b="1">
                <a:solidFill>
                  <a:schemeClr val="tx1"/>
                </a:solidFill>
              </a:rPr>
              <a:t>INSIGHTS </a:t>
            </a:r>
            <a:r>
              <a:rPr lang="en-GB" sz="1500">
                <a:solidFill>
                  <a:schemeClr val="tx1"/>
                </a:solidFill>
              </a:rPr>
              <a:t>: Kurta Sets are the most popular product internationally</a:t>
            </a:r>
            <a:endParaRPr lang="en-IN" sz="1500">
              <a:solidFill>
                <a:schemeClr val="tx1"/>
              </a:solidFill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Funnel Chart? 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This chart helps us see how many of each product type are sold internationally</a:t>
            </a: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770256BC-DC41-459D-767D-1DFE7F6E4372}"/>
              </a:ext>
            </a:extLst>
          </p:cNvPr>
          <p:cNvSpPr/>
          <p:nvPr/>
        </p:nvSpPr>
        <p:spPr>
          <a:xfrm>
            <a:off x="1272414" y="4624404"/>
            <a:ext cx="3924847" cy="184692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b="1">
                <a:solidFill>
                  <a:srgbClr val="FF0066"/>
                </a:solidFill>
                <a:highlight>
                  <a:srgbClr val="ECFF79"/>
                </a:highlight>
              </a:rPr>
              <a:t>COUNT OF PRODUCT BY SIZE</a:t>
            </a:r>
          </a:p>
          <a:p>
            <a:pPr algn="ctr"/>
            <a:endParaRPr lang="en-GB" sz="1500" b="1">
              <a:solidFill>
                <a:srgbClr val="FF0066"/>
              </a:solidFill>
              <a:highlight>
                <a:srgbClr val="ECFF79"/>
              </a:highlight>
            </a:endParaRP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KEY INSIGHTS : </a:t>
            </a:r>
            <a:r>
              <a:rPr lang="en-GB" sz="1500">
                <a:solidFill>
                  <a:schemeClr val="tx1"/>
                </a:solidFill>
              </a:rPr>
              <a:t>Medium (M) tops with 20,000+ products; smaller sizes dominate</a:t>
            </a:r>
          </a:p>
          <a:p>
            <a:pPr algn="just"/>
            <a:r>
              <a:rPr lang="en-GB" sz="1500" b="1">
                <a:solidFill>
                  <a:schemeClr val="tx1"/>
                </a:solidFill>
              </a:rPr>
              <a:t>Why Stacked Bar Chart ?</a:t>
            </a:r>
          </a:p>
          <a:p>
            <a:pPr algn="just"/>
            <a:r>
              <a:rPr lang="en-GB" sz="1500">
                <a:solidFill>
                  <a:schemeClr val="tx1"/>
                </a:solidFill>
              </a:rPr>
              <a:t>Highlights size distribution for inventory planning</a:t>
            </a:r>
          </a:p>
        </p:txBody>
      </p:sp>
    </p:spTree>
    <p:extLst>
      <p:ext uri="{BB962C8B-B14F-4D97-AF65-F5344CB8AC3E}">
        <p14:creationId xmlns:p14="http://schemas.microsoft.com/office/powerpoint/2010/main" val="3018367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03813-CF7F-ECC4-FD46-B46C9F8A4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3EE757-1E42-4781-113F-0CC98184FA2B}"/>
              </a:ext>
            </a:extLst>
          </p:cNvPr>
          <p:cNvSpPr/>
          <p:nvPr/>
        </p:nvSpPr>
        <p:spPr>
          <a:xfrm>
            <a:off x="304800" y="257175"/>
            <a:ext cx="11658600" cy="6381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FB518-516E-FD41-0AD4-34E91041702C}"/>
              </a:ext>
            </a:extLst>
          </p:cNvPr>
          <p:cNvSpPr txBox="1"/>
          <p:nvPr/>
        </p:nvSpPr>
        <p:spPr>
          <a:xfrm>
            <a:off x="3614738" y="321922"/>
            <a:ext cx="54959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3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ANALYTICS CANVAS</a:t>
            </a:r>
          </a:p>
        </p:txBody>
      </p:sp>
      <p:pic>
        <p:nvPicPr>
          <p:cNvPr id="2" name="Picture 1" descr="A close up of a tag&#10;&#10;Description automatically generated">
            <a:extLst>
              <a:ext uri="{FF2B5EF4-FFF2-40B4-BE49-F238E27FC236}">
                <a16:creationId xmlns:a16="http://schemas.microsoft.com/office/drawing/2014/main" id="{53EB5C4B-E31A-1B7E-9A4B-CF016C54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17" y="1716741"/>
            <a:ext cx="1981200" cy="2438400"/>
          </a:xfrm>
          <a:prstGeom prst="rect">
            <a:avLst/>
          </a:prstGeom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EC0A668-D31F-14F6-5AE3-C633A468875F}"/>
              </a:ext>
            </a:extLst>
          </p:cNvPr>
          <p:cNvSpPr/>
          <p:nvPr/>
        </p:nvSpPr>
        <p:spPr>
          <a:xfrm>
            <a:off x="3859306" y="1680881"/>
            <a:ext cx="5235948" cy="2474459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endParaRPr lang="en-GB" sz="1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algn="ctr"/>
            <a:r>
              <a:rPr lang="en-GB" sz="1500" b="1" dirty="0">
                <a:solidFill>
                  <a:srgbClr val="FF0000"/>
                </a:solidFill>
                <a:highlight>
                  <a:srgbClr val="FFFF00"/>
                </a:highlight>
              </a:rPr>
              <a:t>PRODUCTS CANCELLED AND SHIPPED</a:t>
            </a:r>
            <a:endParaRPr lang="en-GB" dirty="0"/>
          </a:p>
          <a:p>
            <a:pPr algn="just"/>
            <a:r>
              <a:rPr lang="en-GB" sz="1500" b="1" dirty="0">
                <a:solidFill>
                  <a:schemeClr val="tx1"/>
                </a:solidFill>
                <a:ea typeface="+mn-lt"/>
                <a:cs typeface="+mn-lt"/>
              </a:rPr>
              <a:t>Key Insight: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5,935 products have been </a:t>
            </a:r>
            <a:r>
              <a:rPr lang="en-GB" sz="1500" dirty="0" err="1">
                <a:solidFill>
                  <a:schemeClr val="tx1"/>
                </a:solidFill>
                <a:ea typeface="+mn-lt"/>
                <a:cs typeface="+mn-lt"/>
              </a:rPr>
              <a:t>canceled</a:t>
            </a: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78,000 products have been shipped.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r>
              <a:rPr lang="en-GB" sz="1500" b="1" dirty="0">
                <a:solidFill>
                  <a:schemeClr val="tx1"/>
                </a:solidFill>
                <a:ea typeface="+mn-lt"/>
                <a:cs typeface="+mn-lt"/>
              </a:rPr>
              <a:t>Why CARD: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Cards are a simple and effective way to display key metrics or statistics.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The use of </a:t>
            </a:r>
            <a:r>
              <a:rPr lang="en-GB" sz="1500" dirty="0" err="1">
                <a:solidFill>
                  <a:schemeClr val="tx1"/>
                </a:solidFill>
                <a:ea typeface="+mn-lt"/>
                <a:cs typeface="+mn-lt"/>
              </a:rPr>
              <a:t>color</a:t>
            </a: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 (orange) can draw attention to the information.</a:t>
            </a:r>
            <a:endParaRPr lang="en-GB" dirty="0">
              <a:solidFill>
                <a:schemeClr val="tx1"/>
              </a:solidFill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1500" dirty="0">
                <a:solidFill>
                  <a:schemeClr val="tx1"/>
                </a:solidFill>
                <a:ea typeface="+mn-lt"/>
                <a:cs typeface="+mn-lt"/>
              </a:rPr>
              <a:t>Cards can be easily arranged and combined to create dashboards or reports.</a:t>
            </a:r>
            <a:endParaRPr lang="en-GB" dirty="0">
              <a:solidFill>
                <a:schemeClr val="tx1"/>
              </a:solidFill>
            </a:endParaRPr>
          </a:p>
          <a:p>
            <a:pPr algn="just"/>
            <a:endParaRPr lang="en-GB" sz="1500" dirty="0">
              <a:solidFill>
                <a:schemeClr val="tx1"/>
              </a:solidFill>
            </a:endParaRPr>
          </a:p>
          <a:p>
            <a:pPr algn="just"/>
            <a:endParaRPr lang="en-GB" sz="1500" b="1" dirty="0">
              <a:solidFill>
                <a:schemeClr val="tx1"/>
              </a:solidFill>
            </a:endParaRPr>
          </a:p>
          <a:p>
            <a:pPr algn="just"/>
            <a:endParaRPr lang="en-GB" sz="15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EB18CA-7D14-1B13-443D-483F862BBE95}"/>
              </a:ext>
            </a:extLst>
          </p:cNvPr>
          <p:cNvSpPr/>
          <p:nvPr/>
        </p:nvSpPr>
        <p:spPr>
          <a:xfrm>
            <a:off x="2055287" y="4295408"/>
            <a:ext cx="6356415" cy="1806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47E70-0695-AD9C-763D-0A4F92EBAA76}"/>
              </a:ext>
            </a:extLst>
          </p:cNvPr>
          <p:cNvSpPr txBox="1"/>
          <p:nvPr/>
        </p:nvSpPr>
        <p:spPr>
          <a:xfrm>
            <a:off x="2338153" y="4432596"/>
            <a:ext cx="59868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onsolas"/>
              </a:rPr>
              <a:t>cancelled products = </a:t>
            </a:r>
            <a:endParaRPr lang="en-US" sz="1200" b="1"/>
          </a:p>
          <a:p>
            <a:r>
              <a:rPr lang="en-US" sz="1200" b="1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COUNT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report'[Courier status]</a:t>
            </a:r>
            <a:r>
              <a:rPr lang="en-US" sz="1200" b="1">
                <a:latin typeface="Consolas"/>
              </a:rPr>
              <a:t>),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report'[Courier status]</a:t>
            </a:r>
            <a:r>
              <a:rPr lang="en-US" sz="1200" b="1">
                <a:latin typeface="Consolas"/>
              </a:rPr>
              <a:t>=</a:t>
            </a:r>
            <a:r>
              <a:rPr lang="en-US" sz="1200" b="1">
                <a:solidFill>
                  <a:srgbClr val="A31515"/>
                </a:solidFill>
                <a:latin typeface="Consolas"/>
              </a:rPr>
              <a:t>"Cancelled"</a:t>
            </a:r>
            <a:r>
              <a:rPr lang="en-US" sz="1200" b="1">
                <a:latin typeface="Consolas"/>
              </a:rPr>
              <a:t>)</a:t>
            </a:r>
            <a:endParaRPr lang="en-US" sz="1200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710D3-B086-743A-FC42-2C7C92F2C4D8}"/>
              </a:ext>
            </a:extLst>
          </p:cNvPr>
          <p:cNvSpPr txBox="1"/>
          <p:nvPr/>
        </p:nvSpPr>
        <p:spPr>
          <a:xfrm>
            <a:off x="2436158" y="5194339"/>
            <a:ext cx="56143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Consolas"/>
              </a:rPr>
              <a:t>shipped products = 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CALCULATE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3165BB"/>
                </a:solidFill>
                <a:latin typeface="Consolas"/>
              </a:rPr>
              <a:t>COUNT</a:t>
            </a:r>
            <a:r>
              <a:rPr lang="en-US" sz="1200" b="1">
                <a:latin typeface="Consolas"/>
              </a:rPr>
              <a:t>(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report'[Status]</a:t>
            </a:r>
            <a:r>
              <a:rPr lang="en-US" sz="1200" b="1">
                <a:latin typeface="Consolas"/>
              </a:rPr>
              <a:t>),</a:t>
            </a:r>
            <a:r>
              <a:rPr lang="en-US" sz="1200" b="1">
                <a:solidFill>
                  <a:srgbClr val="001080"/>
                </a:solidFill>
                <a:latin typeface="Consolas"/>
              </a:rPr>
              <a:t>'Amazon sales report'[Status]</a:t>
            </a:r>
            <a:r>
              <a:rPr lang="en-US" sz="1200" b="1">
                <a:latin typeface="Consolas"/>
              </a:rPr>
              <a:t>=</a:t>
            </a:r>
            <a:r>
              <a:rPr lang="en-US" sz="1200" b="1">
                <a:solidFill>
                  <a:srgbClr val="A31515"/>
                </a:solidFill>
                <a:latin typeface="Consolas"/>
              </a:rPr>
              <a:t>"shipped"</a:t>
            </a:r>
            <a:r>
              <a:rPr lang="en-US" sz="1200" b="1">
                <a:latin typeface="Consolas"/>
              </a:rPr>
              <a:t>)</a:t>
            </a:r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84903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6F8A8-545E-1DE4-5CCB-42EAE71A6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7778858" cy="1122712"/>
          </a:xfrm>
        </p:spPr>
        <p:txBody>
          <a:bodyPr>
            <a:normAutofit/>
          </a:bodyPr>
          <a:lstStyle/>
          <a:p>
            <a:r>
              <a:rPr lang="en-IN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C000"/>
                </a:solidFill>
              </a:rPr>
              <a:t>THE ROAD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F305D-86E4-F335-AB15-C94DF88A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744"/>
            <a:ext cx="10515600" cy="5226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Throughout this analysis, we explored patterns in sales trends, regional performance, customer behaviour, and product success. Together, these insights form a strategic roadmap for future growth. Here’s how we can use this knowledge to take action:</a:t>
            </a:r>
            <a:endParaRPr lang="en-IN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CA79E-53D2-8029-759A-A88650191C9F}"/>
              </a:ext>
            </a:extLst>
          </p:cNvPr>
          <p:cNvSpPr/>
          <p:nvPr/>
        </p:nvSpPr>
        <p:spPr>
          <a:xfrm>
            <a:off x="6003634" y="2967335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4EE76F-395E-B75E-C3A8-79D0D200C3AC}"/>
              </a:ext>
            </a:extLst>
          </p:cNvPr>
          <p:cNvSpPr/>
          <p:nvPr/>
        </p:nvSpPr>
        <p:spPr>
          <a:xfrm>
            <a:off x="838200" y="1834129"/>
            <a:ext cx="10150098" cy="1745959"/>
          </a:xfrm>
          <a:prstGeom prst="rect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GB" b="1" dirty="0">
                <a:solidFill>
                  <a:schemeClr val="tx1"/>
                </a:solidFill>
              </a:rPr>
              <a:t>Invest in Growing Categories: Our data highlights emerging categories with significant potential. By reallocating resources to these high-growth segments: Focus on expanding the product range to meet rising demand.</a:t>
            </a:r>
          </a:p>
          <a:p>
            <a:pPr marL="342900" indent="-342900" algn="ctr">
              <a:buAutoNum type="arabicPeriod"/>
            </a:pPr>
            <a:r>
              <a:rPr lang="en-GB" b="1" dirty="0">
                <a:solidFill>
                  <a:schemeClr val="tx1"/>
                </a:solidFill>
              </a:rPr>
              <a:t>Enhance marketing efforts to boost visibility and capture market </a:t>
            </a:r>
            <a:r>
              <a:rPr lang="en-GB" b="1" dirty="0" err="1">
                <a:solidFill>
                  <a:schemeClr val="tx1"/>
                </a:solidFill>
              </a:rPr>
              <a:t>share.Collaborate</a:t>
            </a:r>
            <a:r>
              <a:rPr lang="en-GB" b="1" dirty="0">
                <a:solidFill>
                  <a:schemeClr val="tx1"/>
                </a:solidFill>
              </a:rPr>
              <a:t> with suppliers to ensure supply chain efficiency for these products.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08B2F3-9137-F560-B74B-BBE919FA1961}"/>
              </a:ext>
            </a:extLst>
          </p:cNvPr>
          <p:cNvSpPr/>
          <p:nvPr/>
        </p:nvSpPr>
        <p:spPr>
          <a:xfrm>
            <a:off x="838200" y="3614941"/>
            <a:ext cx="10150098" cy="1745960"/>
          </a:xfrm>
          <a:prstGeom prst="rect">
            <a:avLst/>
          </a:prstGeom>
          <a:solidFill>
            <a:srgbClr val="FF99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2. Expand Marketing in Untapped Regions: The geographic analysis reveals areas with lower penetration despite existing demand.</a:t>
            </a:r>
          </a:p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Localized marketing strategies can tap into these markets.</a:t>
            </a:r>
          </a:p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Partnerships with regional distributors or logistics providers can improve access.</a:t>
            </a:r>
          </a:p>
          <a:p>
            <a:pPr algn="ctr"/>
            <a:r>
              <a:rPr lang="en-GB" b="1" dirty="0">
                <a:solidFill>
                  <a:schemeClr val="bg1">
                    <a:lumMod val="95000"/>
                  </a:schemeClr>
                </a:solidFill>
              </a:rPr>
              <a:t>Targeted promotions and offers tailored to regional preferences will drive engagement and conversions.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BBE5E6-A955-F712-BD3A-8FCD4A6B1CD7}"/>
              </a:ext>
            </a:extLst>
          </p:cNvPr>
          <p:cNvSpPr/>
          <p:nvPr/>
        </p:nvSpPr>
        <p:spPr>
          <a:xfrm>
            <a:off x="838200" y="5395754"/>
            <a:ext cx="10150098" cy="1462246"/>
          </a:xfrm>
          <a:prstGeom prst="rect">
            <a:avLst/>
          </a:prstGeom>
          <a:solidFill>
            <a:srgbClr val="FEE7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3. Leverage Data to Refine Product Offerings: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Customer preferences and SKU performance are clear indicators of what works.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Discontinue or rethink underperforming products to free up resources for best-sellers.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Customize offerings based on customer segments, focusing on high-value customers</a:t>
            </a:r>
          </a:p>
          <a:p>
            <a:pPr algn="ctr"/>
            <a:r>
              <a:rPr lang="en-GB" b="1" dirty="0">
                <a:solidFill>
                  <a:schemeClr val="tx1"/>
                </a:solidFill>
              </a:rPr>
              <a:t>.</a:t>
            </a:r>
            <a:r>
              <a:rPr lang="en-GB" b="1" dirty="0" err="1">
                <a:solidFill>
                  <a:schemeClr val="tx1"/>
                </a:solidFill>
              </a:rPr>
              <a:t>Analyze</a:t>
            </a:r>
            <a:r>
              <a:rPr lang="en-GB" b="1" dirty="0">
                <a:solidFill>
                  <a:schemeClr val="tx1"/>
                </a:solidFill>
              </a:rPr>
              <a:t> customer feedback and reviews to inform design improvements and innovation.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8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906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Consolas</vt:lpstr>
      <vt:lpstr>Times New Roman</vt:lpstr>
      <vt:lpstr>Wingdings</vt:lpstr>
      <vt:lpstr>Office Theme</vt:lpstr>
      <vt:lpstr>THE ECONOMIC ORCHESTRA</vt:lpstr>
      <vt:lpstr>DATA TRANSFORMATION- SCULPTING THE RAW MATERIAL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ROAD AHEAD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Jigyasa Khanna</dc:creator>
  <cp:lastModifiedBy>vijay mallidi</cp:lastModifiedBy>
  <cp:revision>226</cp:revision>
  <dcterms:created xsi:type="dcterms:W3CDTF">2025-01-02T08:06:42Z</dcterms:created>
  <dcterms:modified xsi:type="dcterms:W3CDTF">2025-01-06T12:29:21Z</dcterms:modified>
</cp:coreProperties>
</file>