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4" r:id="rId2"/>
    <p:sldId id="285" r:id="rId3"/>
    <p:sldId id="281" r:id="rId4"/>
    <p:sldId id="278" r:id="rId5"/>
    <p:sldId id="266" r:id="rId6"/>
    <p:sldId id="279" r:id="rId7"/>
    <p:sldId id="268" r:id="rId8"/>
    <p:sldId id="283" r:id="rId9"/>
    <p:sldId id="284" r:id="rId10"/>
    <p:sldId id="28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18D9F1-01FC-4D3F-9CD6-4C5A60ACB44B}">
          <p14:sldIdLst>
            <p14:sldId id="264"/>
            <p14:sldId id="285"/>
            <p14:sldId id="281"/>
            <p14:sldId id="278"/>
            <p14:sldId id="266"/>
            <p14:sldId id="279"/>
            <p14:sldId id="268"/>
          </p14:sldIdLst>
        </p14:section>
        <p14:section name="Untitled Section" id="{D2CA91E7-C9AE-4A07-B5E4-99221EA53E8A}">
          <p14:sldIdLst>
            <p14:sldId id="283"/>
            <p14:sldId id="284"/>
            <p14:sldId id="286"/>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p:scale>
          <a:sx n="70" d="100"/>
          <a:sy n="70" d="100"/>
        </p:scale>
        <p:origin x="1166" y="32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12/29/2022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12/29/2022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12/29/2022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12/29/2022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12/29/2022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12/29/2022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12/29/2022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12/29/2022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2284" y="2755573"/>
            <a:ext cx="7008574" cy="1138585"/>
          </a:xfrm>
        </p:spPr>
        <p:txBody>
          <a:bodyPr/>
          <a:lstStyle/>
          <a:p>
            <a:r>
              <a:rPr lang="en-US" dirty="0"/>
              <a:t>E-Library Project</a:t>
            </a:r>
          </a:p>
        </p:txBody>
      </p:sp>
      <p:sp>
        <p:nvSpPr>
          <p:cNvPr id="3" name="Subtitle 2"/>
          <p:cNvSpPr>
            <a:spLocks noGrp="1"/>
          </p:cNvSpPr>
          <p:nvPr>
            <p:ph type="subTitle" idx="1"/>
          </p:nvPr>
        </p:nvSpPr>
        <p:spPr>
          <a:xfrm>
            <a:off x="4438228" y="5184606"/>
            <a:ext cx="3046891" cy="1673394"/>
          </a:xfrm>
        </p:spPr>
        <p:txBody>
          <a:bodyPr>
            <a:normAutofit/>
          </a:bodyPr>
          <a:lstStyle/>
          <a:p>
            <a:r>
              <a:rPr lang="en-US" dirty="0"/>
              <a:t>Submitted By:</a:t>
            </a:r>
          </a:p>
          <a:p>
            <a:endParaRPr lang="en-US" sz="1600" dirty="0"/>
          </a:p>
          <a:p>
            <a:r>
              <a:rPr lang="en-US" sz="1800" dirty="0"/>
              <a:t>Nitish Kumar Mandal</a:t>
            </a:r>
          </a:p>
          <a:p>
            <a:r>
              <a:rPr lang="en-US" sz="1800" dirty="0"/>
              <a:t>Mehul Basera</a:t>
            </a:r>
          </a:p>
          <a:p>
            <a:r>
              <a:rPr lang="en-US" sz="1800" dirty="0"/>
              <a:t>Yogesh Mishra</a:t>
            </a:r>
          </a:p>
        </p:txBody>
      </p:sp>
      <p:pic>
        <p:nvPicPr>
          <p:cNvPr id="7" name="Picture 6">
            <a:extLst>
              <a:ext uri="{FF2B5EF4-FFF2-40B4-BE49-F238E27FC236}">
                <a16:creationId xmlns:a16="http://schemas.microsoft.com/office/drawing/2014/main" id="{DEDD6662-8A70-428E-AEC0-B2A2C219983D}"/>
              </a:ext>
            </a:extLst>
          </p:cNvPr>
          <p:cNvPicPr>
            <a:picLocks noChangeAspect="1"/>
          </p:cNvPicPr>
          <p:nvPr/>
        </p:nvPicPr>
        <p:blipFill>
          <a:blip r:embed="rId2"/>
          <a:stretch>
            <a:fillRect/>
          </a:stretch>
        </p:blipFill>
        <p:spPr>
          <a:xfrm>
            <a:off x="4654252" y="213995"/>
            <a:ext cx="6192688" cy="1335572"/>
          </a:xfrm>
          <a:prstGeom prst="rect">
            <a:avLst/>
          </a:prstGeom>
        </p:spPr>
      </p:pic>
    </p:spTree>
    <p:extLst>
      <p:ext uri="{BB962C8B-B14F-4D97-AF65-F5344CB8AC3E}">
        <p14:creationId xmlns:p14="http://schemas.microsoft.com/office/powerpoint/2010/main" val="36503403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100-D7C7-527C-074B-535B0EBBBDE1}"/>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71712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BB01777D-249C-A470-4300-5E1C3FD09155}"/>
              </a:ext>
            </a:extLst>
          </p:cNvPr>
          <p:cNvSpPr txBox="1">
            <a:spLocks/>
          </p:cNvSpPr>
          <p:nvPr/>
        </p:nvSpPr>
        <p:spPr>
          <a:xfrm>
            <a:off x="189756" y="417286"/>
            <a:ext cx="6768752" cy="1397000"/>
          </a:xfrm>
          <a:prstGeom prst="rect">
            <a:avLst/>
          </a:prstGeom>
        </p:spPr>
        <p:txBody>
          <a:bodyPr vert="horz" lIns="121899" tIns="60949" rIns="121899" bIns="60949" rtlCol="0" anchor="t">
            <a:normAutofit/>
          </a:bodyPr>
          <a:lstStyle>
            <a:lvl1pPr algn="l" defTabSz="1218987" rtl="0" eaLnBrk="1" latinLnBrk="0" hangingPunct="1">
              <a:lnSpc>
                <a:spcPct val="85000"/>
              </a:lnSpc>
              <a:spcBef>
                <a:spcPct val="0"/>
              </a:spcBef>
              <a:buNone/>
              <a:tabLst/>
              <a:defRPr sz="5400" b="0" kern="1200" cap="none" baseline="0">
                <a:solidFill>
                  <a:schemeClr val="tx1"/>
                </a:solidFill>
                <a:latin typeface="+mj-lt"/>
                <a:ea typeface="+mj-ea"/>
                <a:cs typeface="+mj-cs"/>
              </a:defRPr>
            </a:lvl1pPr>
          </a:lstStyle>
          <a:p>
            <a:r>
              <a:rPr lang="en-US" b="1" dirty="0"/>
              <a:t>Content:</a:t>
            </a:r>
          </a:p>
        </p:txBody>
      </p:sp>
      <p:sp>
        <p:nvSpPr>
          <p:cNvPr id="5" name="Content Placeholder 13">
            <a:extLst>
              <a:ext uri="{FF2B5EF4-FFF2-40B4-BE49-F238E27FC236}">
                <a16:creationId xmlns:a16="http://schemas.microsoft.com/office/drawing/2014/main" id="{4880AFD5-5B1C-EBC0-35AD-AFDFEBA298EF}"/>
              </a:ext>
            </a:extLst>
          </p:cNvPr>
          <p:cNvSpPr txBox="1">
            <a:spLocks/>
          </p:cNvSpPr>
          <p:nvPr/>
        </p:nvSpPr>
        <p:spPr>
          <a:xfrm>
            <a:off x="621804" y="1382057"/>
            <a:ext cx="7344816" cy="5058657"/>
          </a:xfrm>
          <a:prstGeom prst="rect">
            <a:avLst/>
          </a:prstGeom>
        </p:spPr>
        <p:txBody>
          <a:bodyPr vert="horz" lIns="121899" tIns="60949" rIns="121899" bIns="60949" rtlCol="0" anchor="b">
            <a:normAutofit/>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pPr marL="457200" indent="-457200">
              <a:lnSpc>
                <a:spcPct val="150000"/>
              </a:lnSpc>
              <a:buFont typeface="Arial" panose="020B0604020202020204" pitchFamily="34" charset="0"/>
              <a:buChar char="•"/>
            </a:pPr>
            <a:r>
              <a:rPr lang="en-US" dirty="0"/>
              <a:t>INTRODUCTION</a:t>
            </a:r>
          </a:p>
          <a:p>
            <a:pPr marL="457200" indent="-457200">
              <a:lnSpc>
                <a:spcPct val="150000"/>
              </a:lnSpc>
              <a:buFont typeface="Arial" panose="020B0604020202020204" pitchFamily="34" charset="0"/>
              <a:buChar char="•"/>
            </a:pPr>
            <a:r>
              <a:rPr lang="en-US" dirty="0"/>
              <a:t>DESCRIPTION OF PROJECT</a:t>
            </a:r>
          </a:p>
          <a:p>
            <a:pPr marL="457200" indent="-457200">
              <a:lnSpc>
                <a:spcPct val="150000"/>
              </a:lnSpc>
              <a:buFont typeface="Arial" panose="020B0604020202020204" pitchFamily="34" charset="0"/>
              <a:buChar char="•"/>
            </a:pPr>
            <a:r>
              <a:rPr lang="en-US" dirty="0"/>
              <a:t>TECHNOLOGY AND TOOL USED</a:t>
            </a:r>
          </a:p>
          <a:p>
            <a:pPr marL="457200" indent="-457200">
              <a:lnSpc>
                <a:spcPct val="150000"/>
              </a:lnSpc>
              <a:buFont typeface="Arial" panose="020B0604020202020204" pitchFamily="34" charset="0"/>
              <a:buChar char="•"/>
            </a:pPr>
            <a:r>
              <a:rPr lang="en-US" dirty="0"/>
              <a:t>GLIMPSES OF PROJECT</a:t>
            </a:r>
          </a:p>
          <a:p>
            <a:pPr marL="457200" indent="-457200">
              <a:lnSpc>
                <a:spcPct val="150000"/>
              </a:lnSpc>
              <a:buFont typeface="Arial" panose="020B0604020202020204" pitchFamily="34" charset="0"/>
              <a:buChar char="•"/>
            </a:pPr>
            <a:r>
              <a:rPr lang="en-US" dirty="0"/>
              <a:t>BENEFITS</a:t>
            </a:r>
          </a:p>
          <a:p>
            <a:pPr marL="457200" indent="-457200">
              <a:lnSpc>
                <a:spcPct val="150000"/>
              </a:lnSpc>
              <a:buFont typeface="Arial" panose="020B0604020202020204" pitchFamily="34" charset="0"/>
              <a:buChar char="•"/>
            </a:pPr>
            <a:r>
              <a:rPr lang="en-US" dirty="0"/>
              <a:t>LIMITATION</a:t>
            </a:r>
          </a:p>
          <a:p>
            <a:pPr marL="457200" indent="-457200">
              <a:lnSpc>
                <a:spcPct val="150000"/>
              </a:lnSpc>
              <a:buFont typeface="Arial" panose="020B0604020202020204" pitchFamily="34" charset="0"/>
              <a:buChar char="•"/>
            </a:pPr>
            <a:r>
              <a:rPr lang="en-US" dirty="0"/>
              <a:t>CONCLUSION</a:t>
            </a:r>
          </a:p>
          <a:p>
            <a:endParaRPr lang="en-US" dirty="0"/>
          </a:p>
        </p:txBody>
      </p:sp>
    </p:spTree>
    <p:extLst>
      <p:ext uri="{BB962C8B-B14F-4D97-AF65-F5344CB8AC3E}">
        <p14:creationId xmlns:p14="http://schemas.microsoft.com/office/powerpoint/2010/main" val="31289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76200"/>
            <a:ext cx="10796875" cy="976536"/>
          </a:xfrm>
        </p:spPr>
        <p:txBody>
          <a:bodyPr/>
          <a:lstStyle/>
          <a:p>
            <a:r>
              <a:rPr lang="en-US" dirty="0"/>
              <a:t>INTRODUCTION-</a:t>
            </a:r>
          </a:p>
        </p:txBody>
      </p:sp>
      <p:sp>
        <p:nvSpPr>
          <p:cNvPr id="4" name="Content Placeholder 3">
            <a:extLst>
              <a:ext uri="{FF2B5EF4-FFF2-40B4-BE49-F238E27FC236}">
                <a16:creationId xmlns:a16="http://schemas.microsoft.com/office/drawing/2014/main" id="{DA741D69-33A0-CF9E-DCBD-1A6552ACEB9F}"/>
              </a:ext>
            </a:extLst>
          </p:cNvPr>
          <p:cNvSpPr>
            <a:spLocks noGrp="1"/>
          </p:cNvSpPr>
          <p:nvPr>
            <p:ph idx="1"/>
          </p:nvPr>
        </p:nvSpPr>
        <p:spPr>
          <a:xfrm>
            <a:off x="5876225" y="1060004"/>
            <a:ext cx="5688632" cy="3168894"/>
          </a:xfrm>
        </p:spPr>
        <p:txBody>
          <a:bodyPr>
            <a:noAutofit/>
          </a:bodyPr>
          <a:lstStyle/>
          <a:p>
            <a:pPr marL="0" indent="0" algn="just">
              <a:lnSpc>
                <a:spcPct val="100000"/>
              </a:lnSpc>
              <a:buNone/>
            </a:pPr>
            <a:r>
              <a:rPr lang="en-IN" sz="1800" spc="20" dirty="0">
                <a:solidFill>
                  <a:srgbClr val="141617"/>
                </a:solidFill>
                <a:effectLst/>
                <a:latin typeface="Georgia" panose="02040502050405020303" pitchFamily="18" charset="0"/>
                <a:ea typeface="Times New Roman" panose="02020603050405020304" pitchFamily="18" charset="0"/>
                <a:cs typeface="Arial" panose="020B0604020202020204" pitchFamily="34" charset="0"/>
              </a:rPr>
              <a:t>E-learning is widely used technology these days and the actual concept of E-learning is given in this section. E-learning can be defined as the way of learning different aspects and activities using the computers and the corresponding network connecting these computers. As per the opinion of one of the researcher, e-learning can be defined as the process of gaining the knowledge and delivering the knowledge through online methodologies and also sharing the knowledge to a remote person through online.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pic>
        <p:nvPicPr>
          <p:cNvPr id="1026" name="Picture 2" descr="See the source image">
            <a:extLst>
              <a:ext uri="{FF2B5EF4-FFF2-40B4-BE49-F238E27FC236}">
                <a16:creationId xmlns:a16="http://schemas.microsoft.com/office/drawing/2014/main" id="{DF7BBB17-B1D4-4855-652D-D6F2788C18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8044" y="4236166"/>
            <a:ext cx="5354962" cy="2378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40C5704C-4FBE-EFF3-AC07-45E102861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33" y="980728"/>
            <a:ext cx="4454079" cy="27134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0AECE808-50E1-13EB-935A-96BBAE3C41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819" y="3694213"/>
            <a:ext cx="3888433" cy="299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anim calcmode="lin" valueType="num">
                                      <p:cBhvr>
                                        <p:cTn id="13" dur="1000" fill="hold"/>
                                        <p:tgtEl>
                                          <p:spTgt spid="1028"/>
                                        </p:tgtEl>
                                        <p:attrNameLst>
                                          <p:attrName>ppt_x</p:attrName>
                                        </p:attrNameLst>
                                      </p:cBhvr>
                                      <p:tavLst>
                                        <p:tav tm="0">
                                          <p:val>
                                            <p:strVal val="#ppt_x"/>
                                          </p:val>
                                        </p:tav>
                                        <p:tav tm="100000">
                                          <p:val>
                                            <p:strVal val="#ppt_x"/>
                                          </p:val>
                                        </p:tav>
                                      </p:tavLst>
                                    </p:anim>
                                    <p:anim calcmode="lin" valueType="num">
                                      <p:cBhvr>
                                        <p:cTn id="14" dur="1000" fill="hold"/>
                                        <p:tgtEl>
                                          <p:spTgt spid="102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1000"/>
                                        <p:tgtEl>
                                          <p:spTgt spid="1030"/>
                                        </p:tgtEl>
                                      </p:cBhvr>
                                    </p:animEffect>
                                    <p:anim calcmode="lin" valueType="num">
                                      <p:cBhvr>
                                        <p:cTn id="18" dur="1000" fill="hold"/>
                                        <p:tgtEl>
                                          <p:spTgt spid="1030"/>
                                        </p:tgtEl>
                                        <p:attrNameLst>
                                          <p:attrName>ppt_x</p:attrName>
                                        </p:attrNameLst>
                                      </p:cBhvr>
                                      <p:tavLst>
                                        <p:tav tm="0">
                                          <p:val>
                                            <p:strVal val="#ppt_x"/>
                                          </p:val>
                                        </p:tav>
                                        <p:tav tm="100000">
                                          <p:val>
                                            <p:strVal val="#ppt_x"/>
                                          </p:val>
                                        </p:tav>
                                      </p:tavLst>
                                    </p:anim>
                                    <p:anim calcmode="lin" valueType="num">
                                      <p:cBhvr>
                                        <p:cTn id="19" dur="1000" fill="hold"/>
                                        <p:tgtEl>
                                          <p:spTgt spid="10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ppt_x</p:attrName>
                                        </p:attrNameLst>
                                      </p:cBhvr>
                                      <p:tavLst>
                                        <p:tav tm="0">
                                          <p:val>
                                            <p:strVal val="#ppt_x"/>
                                          </p:val>
                                        </p:tav>
                                        <p:tav tm="100000">
                                          <p:val>
                                            <p:strVal val="#ppt_x"/>
                                          </p:val>
                                        </p:tav>
                                      </p:tavLst>
                                    </p:anim>
                                    <p:anim calcmode="lin" valueType="num">
                                      <p:cBhvr>
                                        <p:cTn id="2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76200"/>
            <a:ext cx="10724867" cy="1048544"/>
          </a:xfrm>
        </p:spPr>
        <p:txBody>
          <a:bodyPr vert="horz" lIns="121899" tIns="60949" rIns="121899" bIns="60949" rtlCol="0" anchor="b">
            <a:normAutofit/>
          </a:bodyPr>
          <a:lstStyle/>
          <a:p>
            <a:r>
              <a:rPr lang="en-US" dirty="0"/>
              <a:t>DESCRIPTITON OF PROJECT</a:t>
            </a:r>
          </a:p>
        </p:txBody>
      </p:sp>
      <p:pic>
        <p:nvPicPr>
          <p:cNvPr id="11" name="Picture 10">
            <a:extLst>
              <a:ext uri="{FF2B5EF4-FFF2-40B4-BE49-F238E27FC236}">
                <a16:creationId xmlns:a16="http://schemas.microsoft.com/office/drawing/2014/main" id="{90B3280F-CF2F-8D7D-02AA-723129E52038}"/>
              </a:ext>
            </a:extLst>
          </p:cNvPr>
          <p:cNvPicPr>
            <a:picLocks noChangeAspect="1"/>
          </p:cNvPicPr>
          <p:nvPr/>
        </p:nvPicPr>
        <p:blipFill>
          <a:blip r:embed="rId2"/>
          <a:stretch>
            <a:fillRect/>
          </a:stretch>
        </p:blipFill>
        <p:spPr>
          <a:xfrm>
            <a:off x="765820" y="1772816"/>
            <a:ext cx="3520440" cy="4470400"/>
          </a:xfrm>
          <a:prstGeom prst="rect">
            <a:avLst/>
          </a:prstGeom>
          <a:noFill/>
        </p:spPr>
      </p:pic>
      <p:sp>
        <p:nvSpPr>
          <p:cNvPr id="9" name="TextBox 8">
            <a:extLst>
              <a:ext uri="{FF2B5EF4-FFF2-40B4-BE49-F238E27FC236}">
                <a16:creationId xmlns:a16="http://schemas.microsoft.com/office/drawing/2014/main" id="{84A3BF00-DB57-67E0-3162-60647847E65C}"/>
              </a:ext>
            </a:extLst>
          </p:cNvPr>
          <p:cNvSpPr txBox="1"/>
          <p:nvPr/>
        </p:nvSpPr>
        <p:spPr>
          <a:xfrm>
            <a:off x="5302324" y="1701800"/>
            <a:ext cx="5972339" cy="4470400"/>
          </a:xfrm>
          <a:prstGeom prst="rect">
            <a:avLst/>
          </a:prstGeom>
        </p:spPr>
        <p:txBody>
          <a:bodyPr vert="horz" lIns="121899" tIns="60949" rIns="121899" bIns="60949" rtlCol="0">
            <a:normAutofit/>
          </a:bodyPr>
          <a:lstStyle/>
          <a:p>
            <a:pPr indent="-304747">
              <a:lnSpc>
                <a:spcPct val="95000"/>
              </a:lnSpc>
              <a:buSzPct val="100000"/>
            </a:pPr>
            <a:r>
              <a:rPr lang="en-US" dirty="0"/>
              <a:t>WHY THIS PROJECT?</a:t>
            </a:r>
            <a:endParaRPr lang="en-US" dirty="0">
              <a:effectLst/>
            </a:endParaRPr>
          </a:p>
          <a:p>
            <a:pPr lvl="1" indent="-304747" algn="just">
              <a:lnSpc>
                <a:spcPct val="95000"/>
              </a:lnSpc>
              <a:buSzPct val="100000"/>
            </a:pPr>
            <a:r>
              <a:rPr lang="en-US" sz="1600" dirty="0">
                <a:effectLst/>
              </a:rPr>
              <a:t>     Notes and Assignment circulation is each semester work for any individual faculty/teacher &amp; for a student it is difficult task to arrange them, to prepare for mid/end semester examination. So, to tackle this problem we have made the E-Library which covers information regarding Syllabus, Notes ,Assignments etc. and this website have customized interface according to your Semester/Year and Degree.</a:t>
            </a:r>
          </a:p>
          <a:p>
            <a:pPr lvl="1" indent="-304747" algn="just">
              <a:lnSpc>
                <a:spcPct val="95000"/>
              </a:lnSpc>
              <a:buSzPct val="100000"/>
            </a:pPr>
            <a:endParaRPr lang="en-IN" sz="1600" dirty="0"/>
          </a:p>
          <a:p>
            <a:pPr indent="-304747">
              <a:lnSpc>
                <a:spcPct val="95000"/>
              </a:lnSpc>
              <a:buSzPct val="100000"/>
            </a:pPr>
            <a:r>
              <a:rPr lang="en-US" dirty="0">
                <a:effectLst/>
              </a:rPr>
              <a:t>OBJECTIVES:</a:t>
            </a:r>
          </a:p>
          <a:p>
            <a:pPr marL="952393" lvl="1" indent="-304747">
              <a:lnSpc>
                <a:spcPct val="95000"/>
              </a:lnSpc>
              <a:spcAft>
                <a:spcPts val="800"/>
              </a:spcAft>
              <a:buSzPct val="100000"/>
              <a:buFont typeface="Symbol" panose="05050102010706020507" pitchFamily="18" charset="2"/>
              <a:buChar char=""/>
            </a:pPr>
            <a:r>
              <a:rPr lang="en-US" sz="1600" dirty="0">
                <a:effectLst/>
              </a:rPr>
              <a:t>To make to task easier for students to get the subject related content.</a:t>
            </a:r>
            <a:endParaRPr lang="en-IN" sz="1600" dirty="0">
              <a:effectLst/>
            </a:endParaRPr>
          </a:p>
          <a:p>
            <a:pPr marL="952393" lvl="1" indent="-304747">
              <a:lnSpc>
                <a:spcPct val="95000"/>
              </a:lnSpc>
              <a:spcAft>
                <a:spcPts val="800"/>
              </a:spcAft>
              <a:buSzPct val="100000"/>
              <a:buFont typeface="Symbol" panose="05050102010706020507" pitchFamily="18" charset="2"/>
              <a:buChar char=""/>
            </a:pPr>
            <a:r>
              <a:rPr lang="en-US" sz="1600" dirty="0">
                <a:effectLst/>
              </a:rPr>
              <a:t>Main implication of website is to motivate and help students to ace in</a:t>
            </a:r>
            <a:r>
              <a:rPr lang="en-IN" sz="1600" dirty="0"/>
              <a:t> </a:t>
            </a:r>
            <a:r>
              <a:rPr lang="en-US" sz="1600" dirty="0">
                <a:effectLst/>
              </a:rPr>
              <a:t>academic </a:t>
            </a:r>
            <a:r>
              <a:rPr lang="en-US" sz="1600" dirty="0" err="1">
                <a:effectLst/>
              </a:rPr>
              <a:t>assesments</a:t>
            </a:r>
            <a:r>
              <a:rPr lang="en-US" sz="1500" dirty="0">
                <a:effectLst/>
              </a:rPr>
              <a:t>.</a:t>
            </a:r>
            <a:endParaRPr lang="en-IN" sz="1500" dirty="0">
              <a:effectLst/>
            </a:endParaRPr>
          </a:p>
          <a:p>
            <a:pPr marL="895243" lvl="1" indent="-304747">
              <a:lnSpc>
                <a:spcPct val="95000"/>
              </a:lnSpc>
              <a:buSzPct val="100000"/>
              <a:buFont typeface="Arial" panose="020B0604020202020204" pitchFamily="34" charset="0"/>
              <a:buChar char="•"/>
            </a:pPr>
            <a:endParaRPr lang="en-US" sz="1500" dirty="0">
              <a:effectLst/>
            </a:endParaRPr>
          </a:p>
        </p:txBody>
      </p:sp>
      <p:pic>
        <p:nvPicPr>
          <p:cNvPr id="3076" name="Picture 4" descr="See the source image">
            <a:extLst>
              <a:ext uri="{FF2B5EF4-FFF2-40B4-BE49-F238E27FC236}">
                <a16:creationId xmlns:a16="http://schemas.microsoft.com/office/drawing/2014/main" id="{333A4BAE-EFB8-67D9-A8CC-A3CAD06D66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6739" y="595512"/>
            <a:ext cx="1177304" cy="117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sz="half" idx="2"/>
          </p:nvPr>
        </p:nvSpPr>
        <p:spPr>
          <a:xfrm>
            <a:off x="405780" y="260648"/>
            <a:ext cx="10153128" cy="1007120"/>
          </a:xfrm>
        </p:spPr>
        <p:txBody>
          <a:bodyPr>
            <a:noAutofit/>
          </a:bodyPr>
          <a:lstStyle/>
          <a:p>
            <a:pPr marL="0" indent="0">
              <a:buNone/>
            </a:pPr>
            <a:r>
              <a:rPr lang="en-US" sz="4400" dirty="0"/>
              <a:t>TECHNOLOGY AND TOOLS USED</a:t>
            </a:r>
          </a:p>
        </p:txBody>
      </p:sp>
      <p:sp>
        <p:nvSpPr>
          <p:cNvPr id="7" name="TextBox 6">
            <a:extLst>
              <a:ext uri="{FF2B5EF4-FFF2-40B4-BE49-F238E27FC236}">
                <a16:creationId xmlns:a16="http://schemas.microsoft.com/office/drawing/2014/main" id="{1F293B38-790E-8363-7690-96B0B00689B5}"/>
              </a:ext>
            </a:extLst>
          </p:cNvPr>
          <p:cNvSpPr txBox="1"/>
          <p:nvPr/>
        </p:nvSpPr>
        <p:spPr>
          <a:xfrm>
            <a:off x="909836" y="1628800"/>
            <a:ext cx="3960440" cy="1938992"/>
          </a:xfrm>
          <a:prstGeom prst="rect">
            <a:avLst/>
          </a:prstGeom>
          <a:noFill/>
        </p:spPr>
        <p:txBody>
          <a:bodyPr wrap="square" rtlCol="0">
            <a:spAutoFit/>
          </a:bodyPr>
          <a:lstStyle/>
          <a:p>
            <a:r>
              <a:rPr lang="en-IN" dirty="0"/>
              <a:t>LANGUAGES USED:</a:t>
            </a:r>
          </a:p>
          <a:p>
            <a:r>
              <a:rPr lang="en-IN" dirty="0"/>
              <a:t> </a:t>
            </a:r>
          </a:p>
          <a:p>
            <a:pPr marL="342900" indent="-342900">
              <a:buFont typeface="Arial" panose="020B0604020202020204" pitchFamily="34" charset="0"/>
              <a:buChar char="•"/>
            </a:pPr>
            <a:r>
              <a:rPr lang="en-IN" dirty="0"/>
              <a:t>HTML</a:t>
            </a:r>
          </a:p>
          <a:p>
            <a:pPr marL="342900" indent="-342900">
              <a:buFont typeface="Arial" panose="020B0604020202020204" pitchFamily="34" charset="0"/>
              <a:buChar char="•"/>
            </a:pPr>
            <a:r>
              <a:rPr lang="en-IN" dirty="0"/>
              <a:t>CSS</a:t>
            </a:r>
          </a:p>
          <a:p>
            <a:pPr marL="342900" indent="-342900">
              <a:buFont typeface="Arial" panose="020B0604020202020204" pitchFamily="34" charset="0"/>
              <a:buChar char="•"/>
            </a:pPr>
            <a:r>
              <a:rPr lang="en-IN" dirty="0"/>
              <a:t>JAVASCRIPT</a:t>
            </a:r>
          </a:p>
        </p:txBody>
      </p:sp>
      <p:sp>
        <p:nvSpPr>
          <p:cNvPr id="8" name="TextBox 7">
            <a:extLst>
              <a:ext uri="{FF2B5EF4-FFF2-40B4-BE49-F238E27FC236}">
                <a16:creationId xmlns:a16="http://schemas.microsoft.com/office/drawing/2014/main" id="{12C84F10-ABD7-7668-4D9C-6F816D587AC2}"/>
              </a:ext>
            </a:extLst>
          </p:cNvPr>
          <p:cNvSpPr txBox="1"/>
          <p:nvPr/>
        </p:nvSpPr>
        <p:spPr>
          <a:xfrm>
            <a:off x="909836" y="4149080"/>
            <a:ext cx="4608512" cy="1938992"/>
          </a:xfrm>
          <a:prstGeom prst="rect">
            <a:avLst/>
          </a:prstGeom>
          <a:noFill/>
        </p:spPr>
        <p:txBody>
          <a:bodyPr wrap="square" rtlCol="0">
            <a:spAutoFit/>
          </a:bodyPr>
          <a:lstStyle/>
          <a:p>
            <a:r>
              <a:rPr lang="en-IN" dirty="0"/>
              <a:t>DEVELOPER TOOLS USED:</a:t>
            </a:r>
          </a:p>
          <a:p>
            <a:endParaRPr lang="en-IN" dirty="0"/>
          </a:p>
          <a:p>
            <a:pPr marL="342900" indent="-342900">
              <a:buFont typeface="Arial" panose="020B0604020202020204" pitchFamily="34" charset="0"/>
              <a:buChar char="•"/>
            </a:pPr>
            <a:r>
              <a:rPr lang="en-IN" dirty="0"/>
              <a:t>VS CODE</a:t>
            </a:r>
          </a:p>
          <a:p>
            <a:pPr marL="342900" indent="-342900">
              <a:buFont typeface="Arial" panose="020B0604020202020204" pitchFamily="34" charset="0"/>
              <a:buChar char="•"/>
            </a:pPr>
            <a:r>
              <a:rPr lang="en-IN" dirty="0"/>
              <a:t>GITHUB</a:t>
            </a:r>
          </a:p>
          <a:p>
            <a:pPr marL="342900" indent="-342900">
              <a:buFont typeface="Arial" panose="020B0604020202020204" pitchFamily="34" charset="0"/>
              <a:buChar char="•"/>
            </a:pPr>
            <a:r>
              <a:rPr lang="en-IN" dirty="0"/>
              <a:t>FIGMA</a:t>
            </a:r>
          </a:p>
        </p:txBody>
      </p:sp>
      <p:sp>
        <p:nvSpPr>
          <p:cNvPr id="9" name="AutoShape 2" descr="See the source image">
            <a:extLst>
              <a:ext uri="{FF2B5EF4-FFF2-40B4-BE49-F238E27FC236}">
                <a16:creationId xmlns:a16="http://schemas.microsoft.com/office/drawing/2014/main" id="{95E4CB72-B27B-A465-CCF4-65BFC9445463}"/>
              </a:ext>
            </a:extLst>
          </p:cNvPr>
          <p:cNvSpPr>
            <a:spLocks noChangeAspect="1" noChangeArrowheads="1"/>
          </p:cNvSpPr>
          <p:nvPr/>
        </p:nvSpPr>
        <p:spPr bwMode="auto">
          <a:xfrm>
            <a:off x="5942012" y="1340769"/>
            <a:ext cx="2240631" cy="2240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See the source image">
            <a:extLst>
              <a:ext uri="{FF2B5EF4-FFF2-40B4-BE49-F238E27FC236}">
                <a16:creationId xmlns:a16="http://schemas.microsoft.com/office/drawing/2014/main" id="{1F4740D6-F55E-E8D0-0F5C-D7DEB1ACE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725" y="1628800"/>
            <a:ext cx="1611727" cy="2386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e the source image">
            <a:extLst>
              <a:ext uri="{FF2B5EF4-FFF2-40B4-BE49-F238E27FC236}">
                <a16:creationId xmlns:a16="http://schemas.microsoft.com/office/drawing/2014/main" id="{8EFA1915-B911-D311-C4E1-6870B0AA6F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2445" y="1628800"/>
            <a:ext cx="2492729" cy="252028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ee the source image">
            <a:extLst>
              <a:ext uri="{FF2B5EF4-FFF2-40B4-BE49-F238E27FC236}">
                <a16:creationId xmlns:a16="http://schemas.microsoft.com/office/drawing/2014/main" id="{F5E13153-E5CD-D849-7C5B-3D60421E3D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721" r="14721"/>
          <a:stretch/>
        </p:blipFill>
        <p:spPr bwMode="auto">
          <a:xfrm>
            <a:off x="8880568" y="1664804"/>
            <a:ext cx="1717405" cy="244827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ee related image detail">
            <a:extLst>
              <a:ext uri="{FF2B5EF4-FFF2-40B4-BE49-F238E27FC236}">
                <a16:creationId xmlns:a16="http://schemas.microsoft.com/office/drawing/2014/main" id="{D40D8377-E92B-2746-9163-5C38471B06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508" y="4849651"/>
            <a:ext cx="1513613" cy="1368559"/>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Image result for vs Code Extension Logo">
            <a:extLst>
              <a:ext uri="{FF2B5EF4-FFF2-40B4-BE49-F238E27FC236}">
                <a16:creationId xmlns:a16="http://schemas.microsoft.com/office/drawing/2014/main" id="{1AE2D1AA-8824-EC72-D248-9CB2C6F05C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7750" y="4625255"/>
            <a:ext cx="2492728" cy="18173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9FD76FF-57C6-4676-06ED-DFBAB25EFB14}"/>
              </a:ext>
            </a:extLst>
          </p:cNvPr>
          <p:cNvPicPr>
            <a:picLocks noChangeAspect="1"/>
          </p:cNvPicPr>
          <p:nvPr/>
        </p:nvPicPr>
        <p:blipFill>
          <a:blip r:embed="rId8"/>
          <a:stretch>
            <a:fillRect/>
          </a:stretch>
        </p:blipFill>
        <p:spPr>
          <a:xfrm>
            <a:off x="9145018" y="5064858"/>
            <a:ext cx="2133971" cy="1104932"/>
          </a:xfrm>
          <a:prstGeom prst="rect">
            <a:avLst/>
          </a:prstGeom>
        </p:spPr>
      </p:pic>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4102"/>
                                        </p:tgtEl>
                                        <p:attrNameLst>
                                          <p:attrName>style.visibility</p:attrName>
                                        </p:attrNameLst>
                                      </p:cBhvr>
                                      <p:to>
                                        <p:strVal val="visible"/>
                                      </p:to>
                                    </p:set>
                                    <p:animEffect transition="in" filter="circle(in)">
                                      <p:cBhvr>
                                        <p:cTn id="26" dur="2000"/>
                                        <p:tgtEl>
                                          <p:spTgt spid="4102"/>
                                        </p:tgtEl>
                                      </p:cBhvr>
                                    </p:animEffect>
                                  </p:childTnLst>
                                </p:cTn>
                              </p:par>
                              <p:par>
                                <p:cTn id="27" presetID="6" presetClass="entr" presetSubtype="16" fill="hold" nodeType="withEffect">
                                  <p:stCondLst>
                                    <p:cond delay="0"/>
                                  </p:stCondLst>
                                  <p:childTnLst>
                                    <p:set>
                                      <p:cBhvr>
                                        <p:cTn id="28" dur="1" fill="hold">
                                          <p:stCondLst>
                                            <p:cond delay="0"/>
                                          </p:stCondLst>
                                        </p:cTn>
                                        <p:tgtEl>
                                          <p:spTgt spid="4104"/>
                                        </p:tgtEl>
                                        <p:attrNameLst>
                                          <p:attrName>style.visibility</p:attrName>
                                        </p:attrNameLst>
                                      </p:cBhvr>
                                      <p:to>
                                        <p:strVal val="visible"/>
                                      </p:to>
                                    </p:set>
                                    <p:animEffect transition="in" filter="circle(in)">
                                      <p:cBhvr>
                                        <p:cTn id="29" dur="2000"/>
                                        <p:tgtEl>
                                          <p:spTgt spid="4104"/>
                                        </p:tgtEl>
                                      </p:cBhvr>
                                    </p:animEffect>
                                  </p:childTnLst>
                                </p:cTn>
                              </p:par>
                              <p:par>
                                <p:cTn id="30" presetID="6" presetClass="entr" presetSubtype="16" fill="hold" nodeType="with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circle(in)">
                                      <p:cBhvr>
                                        <p:cTn id="32" dur="2000"/>
                                        <p:tgtEl>
                                          <p:spTgt spid="410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116"/>
                                        </p:tgtEl>
                                        <p:attrNameLst>
                                          <p:attrName>style.visibility</p:attrName>
                                        </p:attrNameLst>
                                      </p:cBhvr>
                                      <p:to>
                                        <p:strVal val="visible"/>
                                      </p:to>
                                    </p:set>
                                    <p:animEffect transition="in" filter="randombar(horizontal)">
                                      <p:cBhvr>
                                        <p:cTn id="37" dur="500"/>
                                        <p:tgtEl>
                                          <p:spTgt spid="4116"/>
                                        </p:tgtEl>
                                      </p:cBhvr>
                                    </p:animEffect>
                                  </p:childTnLst>
                                </p:cTn>
                              </p:par>
                              <p:par>
                                <p:cTn id="38" presetID="14" presetClass="entr" presetSubtype="10" fill="hold" nodeType="withEffect">
                                  <p:stCondLst>
                                    <p:cond delay="0"/>
                                  </p:stCondLst>
                                  <p:childTnLst>
                                    <p:set>
                                      <p:cBhvr>
                                        <p:cTn id="39" dur="1" fill="hold">
                                          <p:stCondLst>
                                            <p:cond delay="0"/>
                                          </p:stCondLst>
                                        </p:cTn>
                                        <p:tgtEl>
                                          <p:spTgt spid="4112"/>
                                        </p:tgtEl>
                                        <p:attrNameLst>
                                          <p:attrName>style.visibility</p:attrName>
                                        </p:attrNameLst>
                                      </p:cBhvr>
                                      <p:to>
                                        <p:strVal val="visible"/>
                                      </p:to>
                                    </p:set>
                                    <p:animEffect transition="in" filter="randombar(horizontal)">
                                      <p:cBhvr>
                                        <p:cTn id="40" dur="500"/>
                                        <p:tgtEl>
                                          <p:spTgt spid="4112"/>
                                        </p:tgtEl>
                                      </p:cBhvr>
                                    </p:animEffect>
                                  </p:childTnLst>
                                </p:cTn>
                              </p:par>
                              <p:par>
                                <p:cTn id="41" presetID="14" presetClass="entr" presetSubtype="1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5" y="76200"/>
            <a:ext cx="9361040" cy="1048544"/>
          </a:xfrm>
        </p:spPr>
        <p:txBody>
          <a:bodyPr/>
          <a:lstStyle/>
          <a:p>
            <a:r>
              <a:rPr lang="en-US" dirty="0"/>
              <a:t>GLIMPSES OF E-LIBRARY PROJECT</a:t>
            </a:r>
          </a:p>
        </p:txBody>
      </p:sp>
      <p:pic>
        <p:nvPicPr>
          <p:cNvPr id="14" name="Picture 13" descr="Graphical user interface, application&#10;&#10;Description automatically generated">
            <a:extLst>
              <a:ext uri="{FF2B5EF4-FFF2-40B4-BE49-F238E27FC236}">
                <a16:creationId xmlns:a16="http://schemas.microsoft.com/office/drawing/2014/main" id="{854EB2C7-BD71-E374-05E1-F40C2C571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132" y="2636912"/>
            <a:ext cx="5467280" cy="4000872"/>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05160579-1172-6A5B-A7DB-4AA5D2008F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436" y="2636912"/>
            <a:ext cx="5688632" cy="4000872"/>
          </a:xfrm>
          <a:prstGeom prst="rect">
            <a:avLst/>
          </a:prstGeom>
        </p:spPr>
      </p:pic>
      <p:sp>
        <p:nvSpPr>
          <p:cNvPr id="17" name="TextBox 16">
            <a:extLst>
              <a:ext uri="{FF2B5EF4-FFF2-40B4-BE49-F238E27FC236}">
                <a16:creationId xmlns:a16="http://schemas.microsoft.com/office/drawing/2014/main" id="{CA8B2335-279F-6D36-C011-0D03FF7D6FD7}"/>
              </a:ext>
            </a:extLst>
          </p:cNvPr>
          <p:cNvSpPr txBox="1"/>
          <p:nvPr/>
        </p:nvSpPr>
        <p:spPr>
          <a:xfrm>
            <a:off x="1413892" y="1678399"/>
            <a:ext cx="3240360" cy="461665"/>
          </a:xfrm>
          <a:prstGeom prst="rect">
            <a:avLst/>
          </a:prstGeom>
          <a:noFill/>
        </p:spPr>
        <p:txBody>
          <a:bodyPr wrap="square" rtlCol="0">
            <a:spAutoFit/>
          </a:bodyPr>
          <a:lstStyle/>
          <a:p>
            <a:r>
              <a:rPr lang="en-IN" dirty="0"/>
              <a:t>REGISTRATION PAGE</a:t>
            </a:r>
          </a:p>
        </p:txBody>
      </p:sp>
      <p:sp>
        <p:nvSpPr>
          <p:cNvPr id="18" name="TextBox 17">
            <a:extLst>
              <a:ext uri="{FF2B5EF4-FFF2-40B4-BE49-F238E27FC236}">
                <a16:creationId xmlns:a16="http://schemas.microsoft.com/office/drawing/2014/main" id="{E7226CCC-D68C-9E75-CCB8-A466FBFC80DB}"/>
              </a:ext>
            </a:extLst>
          </p:cNvPr>
          <p:cNvSpPr txBox="1"/>
          <p:nvPr/>
        </p:nvSpPr>
        <p:spPr>
          <a:xfrm>
            <a:off x="7822604" y="1678398"/>
            <a:ext cx="3096344" cy="461665"/>
          </a:xfrm>
          <a:prstGeom prst="rect">
            <a:avLst/>
          </a:prstGeom>
          <a:noFill/>
        </p:spPr>
        <p:txBody>
          <a:bodyPr wrap="square" rtlCol="0">
            <a:spAutoFit/>
          </a:bodyPr>
          <a:lstStyle/>
          <a:p>
            <a:r>
              <a:rPr lang="en-IN" dirty="0"/>
              <a:t>FIGMA UI DESIGN</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09836" y="908720"/>
            <a:ext cx="4973041" cy="512064"/>
          </a:xfrm>
        </p:spPr>
        <p:txBody>
          <a:bodyPr/>
          <a:lstStyle/>
          <a:p>
            <a:pPr algn="ctr"/>
            <a:r>
              <a:rPr lang="en-US" dirty="0"/>
              <a:t>SYLLABUS VIEW</a:t>
            </a:r>
          </a:p>
        </p:txBody>
      </p:sp>
      <p:sp>
        <p:nvSpPr>
          <p:cNvPr id="6" name="Text Placeholder 5"/>
          <p:cNvSpPr>
            <a:spLocks noGrp="1"/>
          </p:cNvSpPr>
          <p:nvPr>
            <p:ph type="body" sz="quarter" idx="3"/>
          </p:nvPr>
        </p:nvSpPr>
        <p:spPr>
          <a:xfrm>
            <a:off x="6454452" y="908720"/>
            <a:ext cx="4973041" cy="512064"/>
          </a:xfrm>
        </p:spPr>
        <p:txBody>
          <a:bodyPr/>
          <a:lstStyle/>
          <a:p>
            <a:pPr algn="ctr"/>
            <a:r>
              <a:rPr lang="en-US" dirty="0"/>
              <a:t>ASSIGNMENT SECTION</a:t>
            </a:r>
          </a:p>
        </p:txBody>
      </p:sp>
      <p:pic>
        <p:nvPicPr>
          <p:cNvPr id="7" name="Content Placeholder 6" descr="A screenshot of a computer">
            <a:extLst>
              <a:ext uri="{FF2B5EF4-FFF2-40B4-BE49-F238E27FC236}">
                <a16:creationId xmlns:a16="http://schemas.microsoft.com/office/drawing/2014/main" id="{8B6E5188-60FB-634B-CB24-402E1E57250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04" y="2132856"/>
            <a:ext cx="5616624" cy="3672407"/>
          </a:xfrm>
          <a:prstGeom prst="rect">
            <a:avLst/>
          </a:prstGeom>
        </p:spPr>
      </p:pic>
      <p:pic>
        <p:nvPicPr>
          <p:cNvPr id="8" name="Content Placeholder 7" descr="A screenshot of a computer&#10;&#10;Description automatically generated with medium confidence">
            <a:extLst>
              <a:ext uri="{FF2B5EF4-FFF2-40B4-BE49-F238E27FC236}">
                <a16:creationId xmlns:a16="http://schemas.microsoft.com/office/drawing/2014/main" id="{52E71E43-1110-38F2-4223-0BB0FAEE90DC}"/>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382444" y="2132856"/>
            <a:ext cx="5400599" cy="3888432"/>
          </a:xfrm>
          <a:prstGeom prst="rect">
            <a:avLst/>
          </a:prstGeom>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D2FC-0C19-6500-8364-61D42090F0F0}"/>
              </a:ext>
            </a:extLst>
          </p:cNvPr>
          <p:cNvSpPr>
            <a:spLocks noGrp="1"/>
          </p:cNvSpPr>
          <p:nvPr>
            <p:ph type="title"/>
          </p:nvPr>
        </p:nvSpPr>
        <p:spPr>
          <a:xfrm>
            <a:off x="405780" y="1492834"/>
            <a:ext cx="7008574" cy="792088"/>
          </a:xfrm>
        </p:spPr>
        <p:txBody>
          <a:bodyPr>
            <a:normAutofit/>
          </a:bodyPr>
          <a:lstStyle/>
          <a:p>
            <a:pPr marL="342900" indent="-342900">
              <a:buFont typeface="Wingdings" panose="05000000000000000000" pitchFamily="2" charset="2"/>
              <a:buChar char="Ø"/>
            </a:pPr>
            <a:r>
              <a:rPr lang="en-IN" sz="2400" dirty="0"/>
              <a:t>EASY TO USE</a:t>
            </a:r>
            <a:br>
              <a:rPr lang="en-IN" sz="2400" dirty="0"/>
            </a:br>
            <a:endParaRPr lang="en-IN" sz="2400" dirty="0"/>
          </a:p>
        </p:txBody>
      </p:sp>
      <p:sp>
        <p:nvSpPr>
          <p:cNvPr id="3" name="Text Placeholder 2">
            <a:extLst>
              <a:ext uri="{FF2B5EF4-FFF2-40B4-BE49-F238E27FC236}">
                <a16:creationId xmlns:a16="http://schemas.microsoft.com/office/drawing/2014/main" id="{CD186D25-D5D9-B952-EA12-C704151F85E1}"/>
              </a:ext>
            </a:extLst>
          </p:cNvPr>
          <p:cNvSpPr>
            <a:spLocks noGrp="1"/>
          </p:cNvSpPr>
          <p:nvPr>
            <p:ph type="body" idx="1"/>
          </p:nvPr>
        </p:nvSpPr>
        <p:spPr>
          <a:xfrm>
            <a:off x="333772" y="188641"/>
            <a:ext cx="7920880" cy="792088"/>
          </a:xfrm>
        </p:spPr>
        <p:txBody>
          <a:bodyPr>
            <a:normAutofit/>
          </a:bodyPr>
          <a:lstStyle/>
          <a:p>
            <a:r>
              <a:rPr lang="en-US" sz="3500" dirty="0"/>
              <a:t>USEFULNESS OF E-LIBRARY PROJECT</a:t>
            </a:r>
            <a:endParaRPr lang="en-IN" sz="3500" dirty="0"/>
          </a:p>
        </p:txBody>
      </p:sp>
      <p:sp>
        <p:nvSpPr>
          <p:cNvPr id="4" name="TextBox 3">
            <a:extLst>
              <a:ext uri="{FF2B5EF4-FFF2-40B4-BE49-F238E27FC236}">
                <a16:creationId xmlns:a16="http://schemas.microsoft.com/office/drawing/2014/main" id="{8379D420-D19B-1FF8-5247-21E5A238D8CA}"/>
              </a:ext>
            </a:extLst>
          </p:cNvPr>
          <p:cNvSpPr txBox="1"/>
          <p:nvPr/>
        </p:nvSpPr>
        <p:spPr>
          <a:xfrm>
            <a:off x="405780" y="2054089"/>
            <a:ext cx="6048672" cy="461665"/>
          </a:xfrm>
          <a:prstGeom prst="rect">
            <a:avLst/>
          </a:prstGeom>
          <a:noFill/>
        </p:spPr>
        <p:txBody>
          <a:bodyPr wrap="square" rtlCol="0">
            <a:spAutoFit/>
          </a:bodyPr>
          <a:lstStyle/>
          <a:p>
            <a:pPr marL="342900" indent="-342900">
              <a:buFont typeface="Wingdings" panose="05000000000000000000" pitchFamily="2" charset="2"/>
              <a:buChar char="Ø"/>
            </a:pPr>
            <a:r>
              <a:rPr lang="en-IN" dirty="0"/>
              <a:t>DOWNLOADABLE STUDY MATERIAL</a:t>
            </a:r>
          </a:p>
        </p:txBody>
      </p:sp>
      <p:sp>
        <p:nvSpPr>
          <p:cNvPr id="5" name="TextBox 4">
            <a:extLst>
              <a:ext uri="{FF2B5EF4-FFF2-40B4-BE49-F238E27FC236}">
                <a16:creationId xmlns:a16="http://schemas.microsoft.com/office/drawing/2014/main" id="{F004E469-154C-05B9-C75A-578D55FB4C58}"/>
              </a:ext>
            </a:extLst>
          </p:cNvPr>
          <p:cNvSpPr txBox="1"/>
          <p:nvPr/>
        </p:nvSpPr>
        <p:spPr>
          <a:xfrm>
            <a:off x="405780" y="2665110"/>
            <a:ext cx="5616624" cy="461665"/>
          </a:xfrm>
          <a:prstGeom prst="rect">
            <a:avLst/>
          </a:prstGeom>
          <a:noFill/>
        </p:spPr>
        <p:txBody>
          <a:bodyPr wrap="square" rtlCol="0">
            <a:spAutoFit/>
          </a:bodyPr>
          <a:lstStyle/>
          <a:p>
            <a:pPr marL="342900" indent="-342900">
              <a:buFont typeface="Wingdings" panose="05000000000000000000" pitchFamily="2" charset="2"/>
              <a:buChar char="Ø"/>
            </a:pPr>
            <a:r>
              <a:rPr lang="en-IN" dirty="0"/>
              <a:t>CUSTOMIZABLE USER INTERFACE</a:t>
            </a:r>
          </a:p>
        </p:txBody>
      </p:sp>
      <p:sp>
        <p:nvSpPr>
          <p:cNvPr id="6" name="TextBox 5">
            <a:extLst>
              <a:ext uri="{FF2B5EF4-FFF2-40B4-BE49-F238E27FC236}">
                <a16:creationId xmlns:a16="http://schemas.microsoft.com/office/drawing/2014/main" id="{67B847AF-1124-2A95-EE46-6FFB8B04AE27}"/>
              </a:ext>
            </a:extLst>
          </p:cNvPr>
          <p:cNvSpPr txBox="1"/>
          <p:nvPr/>
        </p:nvSpPr>
        <p:spPr>
          <a:xfrm>
            <a:off x="405780" y="3232453"/>
            <a:ext cx="4536504" cy="461665"/>
          </a:xfrm>
          <a:prstGeom prst="rect">
            <a:avLst/>
          </a:prstGeom>
          <a:noFill/>
        </p:spPr>
        <p:txBody>
          <a:bodyPr wrap="square" rtlCol="0">
            <a:spAutoFit/>
          </a:bodyPr>
          <a:lstStyle/>
          <a:p>
            <a:pPr marL="342900" indent="-342900">
              <a:buFont typeface="Wingdings" panose="05000000000000000000" pitchFamily="2" charset="2"/>
              <a:buChar char="Ø"/>
            </a:pPr>
            <a:r>
              <a:rPr lang="en-IN" dirty="0"/>
              <a:t>FREE TO USE</a:t>
            </a:r>
          </a:p>
        </p:txBody>
      </p:sp>
      <p:pic>
        <p:nvPicPr>
          <p:cNvPr id="2050" name="Picture 2" descr="See the source image">
            <a:extLst>
              <a:ext uri="{FF2B5EF4-FFF2-40B4-BE49-F238E27FC236}">
                <a16:creationId xmlns:a16="http://schemas.microsoft.com/office/drawing/2014/main" id="{900A1856-A555-FCC2-19DE-E0E86E4FF2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4252" y="3667208"/>
            <a:ext cx="3383235" cy="21328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9ACAC82F-6772-FAAA-249C-66F6472F1F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852" y="4293096"/>
            <a:ext cx="2590495" cy="229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33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barn(inVertical)">
                                      <p:cBhvr>
                                        <p:cTn id="30" dur="500"/>
                                        <p:tgtEl>
                                          <p:spTgt spid="2050"/>
                                        </p:tgtEl>
                                      </p:cBhvr>
                                    </p:animEffect>
                                  </p:childTnLst>
                                </p:cTn>
                              </p:par>
                              <p:par>
                                <p:cTn id="31" presetID="16" presetClass="entr" presetSubtype="21" fill="hold" nodeType="with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barn(inVertical)">
                                      <p:cBhvr>
                                        <p:cTn id="3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7EA2-A82D-4053-24C1-D31B36532E23}"/>
              </a:ext>
            </a:extLst>
          </p:cNvPr>
          <p:cNvSpPr>
            <a:spLocks noGrp="1"/>
          </p:cNvSpPr>
          <p:nvPr>
            <p:ph type="title"/>
          </p:nvPr>
        </p:nvSpPr>
        <p:spPr>
          <a:xfrm>
            <a:off x="261764" y="1498600"/>
            <a:ext cx="7008574" cy="490240"/>
          </a:xfrm>
        </p:spPr>
        <p:txBody>
          <a:bodyPr>
            <a:normAutofit/>
          </a:bodyPr>
          <a:lstStyle/>
          <a:p>
            <a:pPr marL="457200" indent="-457200">
              <a:buFont typeface="Wingdings" panose="05000000000000000000" pitchFamily="2" charset="2"/>
              <a:buChar char="q"/>
            </a:pPr>
            <a:r>
              <a:rPr lang="en-IN" sz="2800" dirty="0"/>
              <a:t>NOT SECURE</a:t>
            </a:r>
          </a:p>
        </p:txBody>
      </p:sp>
      <p:sp>
        <p:nvSpPr>
          <p:cNvPr id="3" name="Text Placeholder 2">
            <a:extLst>
              <a:ext uri="{FF2B5EF4-FFF2-40B4-BE49-F238E27FC236}">
                <a16:creationId xmlns:a16="http://schemas.microsoft.com/office/drawing/2014/main" id="{C9B000E4-34AB-BB2B-D5AF-159B5AF2D4C6}"/>
              </a:ext>
            </a:extLst>
          </p:cNvPr>
          <p:cNvSpPr>
            <a:spLocks noGrp="1"/>
          </p:cNvSpPr>
          <p:nvPr>
            <p:ph type="body" idx="1"/>
          </p:nvPr>
        </p:nvSpPr>
        <p:spPr>
          <a:xfrm>
            <a:off x="117748" y="260649"/>
            <a:ext cx="4752528" cy="792087"/>
          </a:xfrm>
        </p:spPr>
        <p:txBody>
          <a:bodyPr>
            <a:normAutofit/>
          </a:bodyPr>
          <a:lstStyle/>
          <a:p>
            <a:r>
              <a:rPr lang="en-IN" sz="4400" dirty="0"/>
              <a:t>SHORTCOMING:</a:t>
            </a:r>
          </a:p>
        </p:txBody>
      </p:sp>
      <p:sp>
        <p:nvSpPr>
          <p:cNvPr id="5" name="TextBox 4">
            <a:extLst>
              <a:ext uri="{FF2B5EF4-FFF2-40B4-BE49-F238E27FC236}">
                <a16:creationId xmlns:a16="http://schemas.microsoft.com/office/drawing/2014/main" id="{4C435E9B-35E8-2BB6-4455-24DA98C5EB71}"/>
              </a:ext>
            </a:extLst>
          </p:cNvPr>
          <p:cNvSpPr txBox="1"/>
          <p:nvPr/>
        </p:nvSpPr>
        <p:spPr>
          <a:xfrm>
            <a:off x="261764" y="2173094"/>
            <a:ext cx="7344816" cy="523220"/>
          </a:xfrm>
          <a:prstGeom prst="rect">
            <a:avLst/>
          </a:prstGeom>
          <a:noFill/>
        </p:spPr>
        <p:txBody>
          <a:bodyPr wrap="square" rtlCol="0">
            <a:spAutoFit/>
          </a:bodyPr>
          <a:lstStyle/>
          <a:p>
            <a:pPr marL="342900" indent="-342900">
              <a:buFont typeface="Wingdings" panose="05000000000000000000" pitchFamily="2" charset="2"/>
              <a:buChar char="q"/>
            </a:pPr>
            <a:r>
              <a:rPr lang="en-IN" sz="2800" dirty="0"/>
              <a:t>DATABASE LINKING STILL PENDING</a:t>
            </a:r>
          </a:p>
        </p:txBody>
      </p:sp>
    </p:spTree>
    <p:extLst>
      <p:ext uri="{BB962C8B-B14F-4D97-AF65-F5344CB8AC3E}">
        <p14:creationId xmlns:p14="http://schemas.microsoft.com/office/powerpoint/2010/main" val="378985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101</TotalTime>
  <Words>284</Words>
  <Application>Microsoft Office PowerPoint</Application>
  <PresentationFormat>Custom</PresentationFormat>
  <Paragraphs>49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Georgia</vt:lpstr>
      <vt:lpstr>Symbol</vt:lpstr>
      <vt:lpstr>Times New Roman</vt:lpstr>
      <vt:lpstr>Wingdings</vt:lpstr>
      <vt:lpstr>Books 16x9</vt:lpstr>
      <vt:lpstr>E-Library Project</vt:lpstr>
      <vt:lpstr>PowerPoint Presentation</vt:lpstr>
      <vt:lpstr>INTRODUCTION-</vt:lpstr>
      <vt:lpstr>DESCRIPTITON OF PROJECT</vt:lpstr>
      <vt:lpstr>PowerPoint Presentation</vt:lpstr>
      <vt:lpstr>GLIMPSES OF E-LIBRARY PROJECT</vt:lpstr>
      <vt:lpstr>PowerPoint Presentation</vt:lpstr>
      <vt:lpstr>EASY TO USE </vt:lpstr>
      <vt:lpstr>NOT SECURE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Project</dc:title>
  <dc:creator>MEHUL BASERA</dc:creator>
  <cp:lastModifiedBy>MEHUL BASERA</cp:lastModifiedBy>
  <cp:revision>2</cp:revision>
  <dcterms:created xsi:type="dcterms:W3CDTF">2022-12-28T19:35:53Z</dcterms:created>
  <dcterms:modified xsi:type="dcterms:W3CDTF">2022-12-28T21:17:35Z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