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1E2E-65D2-BDA8-7497-C8D355D27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85F8-FFCD-54B1-DBB4-256B5FCA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B86E-7FEE-32AA-5821-CB53BBF1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D66D-B806-A381-05BA-D2E9D966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7C29-A0E1-BF01-5E67-D6071C51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F9FD-419F-EDB0-5681-319F2E1F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0A7FF-881B-EE79-8977-E0C8BD46E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3810-E756-D086-1DC4-038C2F37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0726-4634-C70C-B885-4D653A7C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65DA-D178-98FC-03CF-7B627850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4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55757-992B-B365-699B-BE20F5FF8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0BCFF-03FC-1A2C-2642-6AE6802E8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8B6E-D430-A61B-884D-EEF74032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DDD2-2710-002D-6732-48B743C8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4BDF-7372-E7E6-84F2-79D0AC25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C36-BF85-9BFB-E056-7A2E906B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6892-394E-7410-721C-CE7404BC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5460-10CF-0243-D47A-5C0B59D6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2C13-24C4-CDFD-450A-D047706E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6622-AA36-F73B-637A-4A2BC6C8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4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D410-0DFB-6DAE-6583-3B8F2AE2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6A2D-FB54-27BA-5F51-09651B49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F0F4-2075-0680-4679-D845F0CE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935D-4CCE-1683-A7A4-7665B4D2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5596-549F-A570-89DE-905909A8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6294-3192-0715-1D74-04438DFA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7ABF-B31A-ED9D-1547-A805EEC9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6447-4A86-5F7A-A5FE-211382009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8FEC-B8B1-A146-486D-B5995804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79AE0-1D8B-0BDA-847D-E149C11D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B1F9C-08BC-3D90-FCB6-9AEA1040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3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2FF0-2724-DDD2-D519-655E5079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53EE-E557-2F1D-06DF-9C65E6AF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0F265-B3B5-885B-63B3-DFC061E7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AA496-AF7A-DA0A-BEF3-EEEA145CA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A0B5C-34FB-12B4-F08A-2B07F6B9B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BF7D9-E09D-B1AC-5026-523D3B52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EFAD5-7219-0ABF-870C-4A3751A3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4376A-2580-EA30-E366-C0B36C10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6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8F6D-3E47-DCA8-5A49-32AF032E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AE55F-86E7-A4A0-5E97-AE6D8036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10419-4534-767B-6F35-69FA975B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CCC25-0B4A-7859-1F96-04D58DD2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76EF9-04A8-ACCD-7040-21B9987E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FA0AD-A89D-7737-66AD-87E89EE9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F6F68-7051-FBF8-C11C-57631220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01CA-56F5-F0BE-B532-13371FC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4113-07C4-2BE8-DA55-785540BC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BACF2-E9E1-8EC6-73BC-43740CFC7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BCEE-BBE8-2FCD-6CF7-1E98E83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A549-ACAA-9B51-FD24-798C1898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1D70-3F7A-297D-BE12-B6462C46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CEC6-4D34-9CAB-A8D0-5D99592C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B5D7E-D676-2B24-E0EA-48A66C729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B218-6806-DB83-CC2E-EAEBEA6D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23C0-7007-7B7E-8F30-C6D26513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F4B4-6667-5FCB-9F0C-6413700D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EED55-103E-C439-BB29-6F9045C9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37A31-5D8B-1D96-049B-7B964A80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1ADBE-8FFB-314C-33B5-1A948E6D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63D4-8DF6-FB11-1915-BB51CB41F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702D0-813B-4C6C-BCB5-5299036D6E0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F7DC-A39E-7E18-8617-464F8B7F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8CCA-0B51-9D60-D349-2B199B111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74172-CBCA-401F-BE51-033EFC6A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freepngimg.com/png/9241-animation-png-h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insight-data-visualisation-digital-2904292/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yplan.novaworks.org/interview/sandwi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pixabay.com/en/icon-shopping-cart-100159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3759-23DF-A8FC-6741-E91C50CC4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3F997-8E18-8F3F-956F-F8F996D66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2A6123CF-D762-1611-1F31-E79305A5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312E1-5670-309C-62A1-A4EB5D83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56" y="0"/>
            <a:ext cx="671474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D845C662-FC5E-F5F4-FA65-48B738C82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07" y="2904033"/>
            <a:ext cx="1820613" cy="16557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4B96AA-DDEA-CAA4-A7D0-783E2713867C}"/>
              </a:ext>
            </a:extLst>
          </p:cNvPr>
          <p:cNvSpPr txBox="1">
            <a:spLocks/>
          </p:cNvSpPr>
          <p:nvPr/>
        </p:nvSpPr>
        <p:spPr>
          <a:xfrm>
            <a:off x="0" y="557785"/>
            <a:ext cx="4773168" cy="14554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Insightful Business Explorer</a:t>
            </a:r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54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83E2-2475-CC8F-E194-0E23B7B21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351-76AA-8B71-B0A8-D2FCC6EBB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FDF87-03AF-1DE3-7523-2BB69784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9D944C7B-FF6A-184B-5F53-273EB548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4C9BA42-EC80-5511-E3F5-548ECA34209A}"/>
              </a:ext>
            </a:extLst>
          </p:cNvPr>
          <p:cNvSpPr txBox="1">
            <a:spLocks/>
          </p:cNvSpPr>
          <p:nvPr/>
        </p:nvSpPr>
        <p:spPr>
          <a:xfrm>
            <a:off x="568411" y="555520"/>
            <a:ext cx="11623589" cy="108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03                                                                           Dashboard</a:t>
            </a:r>
          </a:p>
        </p:txBody>
      </p:sp>
      <p:pic>
        <p:nvPicPr>
          <p:cNvPr id="8" name="Picture 7" descr="A cartoon of a person&#10;&#10;Description automatically generated">
            <a:extLst>
              <a:ext uri="{FF2B5EF4-FFF2-40B4-BE49-F238E27FC236}">
                <a16:creationId xmlns:a16="http://schemas.microsoft.com/office/drawing/2014/main" id="{1C60D422-EFF1-CC3D-9A5F-26926D8ED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70548" y="119324"/>
            <a:ext cx="1530350" cy="2383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90F1A7-2C73-7C3C-79C2-7C962B0B8987}"/>
              </a:ext>
            </a:extLst>
          </p:cNvPr>
          <p:cNvSpPr txBox="1"/>
          <p:nvPr/>
        </p:nvSpPr>
        <p:spPr>
          <a:xfrm>
            <a:off x="7474422" y="6071647"/>
            <a:ext cx="418417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Let's, explore the Dashboard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B47C3C-57CF-C0DB-0FD0-F309B24A0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96" y="3284656"/>
            <a:ext cx="4419010" cy="2380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B8391B-F729-FEB6-5515-F877DB9DE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02" y="3399503"/>
            <a:ext cx="4419010" cy="2284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153DA8-BCC0-C959-5215-F5A639911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01" y="2037982"/>
            <a:ext cx="4486200" cy="2506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Content Placeholder 5" descr="A logo for a company&#10;&#10;Description automatically generated">
            <a:extLst>
              <a:ext uri="{FF2B5EF4-FFF2-40B4-BE49-F238E27FC236}">
                <a16:creationId xmlns:a16="http://schemas.microsoft.com/office/drawing/2014/main" id="{4A170D27-353A-0A1B-E8D2-8FAB06C9C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4052" y="1684456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3F9DF-AE45-9EB2-1688-2AE86224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0BBA-C6A2-A343-DBDA-F2FD6D214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64C33-1A92-C308-420C-609D7797E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33B24843-6B8F-DB0C-4EA6-CBBBB5B7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ue sky with clouds&#10;&#10;AI-generated content may be incorrect.">
            <a:extLst>
              <a:ext uri="{FF2B5EF4-FFF2-40B4-BE49-F238E27FC236}">
                <a16:creationId xmlns:a16="http://schemas.microsoft.com/office/drawing/2014/main" id="{901C6424-44CA-692F-1015-C5F4289C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58" y="228599"/>
            <a:ext cx="1866167" cy="137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D88E197-54FE-F2D2-3DD5-41C817077572}"/>
              </a:ext>
            </a:extLst>
          </p:cNvPr>
          <p:cNvSpPr txBox="1">
            <a:spLocks/>
          </p:cNvSpPr>
          <p:nvPr/>
        </p:nvSpPr>
        <p:spPr>
          <a:xfrm>
            <a:off x="9525" y="218391"/>
            <a:ext cx="10020300" cy="13716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b="1" dirty="0"/>
          </a:p>
          <a:p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  <a:p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magnifying glass and graph&#10;&#10;Description automatically generated">
            <a:extLst>
              <a:ext uri="{FF2B5EF4-FFF2-40B4-BE49-F238E27FC236}">
                <a16:creationId xmlns:a16="http://schemas.microsoft.com/office/drawing/2014/main" id="{C4351DCB-5034-7CB0-C212-6908F3277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4325" y="3463040"/>
            <a:ext cx="2691825" cy="134645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0A7BB4-EBD4-96C9-070F-2B29B18DC33B}"/>
              </a:ext>
            </a:extLst>
          </p:cNvPr>
          <p:cNvSpPr txBox="1"/>
          <p:nvPr/>
        </p:nvSpPr>
        <p:spPr>
          <a:xfrm>
            <a:off x="3857625" y="1868607"/>
            <a:ext cx="6172200" cy="471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AtliQ</a:t>
            </a:r>
            <a:r>
              <a:rPr lang="en-US" sz="2000" dirty="0">
                <a:effectLst/>
              </a:rPr>
              <a:t> </a:t>
            </a:r>
            <a:r>
              <a:rPr lang="en-US" sz="2000" dirty="0"/>
              <a:t>H</a:t>
            </a:r>
            <a:r>
              <a:rPr lang="en-US" sz="2000" dirty="0">
                <a:effectLst/>
              </a:rPr>
              <a:t>ardware </a:t>
            </a:r>
            <a:r>
              <a:rPr lang="en-US" sz="2000" dirty="0"/>
              <a:t>f</a:t>
            </a:r>
            <a:r>
              <a:rPr lang="en-US" sz="2000" dirty="0">
                <a:effectLst/>
              </a:rPr>
              <a:t>aces financial challenges due to high expenses on discounts and operations, </a:t>
            </a:r>
            <a:r>
              <a:rPr lang="en-US" sz="2000" dirty="0"/>
              <a:t>l</a:t>
            </a:r>
            <a:r>
              <a:rPr lang="en-US" sz="2000" dirty="0">
                <a:effectLst/>
              </a:rPr>
              <a:t>eading to overall losses.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Amazon is the vital contributor underscoring the need for a strong partnership. “AQ Home Allun 1 Gen 2”  excels, suggesting growth opportunities.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US segment reports losses, requiring detailed investigation for strategic decisions.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AtliQ</a:t>
            </a:r>
            <a:r>
              <a:rPr lang="en-US" sz="2000" dirty="0">
                <a:effectLst/>
              </a:rPr>
              <a:t> hardware’s market share from 1.1% in 2021 to 5.9% increase signals positive market traction.</a:t>
            </a:r>
          </a:p>
        </p:txBody>
      </p:sp>
    </p:spTree>
    <p:extLst>
      <p:ext uri="{BB962C8B-B14F-4D97-AF65-F5344CB8AC3E}">
        <p14:creationId xmlns:p14="http://schemas.microsoft.com/office/powerpoint/2010/main" val="316252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E8F89-2C83-3385-4B77-174590B3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638D-31A9-3715-226A-82F7ED8A6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C844C-1587-F965-0C99-6CE47F6CF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268C7415-3BF0-9676-2F2A-52B94ACD7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1C6D51-82C2-7458-14B1-755CB4833470}"/>
              </a:ext>
            </a:extLst>
          </p:cNvPr>
          <p:cNvSpPr txBox="1">
            <a:spLocks/>
          </p:cNvSpPr>
          <p:nvPr/>
        </p:nvSpPr>
        <p:spPr>
          <a:xfrm>
            <a:off x="9525" y="218391"/>
            <a:ext cx="6083298" cy="13716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6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</a:t>
            </a:r>
          </a:p>
          <a:p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B3C26313-0D6F-712C-F7FE-50A55A38C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82" r="1960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52601-9C1C-AEEA-9C71-23591F3AB62F}"/>
              </a:ext>
            </a:extLst>
          </p:cNvPr>
          <p:cNvSpPr txBox="1"/>
          <p:nvPr/>
        </p:nvSpPr>
        <p:spPr>
          <a:xfrm>
            <a:off x="-190501" y="1928832"/>
            <a:ext cx="6092823" cy="471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They should evaluate and </a:t>
            </a:r>
            <a:r>
              <a:rPr lang="en-US" sz="2000" dirty="0" err="1">
                <a:effectLst/>
              </a:rPr>
              <a:t>optimise</a:t>
            </a:r>
            <a:r>
              <a:rPr lang="en-US" sz="2000" dirty="0">
                <a:effectLst/>
              </a:rPr>
              <a:t> their discounting strategy so that it will help them to reduce the cost of the product.</a:t>
            </a: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Amazon and “AQ Home Allun 1 Gen 2” is doing great job for </a:t>
            </a:r>
            <a:r>
              <a:rPr lang="en-US" sz="2000" dirty="0" err="1">
                <a:effectLst/>
              </a:rPr>
              <a:t>AtliQ</a:t>
            </a:r>
            <a:r>
              <a:rPr lang="en-US" sz="2000" dirty="0">
                <a:effectLst/>
              </a:rPr>
              <a:t> hardware. So, we apply the same marketing campaign for the other products also. So that it will help them to increase the product line.</a:t>
            </a: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 would suggest that they should investigate each area where they are facing losses.</a:t>
            </a: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8001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>
                <a:effectLst/>
              </a:rPr>
              <a:t>hey should continuously monitor their financial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4251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37172-834C-9F34-13E1-3EA092A36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6690-9F4A-5AE9-F28B-3BD94A25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8EA14-43E4-D0EE-5A90-04E496B19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9A9E02CD-5835-836F-7171-C20CE078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AB64E2D-0F20-9479-F429-FC46186668C7}"/>
              </a:ext>
            </a:extLst>
          </p:cNvPr>
          <p:cNvSpPr txBox="1">
            <a:spLocks/>
          </p:cNvSpPr>
          <p:nvPr/>
        </p:nvSpPr>
        <p:spPr>
          <a:xfrm>
            <a:off x="514350" y="2743199"/>
            <a:ext cx="6083298" cy="13716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50400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  <a:p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olo journey">
            <a:extLst>
              <a:ext uri="{FF2B5EF4-FFF2-40B4-BE49-F238E27FC236}">
                <a16:creationId xmlns:a16="http://schemas.microsoft.com/office/drawing/2014/main" id="{2C572549-EC61-9993-3287-62A761652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6" r="20224"/>
          <a:stretch/>
        </p:blipFill>
        <p:spPr>
          <a:xfrm>
            <a:off x="7550980" y="10"/>
            <a:ext cx="463784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307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42A0-E7F7-7317-20E5-64B0162A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2327-1797-2468-AE4D-EBA2300B3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A9A9B-D7BA-A3BE-287F-62044A375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A0EE76FD-1F9E-3C3D-0ADB-2564A3A8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D743915-FE73-438E-4134-FC6EA9A915B5}"/>
              </a:ext>
            </a:extLst>
          </p:cNvPr>
          <p:cNvSpPr txBox="1">
            <a:spLocks/>
          </p:cNvSpPr>
          <p:nvPr/>
        </p:nvSpPr>
        <p:spPr>
          <a:xfrm>
            <a:off x="0" y="641597"/>
            <a:ext cx="7095744" cy="13716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Insightful Business Explorer</a:t>
            </a:r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15496-F209-B79A-276F-5F034A2C0948}"/>
              </a:ext>
            </a:extLst>
          </p:cNvPr>
          <p:cNvSpPr txBox="1"/>
          <p:nvPr/>
        </p:nvSpPr>
        <p:spPr>
          <a:xfrm>
            <a:off x="29309" y="2336873"/>
            <a:ext cx="6984140" cy="312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Imagine a hardware company that was swiftly rising in the market, only to be struck by a major setback, resulting in significant losses</a:t>
            </a:r>
            <a:endParaRPr lang="en-US" sz="2000" dirty="0"/>
          </a:p>
        </p:txBody>
      </p:sp>
      <p:pic>
        <p:nvPicPr>
          <p:cNvPr id="8" name="Picture 7" descr="A blue sky with clouds&#10;&#10;AI-generated content may be incorrect.">
            <a:extLst>
              <a:ext uri="{FF2B5EF4-FFF2-40B4-BE49-F238E27FC236}">
                <a16:creationId xmlns:a16="http://schemas.microsoft.com/office/drawing/2014/main" id="{30FAF284-6F21-E5F0-5F94-C642A6B1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92" y="0"/>
            <a:ext cx="49115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019363-5698-9AF8-9923-5D968FB5A8D5}"/>
              </a:ext>
            </a:extLst>
          </p:cNvPr>
          <p:cNvSpPr/>
          <p:nvPr/>
        </p:nvSpPr>
        <p:spPr>
          <a:xfrm>
            <a:off x="7863840" y="813816"/>
            <a:ext cx="3749040" cy="52212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5" descr="A logo for a company&#10;&#10;Description automatically generated">
            <a:extLst>
              <a:ext uri="{FF2B5EF4-FFF2-40B4-BE49-F238E27FC236}">
                <a16:creationId xmlns:a16="http://schemas.microsoft.com/office/drawing/2014/main" id="{8180ABEE-4C8F-AC3B-B16E-95FD928E0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007" y="955590"/>
            <a:ext cx="2313899" cy="231389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Picture 13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D2A054D4-8962-362B-C187-B90231669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256" y="3436262"/>
            <a:ext cx="2457400" cy="23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9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65511-63F4-BED7-9D4C-AF3D4A901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F39C-FD07-9FD7-2E3F-6696A131A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FF895-1A7F-E3EB-C485-CBE07103F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7849C9FB-34F1-6D69-104E-CBFB6BD23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342978-1FB3-0F43-9E08-24E83D3465D6}"/>
              </a:ext>
            </a:extLst>
          </p:cNvPr>
          <p:cNvSpPr txBox="1">
            <a:spLocks/>
          </p:cNvSpPr>
          <p:nvPr/>
        </p:nvSpPr>
        <p:spPr>
          <a:xfrm>
            <a:off x="0" y="641597"/>
            <a:ext cx="6528816" cy="13716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Insightful Business Explorer</a:t>
            </a:r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blue sky with clouds&#10;&#10;AI-generated content may be incorrect.">
            <a:extLst>
              <a:ext uri="{FF2B5EF4-FFF2-40B4-BE49-F238E27FC236}">
                <a16:creationId xmlns:a16="http://schemas.microsoft.com/office/drawing/2014/main" id="{09C3F954-0B7D-45F3-399F-A6964FDD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7" y="1026320"/>
            <a:ext cx="2313899" cy="2055812"/>
          </a:xfrm>
          <a:prstGeom prst="rect">
            <a:avLst/>
          </a:prstGeom>
        </p:spPr>
      </p:pic>
      <p:pic>
        <p:nvPicPr>
          <p:cNvPr id="13" name="Content Placeholder 5" descr="A logo for a company&#10;&#10;Description automatically generated">
            <a:extLst>
              <a:ext uri="{FF2B5EF4-FFF2-40B4-BE49-F238E27FC236}">
                <a16:creationId xmlns:a16="http://schemas.microsoft.com/office/drawing/2014/main" id="{95597573-4E4B-F70F-4D64-055936F06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5" y="3602039"/>
            <a:ext cx="2139901" cy="205581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9D02D-F2A0-8A54-4839-369C19BC38E3}"/>
              </a:ext>
            </a:extLst>
          </p:cNvPr>
          <p:cNvSpPr txBox="1"/>
          <p:nvPr/>
        </p:nvSpPr>
        <p:spPr>
          <a:xfrm>
            <a:off x="680321" y="2336873"/>
            <a:ext cx="5308999" cy="359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This scenario reflects the stark reality faced by AtliQ in Latin America.</a:t>
            </a:r>
            <a:endParaRPr lang="en-US" sz="2000" dirty="0"/>
          </a:p>
        </p:txBody>
      </p:sp>
      <p:pic>
        <p:nvPicPr>
          <p:cNvPr id="7" name="Picture 4" descr="South America - Map Cartoon - CleanPNG / KissPNG">
            <a:extLst>
              <a:ext uri="{FF2B5EF4-FFF2-40B4-BE49-F238E27FC236}">
                <a16:creationId xmlns:a16="http://schemas.microsoft.com/office/drawing/2014/main" id="{CF805CD6-258E-6C18-9A94-4C6541BC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3705" y="419101"/>
            <a:ext cx="3799420" cy="3359150"/>
          </a:xfrm>
          <a:prstGeom prst="rect">
            <a:avLst/>
          </a:prstGeom>
        </p:spPr>
      </p:pic>
      <p:pic>
        <p:nvPicPr>
          <p:cNvPr id="10" name="Picture 9" descr="A blue sky with clouds&#10;&#10;AI-generated content may be incorrect.">
            <a:extLst>
              <a:ext uri="{FF2B5EF4-FFF2-40B4-BE49-F238E27FC236}">
                <a16:creationId xmlns:a16="http://schemas.microsoft.com/office/drawing/2014/main" id="{2D787602-F0DC-DC4A-21CD-2E7468DC1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52" y="3679825"/>
            <a:ext cx="2313899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F5906-C0A2-6EE2-0D52-2D6A2FDC8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5B2-F883-B228-4947-958DF6C27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38BBB-5546-E4A6-F63E-D1AF1AF32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6FFEFEEE-4C18-5967-BE92-406737A6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9DFA0-71E0-AEC5-03C2-F2370A985CF7}"/>
              </a:ext>
            </a:extLst>
          </p:cNvPr>
          <p:cNvSpPr txBox="1"/>
          <p:nvPr/>
        </p:nvSpPr>
        <p:spPr>
          <a:xfrm>
            <a:off x="729049" y="4942703"/>
            <a:ext cx="10700951" cy="923330"/>
          </a:xfrm>
          <a:prstGeom prst="rect">
            <a:avLst/>
          </a:prstGeom>
          <a:gradFill>
            <a:gsLst>
              <a:gs pos="18200">
                <a:schemeClr val="accent1">
                  <a:lumMod val="40000"/>
                  <a:lumOff val="60000"/>
                </a:schemeClr>
              </a:gs>
              <a:gs pos="79984">
                <a:srgbClr val="00B0F0"/>
              </a:gs>
              <a:gs pos="64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52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b="0" i="0" dirty="0">
                <a:effectLst/>
                <a:latin typeface="Söhne"/>
              </a:rPr>
              <a:t>I’m </a:t>
            </a:r>
            <a:r>
              <a:rPr lang="en-IN" dirty="0">
                <a:latin typeface="Söhne"/>
              </a:rPr>
              <a:t>Vijaya</a:t>
            </a:r>
            <a:r>
              <a:rPr lang="en-IN" b="0" i="0" dirty="0">
                <a:effectLst/>
                <a:latin typeface="Söhne"/>
              </a:rPr>
              <a:t>, an aspiring data analyst. In this presentation, I'll be showcasing a dashboard that I've developed with the assistance of our Code Basics Bootcamp 3.0. Before delving into the dashboard itself, let me outline the agenda for this presentation.</a:t>
            </a:r>
            <a:endParaRPr lang="en-US" dirty="0"/>
          </a:p>
        </p:txBody>
      </p:sp>
      <p:pic>
        <p:nvPicPr>
          <p:cNvPr id="12" name="Picture 11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B91A8A3B-5898-04FB-C078-FC67B664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563135"/>
            <a:ext cx="2148103" cy="23876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057993-851A-DD2D-AF66-2D7E988588C2}"/>
              </a:ext>
            </a:extLst>
          </p:cNvPr>
          <p:cNvSpPr txBox="1"/>
          <p:nvPr/>
        </p:nvSpPr>
        <p:spPr>
          <a:xfrm>
            <a:off x="5329992" y="84562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About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D5CB9-98EA-7585-C6E8-079FEF6DDA6D}"/>
              </a:ext>
            </a:extLst>
          </p:cNvPr>
          <p:cNvSpPr txBox="1"/>
          <p:nvPr/>
        </p:nvSpPr>
        <p:spPr>
          <a:xfrm>
            <a:off x="5158182" y="4077387"/>
            <a:ext cx="149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Vijaya Mense</a:t>
            </a:r>
          </a:p>
        </p:txBody>
      </p:sp>
    </p:spTree>
    <p:extLst>
      <p:ext uri="{BB962C8B-B14F-4D97-AF65-F5344CB8AC3E}">
        <p14:creationId xmlns:p14="http://schemas.microsoft.com/office/powerpoint/2010/main" val="225626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1696-F111-A1C9-FA3C-D16CB947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5B98-D4BF-B3B9-EB46-0A3B4FA54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C84AA-1D4A-DAED-932D-838FBEF43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E1AD414A-FA4C-4429-1315-B3054271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stA="45000" endPos="65000" dist="1905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F4BC5-9E54-D842-47AF-83E77A4B65FD}"/>
              </a:ext>
            </a:extLst>
          </p:cNvPr>
          <p:cNvSpPr txBox="1"/>
          <p:nvPr/>
        </p:nvSpPr>
        <p:spPr>
          <a:xfrm>
            <a:off x="852616" y="902043"/>
            <a:ext cx="2549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Agenda</a:t>
            </a:r>
          </a:p>
        </p:txBody>
      </p:sp>
      <p:pic>
        <p:nvPicPr>
          <p:cNvPr id="7" name="Picture 6" descr="A black and white calendar&#10;&#10;Description automatically generated">
            <a:extLst>
              <a:ext uri="{FF2B5EF4-FFF2-40B4-BE49-F238E27FC236}">
                <a16:creationId xmlns:a16="http://schemas.microsoft.com/office/drawing/2014/main" id="{28C8B7AD-B089-8856-C938-081125ED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5643" y="2856953"/>
            <a:ext cx="1985835" cy="1838597"/>
          </a:xfrm>
          <a:prstGeom prst="rect">
            <a:avLst/>
          </a:prstGeom>
        </p:spPr>
      </p:pic>
      <p:sp>
        <p:nvSpPr>
          <p:cNvPr id="8" name="Pentagon 10">
            <a:extLst>
              <a:ext uri="{FF2B5EF4-FFF2-40B4-BE49-F238E27FC236}">
                <a16:creationId xmlns:a16="http://schemas.microsoft.com/office/drawing/2014/main" id="{A19D3641-291B-C0C0-DCD9-A7DAF28CC17E}"/>
              </a:ext>
            </a:extLst>
          </p:cNvPr>
          <p:cNvSpPr/>
          <p:nvPr/>
        </p:nvSpPr>
        <p:spPr>
          <a:xfrm>
            <a:off x="3087170" y="2272805"/>
            <a:ext cx="6017660" cy="841936"/>
          </a:xfrm>
          <a:prstGeom prst="homePlat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>
                <a:solidFill>
                  <a:schemeClr val="tx1"/>
                </a:solidFill>
              </a:rPr>
              <a:t>01            Problem Statement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Pentagon 11">
            <a:extLst>
              <a:ext uri="{FF2B5EF4-FFF2-40B4-BE49-F238E27FC236}">
                <a16:creationId xmlns:a16="http://schemas.microsoft.com/office/drawing/2014/main" id="{C96137BE-5B04-97E2-A912-175B24DE5C97}"/>
              </a:ext>
            </a:extLst>
          </p:cNvPr>
          <p:cNvSpPr/>
          <p:nvPr/>
        </p:nvSpPr>
        <p:spPr>
          <a:xfrm>
            <a:off x="3087170" y="3322292"/>
            <a:ext cx="6017660" cy="841936"/>
          </a:xfrm>
          <a:prstGeom prst="homePlat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>
                <a:solidFill>
                  <a:schemeClr val="tx1"/>
                </a:solidFill>
              </a:rPr>
              <a:t>02            Goals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EA3FB85D-D8A8-01F6-2F17-6CF90FB335E5}"/>
              </a:ext>
            </a:extLst>
          </p:cNvPr>
          <p:cNvSpPr/>
          <p:nvPr/>
        </p:nvSpPr>
        <p:spPr>
          <a:xfrm>
            <a:off x="3087170" y="4274582"/>
            <a:ext cx="6017660" cy="841936"/>
          </a:xfrm>
          <a:prstGeom prst="homePlat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>
                <a:solidFill>
                  <a:schemeClr val="tx1"/>
                </a:solidFill>
              </a:rPr>
              <a:t>03            Dashboard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entagon 13">
            <a:extLst>
              <a:ext uri="{FF2B5EF4-FFF2-40B4-BE49-F238E27FC236}">
                <a16:creationId xmlns:a16="http://schemas.microsoft.com/office/drawing/2014/main" id="{70717D67-7517-4868-7939-ED4E24200353}"/>
              </a:ext>
            </a:extLst>
          </p:cNvPr>
          <p:cNvSpPr/>
          <p:nvPr/>
        </p:nvSpPr>
        <p:spPr>
          <a:xfrm>
            <a:off x="3087170" y="5342619"/>
            <a:ext cx="6017660" cy="841936"/>
          </a:xfrm>
          <a:prstGeom prst="homePlat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>
                <a:solidFill>
                  <a:schemeClr val="tx1"/>
                </a:solidFill>
              </a:rPr>
              <a:t>04            Insights and Recommendation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64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AE9E5-465A-F213-680A-C1C2AC17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AC37-8B14-762F-F01E-648CE2FF9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7060D-6752-211B-7F99-B1A5EE0A9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6B251D7D-C266-849B-9BFA-255A69B3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ue sky with clouds&#10;&#10;AI-generated content may be incorrect.">
            <a:extLst>
              <a:ext uri="{FF2B5EF4-FFF2-40B4-BE49-F238E27FC236}">
                <a16:creationId xmlns:a16="http://schemas.microsoft.com/office/drawing/2014/main" id="{DC3DEF73-6B42-7827-D321-1775C5A4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92" y="0"/>
            <a:ext cx="49115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EAE6D20-BCD6-715C-8F2E-98868EC23343}"/>
              </a:ext>
            </a:extLst>
          </p:cNvPr>
          <p:cNvSpPr txBox="1">
            <a:spLocks/>
          </p:cNvSpPr>
          <p:nvPr/>
        </p:nvSpPr>
        <p:spPr>
          <a:xfrm>
            <a:off x="-17349" y="2459037"/>
            <a:ext cx="7438526" cy="13716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Insightful Business Explorer</a:t>
            </a:r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DAF799-759B-584B-E4E6-C6CFE973FC4D}"/>
              </a:ext>
            </a:extLst>
          </p:cNvPr>
          <p:cNvSpPr/>
          <p:nvPr/>
        </p:nvSpPr>
        <p:spPr>
          <a:xfrm>
            <a:off x="7863840" y="1457325"/>
            <a:ext cx="3749040" cy="3676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5" descr="A logo for a company&#10;&#10;Description automatically generated">
            <a:extLst>
              <a:ext uri="{FF2B5EF4-FFF2-40B4-BE49-F238E27FC236}">
                <a16:creationId xmlns:a16="http://schemas.microsoft.com/office/drawing/2014/main" id="{26B83976-EB25-1207-A0BA-A4ECC5E4C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10" y="2138700"/>
            <a:ext cx="2313899" cy="231389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9593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B6048-B8DB-DBD5-2153-4F5B5F85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B6BB-0509-8423-66C7-7F0BC22CA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90F6E-F283-6E06-E30E-3DA078FC0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B14A3C90-9D5C-64E6-9958-255A901E7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stA="45000" endPos="65000" dist="190500" dir="5400000" sy="-100000" algn="bl" rotWithShape="0"/>
          </a:effectLst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1FC44D-D3E4-C303-AEF0-D5691263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97" y="694725"/>
            <a:ext cx="929503" cy="929503"/>
          </a:xfrm>
          <a:prstGeom prst="rect">
            <a:avLst/>
          </a:prstGeom>
        </p:spPr>
      </p:pic>
      <p:pic>
        <p:nvPicPr>
          <p:cNvPr id="12" name="Picture 11" descr="A black square with a white letter and a yellow smile&#10;&#10;Description automatically generated">
            <a:extLst>
              <a:ext uri="{FF2B5EF4-FFF2-40B4-BE49-F238E27FC236}">
                <a16:creationId xmlns:a16="http://schemas.microsoft.com/office/drawing/2014/main" id="{A08F9714-0B6C-6D6C-FB6D-E622610A0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08" t="6964" r="9963" b="9781"/>
          <a:stretch/>
        </p:blipFill>
        <p:spPr>
          <a:xfrm>
            <a:off x="5166497" y="3150973"/>
            <a:ext cx="928800" cy="935836"/>
          </a:xfrm>
          <a:prstGeom prst="rect">
            <a:avLst/>
          </a:prstGeom>
        </p:spPr>
      </p:pic>
      <p:pic>
        <p:nvPicPr>
          <p:cNvPr id="13" name="Picture 12" descr="A yellow bag with a blue f logo&#10;&#10;Description automatically generated">
            <a:extLst>
              <a:ext uri="{FF2B5EF4-FFF2-40B4-BE49-F238E27FC236}">
                <a16:creationId xmlns:a16="http://schemas.microsoft.com/office/drawing/2014/main" id="{45503129-2959-D518-8868-72D9AD5B8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497" y="5474044"/>
            <a:ext cx="928800" cy="8975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622DBF-31C3-C07E-AD93-92BC01C3CD30}"/>
              </a:ext>
            </a:extLst>
          </p:cNvPr>
          <p:cNvSpPr txBox="1"/>
          <p:nvPr/>
        </p:nvSpPr>
        <p:spPr>
          <a:xfrm>
            <a:off x="6459494" y="510059"/>
            <a:ext cx="1794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Croma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8289B-7997-2921-B698-FE57BE7878CD}"/>
              </a:ext>
            </a:extLst>
          </p:cNvPr>
          <p:cNvSpPr txBox="1"/>
          <p:nvPr/>
        </p:nvSpPr>
        <p:spPr>
          <a:xfrm>
            <a:off x="6459494" y="949757"/>
            <a:ext cx="475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Croma is an Indian retail chain of consumer electronics and durables run by retail, a subsidiary of the Tata Digital.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FE56B-BDBA-F182-7228-61B9640A99C5}"/>
              </a:ext>
            </a:extLst>
          </p:cNvPr>
          <p:cNvSpPr txBox="1"/>
          <p:nvPr/>
        </p:nvSpPr>
        <p:spPr>
          <a:xfrm>
            <a:off x="6459494" y="2920140"/>
            <a:ext cx="1794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Amazon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0B0E4-3185-0036-42D4-AB999FA62DA5}"/>
              </a:ext>
            </a:extLst>
          </p:cNvPr>
          <p:cNvSpPr txBox="1"/>
          <p:nvPr/>
        </p:nvSpPr>
        <p:spPr>
          <a:xfrm>
            <a:off x="6459494" y="3359838"/>
            <a:ext cx="475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is a multinational technology and e-commerce company based in Seattle Washington, United States.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2B27C-5C95-C4E4-F255-079AAE5D9F3E}"/>
              </a:ext>
            </a:extLst>
          </p:cNvPr>
          <p:cNvSpPr txBox="1"/>
          <p:nvPr/>
        </p:nvSpPr>
        <p:spPr>
          <a:xfrm>
            <a:off x="6459494" y="5148304"/>
            <a:ext cx="1794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Flipkart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11AA69-EA18-5475-CB7C-A50637F0642E}"/>
              </a:ext>
            </a:extLst>
          </p:cNvPr>
          <p:cNvSpPr txBox="1"/>
          <p:nvPr/>
        </p:nvSpPr>
        <p:spPr>
          <a:xfrm>
            <a:off x="6459494" y="5588002"/>
            <a:ext cx="475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 is an Indian e-commerce company headquartered in Bengaluru, Karnataka, India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416BA-6E37-DFFD-E0A4-DDDF24ADDE1D}"/>
              </a:ext>
            </a:extLst>
          </p:cNvPr>
          <p:cNvSpPr txBox="1"/>
          <p:nvPr/>
        </p:nvSpPr>
        <p:spPr>
          <a:xfrm>
            <a:off x="202563" y="2248174"/>
            <a:ext cx="4346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Customer Segments</a:t>
            </a:r>
          </a:p>
        </p:txBody>
      </p:sp>
      <p:pic>
        <p:nvPicPr>
          <p:cNvPr id="21" name="Picture 20" descr="A black and grey shopping cart&#10;&#10;Description automatically generated">
            <a:extLst>
              <a:ext uri="{FF2B5EF4-FFF2-40B4-BE49-F238E27FC236}">
                <a16:creationId xmlns:a16="http://schemas.microsoft.com/office/drawing/2014/main" id="{BDDC58BA-91D2-9173-EBE3-EBD9033D2A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30858" y="2771394"/>
            <a:ext cx="2055044" cy="15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C09F-ED16-91B5-4DBA-E8EB2305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6008-F48C-DBAD-2FAB-C12F8CB51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2740-45F9-07DD-67B2-18BA721ED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A9E7E711-385F-84C4-0FAA-C368368A5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ue sky with clouds&#10;&#10;AI-generated content may be incorrect.">
            <a:extLst>
              <a:ext uri="{FF2B5EF4-FFF2-40B4-BE49-F238E27FC236}">
                <a16:creationId xmlns:a16="http://schemas.microsoft.com/office/drawing/2014/main" id="{D75ADCEE-8AEF-D9FC-3DA9-EB2754DD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92" y="0"/>
            <a:ext cx="49115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549FEAC-E45B-3086-45CE-BC213DBFAAA9}"/>
              </a:ext>
            </a:extLst>
          </p:cNvPr>
          <p:cNvSpPr txBox="1">
            <a:spLocks/>
          </p:cNvSpPr>
          <p:nvPr/>
        </p:nvSpPr>
        <p:spPr>
          <a:xfrm>
            <a:off x="0" y="390525"/>
            <a:ext cx="7438526" cy="13716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01 Insightful Business Explorer</a:t>
            </a:r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B190C-AA12-4F3C-83B9-E05EB4894DD8}"/>
              </a:ext>
            </a:extLst>
          </p:cNvPr>
          <p:cNvSpPr/>
          <p:nvPr/>
        </p:nvSpPr>
        <p:spPr>
          <a:xfrm>
            <a:off x="7863840" y="1457325"/>
            <a:ext cx="3749040" cy="3676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5" descr="A logo for a company&#10;&#10;Description automatically generated">
            <a:extLst>
              <a:ext uri="{FF2B5EF4-FFF2-40B4-BE49-F238E27FC236}">
                <a16:creationId xmlns:a16="http://schemas.microsoft.com/office/drawing/2014/main" id="{5FB0E635-2147-F9B2-1853-041ABFC29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10" y="2138700"/>
            <a:ext cx="2313899" cy="2313899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9BA60-1F55-1CFC-3C31-1038F8FAE841}"/>
              </a:ext>
            </a:extLst>
          </p:cNvPr>
          <p:cNvSpPr txBox="1"/>
          <p:nvPr/>
        </p:nvSpPr>
        <p:spPr>
          <a:xfrm>
            <a:off x="395830" y="2793296"/>
            <a:ext cx="63055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2000" b="0" i="0" dirty="0">
                <a:effectLst/>
              </a:rPr>
              <a:t>The company suffered financial losses due to the opening of a store in America without sufficient information. Recognizing the need to compete with savvy competitors like HP and Dell, who use data for decision-making, </a:t>
            </a:r>
            <a:r>
              <a:rPr lang="en-US" sz="2000" b="0" i="0" dirty="0" err="1">
                <a:effectLst/>
              </a:rPr>
              <a:t>AtliQ</a:t>
            </a:r>
            <a:r>
              <a:rPr lang="en-US" sz="2000" b="0" i="0" dirty="0">
                <a:effectLst/>
              </a:rPr>
              <a:t> understands the importance of having data-minded individuals in their team. They aim to leverage data to make smarter choices and ensure their survival in the industry.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600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013EB-F49C-68AA-4255-FB0DC4E2B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C9FB-0936-192F-4438-97BDD141D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45CC8-9BBC-B273-4C62-9AC0AB897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CDC65E0D-2C67-AFAD-7372-915A2576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ue sky with clouds&#10;&#10;AI-generated content may be incorrect.">
            <a:extLst>
              <a:ext uri="{FF2B5EF4-FFF2-40B4-BE49-F238E27FC236}">
                <a16:creationId xmlns:a16="http://schemas.microsoft.com/office/drawing/2014/main" id="{8977A608-786C-B926-FB64-8F04CE4F0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92" y="0"/>
            <a:ext cx="49115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1BE06E0-71FA-528F-0DBD-09DCED3CA90B}"/>
              </a:ext>
            </a:extLst>
          </p:cNvPr>
          <p:cNvSpPr txBox="1">
            <a:spLocks/>
          </p:cNvSpPr>
          <p:nvPr/>
        </p:nvSpPr>
        <p:spPr>
          <a:xfrm>
            <a:off x="0" y="390525"/>
            <a:ext cx="7438526" cy="13716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01 Goals to achieve</a:t>
            </a:r>
            <a:br>
              <a:rPr lang="en-IN" sz="1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öhne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2864B9-9F31-38B9-9943-6D7168EF0B24}"/>
              </a:ext>
            </a:extLst>
          </p:cNvPr>
          <p:cNvSpPr/>
          <p:nvPr/>
        </p:nvSpPr>
        <p:spPr>
          <a:xfrm>
            <a:off x="7863840" y="1457325"/>
            <a:ext cx="3749040" cy="36766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Content Placeholder 5" descr="A logo for a company&#10;&#10;Description automatically generated">
            <a:extLst>
              <a:ext uri="{FF2B5EF4-FFF2-40B4-BE49-F238E27FC236}">
                <a16:creationId xmlns:a16="http://schemas.microsoft.com/office/drawing/2014/main" id="{44416BD1-F0DD-516D-F435-34426A8C2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10" y="2138700"/>
            <a:ext cx="2313899" cy="2313899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617E14-E7E8-0AE0-054E-7BF6FD7386D9}"/>
              </a:ext>
            </a:extLst>
          </p:cNvPr>
          <p:cNvSpPr txBox="1"/>
          <p:nvPr/>
        </p:nvSpPr>
        <p:spPr>
          <a:xfrm>
            <a:off x="409047" y="2969631"/>
            <a:ext cx="6124574" cy="1756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company aims to gather data from various departments, create important metrics and visuals, and develop an easy-to-use dashboard for their teams. By using data to inform their decisions, they aim to improve their current products and expand into new markets in the coming quarters.</a:t>
            </a:r>
          </a:p>
        </p:txBody>
      </p:sp>
    </p:spTree>
    <p:extLst>
      <p:ext uri="{BB962C8B-B14F-4D97-AF65-F5344CB8AC3E}">
        <p14:creationId xmlns:p14="http://schemas.microsoft.com/office/powerpoint/2010/main" val="105334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 R Mense</dc:creator>
  <cp:lastModifiedBy>Vijaya R Mense</cp:lastModifiedBy>
  <cp:revision>2</cp:revision>
  <dcterms:created xsi:type="dcterms:W3CDTF">2025-08-25T07:05:28Z</dcterms:created>
  <dcterms:modified xsi:type="dcterms:W3CDTF">2025-08-25T08:46:50Z</dcterms:modified>
</cp:coreProperties>
</file>