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6"/>
  </p:notesMasterIdLst>
  <p:sldIdLst>
    <p:sldId id="256" r:id="rId3"/>
    <p:sldId id="257" r:id="rId4"/>
    <p:sldId id="258" r:id="rId5"/>
    <p:sldId id="259" r:id="rId6"/>
    <p:sldId id="267" r:id="rId7"/>
    <p:sldId id="268" r:id="rId8"/>
    <p:sldId id="260" r:id="rId9"/>
    <p:sldId id="261" r:id="rId10"/>
    <p:sldId id="262" r:id="rId11"/>
    <p:sldId id="263" r:id="rId12"/>
    <p:sldId id="264" r:id="rId13"/>
    <p:sldId id="265" r:id="rId14"/>
    <p:sldId id="266" r:id="rId15"/>
  </p:sldIdLst>
  <p:sldSz cx="9144000" cy="5143500" type="screen16x9"/>
  <p:notesSz cx="6858000" cy="9144000"/>
  <p:embeddedFontLst>
    <p:embeddedFont>
      <p:font typeface="Nunito" pitchFamily="2" charset="0"/>
      <p:regular r:id="rId17"/>
      <p:bold r:id="rId18"/>
      <p:italic r:id="rId19"/>
      <p:boldItalic r:id="rId20"/>
    </p:embeddedFont>
    <p:embeddedFont>
      <p:font typeface="Nunito ExtraBold" pitchFamily="2" charset="0"/>
      <p:bold r:id="rId21"/>
      <p:boldItalic r:id="rId22"/>
    </p:embeddedFont>
    <p:embeddedFont>
      <p:font typeface="Nunito SemiBold" pitchFamily="2" charset="0"/>
      <p:regular r:id="rId23"/>
      <p:bold r:id="rId24"/>
      <p:italic r:id="rId25"/>
      <p:boldItalic r:id="rId26"/>
    </p:embeddedFont>
    <p:embeddedFont>
      <p:font typeface="Roboto" panose="020000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5sLu1WJmMIO70X70PddvIOM0a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183CD-2FBD-483C-B3AF-01ABFB164008}">
  <a:tblStyle styleId="{9D1183CD-2FBD-483C-B3AF-01ABFB164008}"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a450a78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a450a78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
        <p:nvSpPr>
          <p:cNvPr id="164" name="Google Shape;164;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146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439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000" dirty="0">
                <a:solidFill>
                  <a:schemeClr val="tx2"/>
                </a:solidFill>
              </a:rPr>
              <a:t>Computer Vision - CASE STUDY </a:t>
            </a:r>
            <a:endParaRPr sz="2000" dirty="0">
              <a:solidFill>
                <a:schemeClr val="tx2"/>
              </a:solidFill>
            </a:endParaRPr>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800" b="0" dirty="0">
                <a:solidFill>
                  <a:schemeClr val="tx2"/>
                </a:solidFill>
              </a:rPr>
              <a:t>Introduction to Computer Vision – Case Study </a:t>
            </a:r>
            <a:endParaRPr sz="1800" b="0" dirty="0">
              <a:solidFill>
                <a:schemeClr val="tx2"/>
              </a:solidFill>
            </a:endParaRPr>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solidFill>
                  <a:schemeClr val="tx2"/>
                </a:solidFill>
              </a:rPr>
              <a:t>Date: </a:t>
            </a:r>
            <a:fld id="{EC20F96E-A8B4-4DE7-9ACB-ED6B3EFE2C20}" type="datetime2">
              <a:rPr lang="en" sz="1600" b="0" smtClean="0">
                <a:solidFill>
                  <a:schemeClr val="tx2"/>
                </a:solidFill>
              </a:rPr>
              <a:t>Wednesday, September 11, 2024</a:t>
            </a:fld>
            <a:endParaRPr sz="1600" b="0" dirty="0">
              <a:solidFill>
                <a:schemeClr val="tx2"/>
              </a:solidFill>
            </a:endParaRPr>
          </a:p>
        </p:txBody>
      </p:sp>
      <p:sp>
        <p:nvSpPr>
          <p:cNvPr id="2" name="TextBox 1">
            <a:extLst>
              <a:ext uri="{FF2B5EF4-FFF2-40B4-BE49-F238E27FC236}">
                <a16:creationId xmlns:a16="http://schemas.microsoft.com/office/drawing/2014/main" id="{14F6C3D7-261A-EF42-ED9B-FFDF42A576FF}"/>
              </a:ext>
            </a:extLst>
          </p:cNvPr>
          <p:cNvSpPr txBox="1"/>
          <p:nvPr/>
        </p:nvSpPr>
        <p:spPr>
          <a:xfrm>
            <a:off x="1153000" y="3007518"/>
            <a:ext cx="4488729" cy="400110"/>
          </a:xfrm>
          <a:prstGeom prst="rect">
            <a:avLst/>
          </a:prstGeom>
          <a:noFill/>
        </p:spPr>
        <p:txBody>
          <a:bodyPr wrap="none" rtlCol="0">
            <a:spAutoFit/>
          </a:bodyPr>
          <a:lstStyle/>
          <a:p>
            <a:r>
              <a:rPr lang="en-US" sz="2000" dirty="0">
                <a:solidFill>
                  <a:schemeClr val="tx2"/>
                </a:solidFill>
              </a:rPr>
              <a:t>Student Name: Vijaya Laxmi Kumbaji.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4a450a78e6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Conclusion</a:t>
            </a:r>
            <a:endParaRPr>
              <a:solidFill>
                <a:srgbClr val="1974D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9" name="Google Shape;159;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mention about the data background and contents</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7" name="Google Shape;167;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Conclusion</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g10e9006cb6c_1_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latin typeface="Roboto" panose="02000000000000000000" pitchFamily="2" charset="0"/>
              </a:rPr>
              <a:t>In recent times, the field of agriculture has been in urgent need of modernizing, since the amount of manual work people need to put in to check if plants are growing correctly is still highly extensive. Despite several advances in agricultural technology, people working in the agricultural industry still need to have the ability to sort and recognize different plants and weeds, which takes a lot of time and effort in the long term. The potential is ripe for this trillion-dollar industry to be greatly impacted by technological innovations that cut down on the requirement for manual labor, and this is where Artificial Intelligence can actually benefit the workers in this field, as </a:t>
            </a:r>
            <a:r>
              <a:rPr lang="en-US" sz="1200" b="1" i="0" dirty="0">
                <a:solidFill>
                  <a:srgbClr val="212121"/>
                </a:solidFill>
                <a:effectLst/>
                <a:latin typeface="Roboto" panose="02000000000000000000" pitchFamily="2" charset="0"/>
              </a:rPr>
              <a:t>the time and energy required to identify plant seedlings will be greatly shortened by the use of AI and Deep Learning.</a:t>
            </a:r>
            <a:r>
              <a:rPr lang="en-US" sz="1200" b="0" i="0" dirty="0">
                <a:solidFill>
                  <a:srgbClr val="212121"/>
                </a:solidFill>
                <a:effectLst/>
                <a:latin typeface="Roboto" panose="02000000000000000000" pitchFamily="2" charset="0"/>
              </a:rPr>
              <a:t> The ability to do so far more efficiently and even more effectively than experienced manual labor, could lead to better crop yields, the freeing up of human involvement for higher-order agricultural decision making, and in the long term will result in more sustainable environmental practices in agriculture as well.</a:t>
            </a:r>
            <a:endParaRPr lang="en-US" sz="1200" dirty="0">
              <a:solidFill>
                <a:srgbClr val="212121"/>
              </a:solidFill>
              <a:latin typeface="Roboto" panose="02000000000000000000" pitchFamily="2" charset="0"/>
            </a:endParaRPr>
          </a:p>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latin typeface="Roboto" panose="02000000000000000000" pitchFamily="2" charset="0"/>
              </a:rPr>
              <a:t>The aim of this project is to Build a Convolutional Neural </a:t>
            </a:r>
            <a:r>
              <a:rPr lang="en-US" sz="1200" b="0" i="0" dirty="0" err="1">
                <a:solidFill>
                  <a:srgbClr val="212121"/>
                </a:solidFill>
                <a:effectLst/>
                <a:latin typeface="Roboto" panose="02000000000000000000" pitchFamily="2" charset="0"/>
              </a:rPr>
              <a:t>Netowork</a:t>
            </a:r>
            <a:r>
              <a:rPr lang="en-US" sz="1200" b="0" i="0" dirty="0">
                <a:solidFill>
                  <a:srgbClr val="212121"/>
                </a:solidFill>
                <a:effectLst/>
                <a:latin typeface="Roboto" panose="02000000000000000000" pitchFamily="2" charset="0"/>
              </a:rPr>
              <a:t> to classify plant seedlings into their respective categories.</a:t>
            </a:r>
            <a:endParaRPr sz="12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latin typeface="Roboto" panose="02000000000000000000" pitchFamily="2" charset="0"/>
              </a:rPr>
              <a:t>In recent times, the field of agriculture has been in urgent need of modernizing, since the amount of manual work people need to put in to check if plants are growing correctly is still highly extensive. Despite several advances in agricultural technology, people working in the agricultural industry still need to have the ability to sort and recognize different plants and weeds, which takes a lot of time and effort in the long term. The potential is ripe for this trillion-dollar industry to be greatly impacted by technological innovations that cut down on the requirement for manual labor, and this is where Artificial Intelligence can actually benefit the workers in this field, as </a:t>
            </a:r>
            <a:r>
              <a:rPr lang="en-US" sz="1200" b="1" i="0" dirty="0">
                <a:solidFill>
                  <a:srgbClr val="212121"/>
                </a:solidFill>
                <a:effectLst/>
                <a:latin typeface="Roboto" panose="02000000000000000000" pitchFamily="2" charset="0"/>
              </a:rPr>
              <a:t>the time and energy required to identify plant seedlings will be greatly shortened by the use of AI and Deep Learning.</a:t>
            </a:r>
            <a:r>
              <a:rPr lang="en-US" sz="1200" b="0" i="0" dirty="0">
                <a:solidFill>
                  <a:srgbClr val="212121"/>
                </a:solidFill>
                <a:effectLst/>
                <a:latin typeface="Roboto" panose="02000000000000000000" pitchFamily="2" charset="0"/>
              </a:rPr>
              <a:t> The ability to do so far more efficiently and even more effectively than experienced manual labor, could lead to better crop yields, the freeing up of human involvement for higher-order agricultural decision making, and in the long term will result in more sustainable environmental practices in agriculture as well.</a:t>
            </a:r>
            <a:endParaRPr lang="en-US" sz="1200" dirty="0">
              <a:solidFill>
                <a:srgbClr val="212121"/>
              </a:solidFill>
              <a:latin typeface="Roboto" panose="02000000000000000000" pitchFamily="2" charset="0"/>
            </a:endParaRPr>
          </a:p>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latin typeface="Roboto" panose="02000000000000000000" pitchFamily="2" charset="0"/>
              </a:rPr>
              <a:t>The aim of this project is to Build a Convolutional Neural Network to classify plant seedlings into their respective categories</a:t>
            </a:r>
            <a:endParaRPr lang="en-US" sz="12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407194" y="289279"/>
            <a:ext cx="8315956"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1800" dirty="0">
                <a:solidFill>
                  <a:srgbClr val="1974D2"/>
                </a:solidFill>
              </a:rPr>
              <a:t>Business Problem Overview and Solution Approach continued…</a:t>
            </a:r>
            <a:endParaRPr sz="1800" dirty="0">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latin typeface="Roboto" panose="02000000000000000000" pitchFamily="2" charset="0"/>
              </a:rPr>
              <a:t>To provide solution to  this problem , the following steps were performed:</a:t>
            </a:r>
          </a:p>
          <a:p>
            <a:pPr marL="139700" lvl="0" indent="0" algn="l" rtl="0">
              <a:lnSpc>
                <a:spcPct val="115000"/>
              </a:lnSpc>
              <a:spcBef>
                <a:spcPts val="1000"/>
              </a:spcBef>
              <a:spcAft>
                <a:spcPts val="1000"/>
              </a:spcAft>
              <a:buClr>
                <a:srgbClr val="000000"/>
              </a:buClr>
              <a:buSzPts val="1400"/>
              <a:buNone/>
            </a:pPr>
            <a:r>
              <a:rPr lang="en-US" sz="1200" dirty="0">
                <a:solidFill>
                  <a:srgbClr val="212121"/>
                </a:solidFill>
                <a:latin typeface="Roboto" panose="02000000000000000000" pitchFamily="2" charset="0"/>
              </a:rPr>
              <a:t>(1.0) </a:t>
            </a:r>
            <a:r>
              <a:rPr lang="en-US" sz="1200" b="0" i="0" dirty="0">
                <a:solidFill>
                  <a:srgbClr val="212121"/>
                </a:solidFill>
                <a:effectLst/>
                <a:latin typeface="Roboto" panose="02000000000000000000" pitchFamily="2" charset="0"/>
              </a:rPr>
              <a:t>model1 and model2 were created and I fit the model 1 and model2 to the test and validation data for better results in terms of performance. </a:t>
            </a:r>
          </a:p>
          <a:p>
            <a:pPr marL="139700" lvl="0" indent="0" algn="l" rtl="0">
              <a:lnSpc>
                <a:spcPct val="115000"/>
              </a:lnSpc>
              <a:spcBef>
                <a:spcPts val="1000"/>
              </a:spcBef>
              <a:spcAft>
                <a:spcPts val="1000"/>
              </a:spcAft>
              <a:buClr>
                <a:srgbClr val="000000"/>
              </a:buClr>
              <a:buSzPts val="1400"/>
              <a:buNone/>
            </a:pPr>
            <a:r>
              <a:rPr lang="en-US" sz="1200" dirty="0">
                <a:solidFill>
                  <a:srgbClr val="212121"/>
                </a:solidFill>
                <a:latin typeface="Roboto" panose="02000000000000000000" pitchFamily="2" charset="0"/>
              </a:rPr>
              <a:t>(2.0) each model were run with 10 epochs, the trainable parameters derived from the calculations different by almost 50000 parameters. </a:t>
            </a:r>
          </a:p>
          <a:p>
            <a:pPr marL="139700" lvl="0" indent="0" algn="l" rtl="0">
              <a:lnSpc>
                <a:spcPct val="115000"/>
              </a:lnSpc>
              <a:spcBef>
                <a:spcPts val="1000"/>
              </a:spcBef>
              <a:spcAft>
                <a:spcPts val="1000"/>
              </a:spcAft>
              <a:buClr>
                <a:srgbClr val="000000"/>
              </a:buClr>
              <a:buSzPts val="1400"/>
              <a:buNone/>
            </a:pPr>
            <a:r>
              <a:rPr lang="en-US" sz="1200" dirty="0">
                <a:solidFill>
                  <a:srgbClr val="212121"/>
                </a:solidFill>
                <a:latin typeface="Roboto" panose="02000000000000000000" pitchFamily="2" charset="0"/>
              </a:rPr>
              <a:t>model1-  trainable parameters: { } , model1- non-trainable parameters:  { } </a:t>
            </a:r>
          </a:p>
          <a:p>
            <a:pPr marL="139700" indent="0">
              <a:spcBef>
                <a:spcPts val="1000"/>
              </a:spcBef>
              <a:spcAft>
                <a:spcPts val="1000"/>
              </a:spcAft>
              <a:buClr>
                <a:srgbClr val="000000"/>
              </a:buClr>
              <a:buSzPts val="1400"/>
              <a:buNone/>
            </a:pPr>
            <a:r>
              <a:rPr lang="en-US" sz="1200" dirty="0">
                <a:solidFill>
                  <a:srgbClr val="212121"/>
                </a:solidFill>
                <a:latin typeface="Roboto" panose="02000000000000000000" pitchFamily="2" charset="0"/>
              </a:rPr>
              <a:t>model2-  trainable parameters: { } , model1- non-trainable parameters:  { } </a:t>
            </a:r>
            <a:endParaRPr lang="en-US" sz="1200" dirty="0">
              <a:solidFill>
                <a:srgbClr val="000000"/>
              </a:solidFill>
            </a:endParaRPr>
          </a:p>
          <a:p>
            <a:pPr marL="139700" lvl="0" indent="0" algn="l" rtl="0">
              <a:lnSpc>
                <a:spcPct val="115000"/>
              </a:lnSpc>
              <a:spcBef>
                <a:spcPts val="1000"/>
              </a:spcBef>
              <a:spcAft>
                <a:spcPts val="1000"/>
              </a:spcAft>
              <a:buClr>
                <a:srgbClr val="000000"/>
              </a:buClr>
              <a:buSzPts val="1400"/>
              <a:buNone/>
            </a:pPr>
            <a:endParaRPr sz="1400" dirty="0">
              <a:solidFill>
                <a:srgbClr val="000000"/>
              </a:solidFill>
            </a:endParaRPr>
          </a:p>
        </p:txBody>
      </p:sp>
    </p:spTree>
    <p:extLst>
      <p:ext uri="{BB962C8B-B14F-4D97-AF65-F5344CB8AC3E}">
        <p14:creationId xmlns:p14="http://schemas.microsoft.com/office/powerpoint/2010/main" val="42418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407194" y="289279"/>
            <a:ext cx="8315956"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1800" dirty="0">
                <a:solidFill>
                  <a:srgbClr val="1974D2"/>
                </a:solidFill>
              </a:rPr>
              <a:t>Business Problem Overview and Solution Approach continued…</a:t>
            </a:r>
            <a:endParaRPr sz="1800" dirty="0">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200" b="0" i="0" dirty="0">
                <a:solidFill>
                  <a:srgbClr val="212121"/>
                </a:solidFill>
                <a:effectLst/>
                <a:latin typeface="Roboto" panose="02000000000000000000" pitchFamily="2" charset="0"/>
              </a:rPr>
              <a:t>To provide solution to  this problem , the following steps were performed:</a:t>
            </a:r>
          </a:p>
          <a:p>
            <a:pPr marL="139700" lvl="0" indent="0" algn="l" rtl="0">
              <a:lnSpc>
                <a:spcPct val="115000"/>
              </a:lnSpc>
              <a:spcBef>
                <a:spcPts val="1000"/>
              </a:spcBef>
              <a:spcAft>
                <a:spcPts val="1000"/>
              </a:spcAft>
              <a:buClr>
                <a:srgbClr val="000000"/>
              </a:buClr>
              <a:buSzPts val="1400"/>
              <a:buNone/>
            </a:pPr>
            <a:r>
              <a:rPr lang="en-US" sz="1200" dirty="0">
                <a:solidFill>
                  <a:srgbClr val="212121"/>
                </a:solidFill>
                <a:latin typeface="Roboto" panose="02000000000000000000" pitchFamily="2" charset="0"/>
              </a:rPr>
              <a:t>(3.0) each model were run with 30 epochs and model2 showed much better performance in terms on accuracy: 0.72 i.e. 72% where as model1 after 30 epochs showed a performance of 0.64 i.e. 64%. </a:t>
            </a:r>
          </a:p>
          <a:p>
            <a:pPr marL="139700" lvl="0" indent="0" algn="l" rtl="0">
              <a:lnSpc>
                <a:spcPct val="115000"/>
              </a:lnSpc>
              <a:spcBef>
                <a:spcPts val="1000"/>
              </a:spcBef>
              <a:spcAft>
                <a:spcPts val="1000"/>
              </a:spcAft>
              <a:buClr>
                <a:srgbClr val="000000"/>
              </a:buClr>
              <a:buSzPts val="1400"/>
              <a:buNone/>
            </a:pPr>
            <a:r>
              <a:rPr lang="en-US" sz="1200" dirty="0">
                <a:solidFill>
                  <a:srgbClr val="212121"/>
                </a:solidFill>
                <a:latin typeface="Roboto" panose="02000000000000000000" pitchFamily="2" charset="0"/>
              </a:rPr>
              <a:t>(4.0) images re-sized from larger to smaller sizes,  categorized. </a:t>
            </a:r>
          </a:p>
          <a:p>
            <a:pPr marL="139700" lvl="0" indent="0" algn="l" rtl="0">
              <a:lnSpc>
                <a:spcPct val="115000"/>
              </a:lnSpc>
              <a:spcBef>
                <a:spcPts val="1000"/>
              </a:spcBef>
              <a:spcAft>
                <a:spcPts val="1000"/>
              </a:spcAft>
              <a:buClr>
                <a:srgbClr val="000000"/>
              </a:buClr>
              <a:buSzPts val="1400"/>
              <a:buNone/>
            </a:pPr>
            <a:r>
              <a:rPr lang="en-US" sz="1200" dirty="0">
                <a:solidFill>
                  <a:srgbClr val="212121"/>
                </a:solidFill>
                <a:latin typeface="Roboto" panose="02000000000000000000" pitchFamily="2" charset="0"/>
              </a:rPr>
              <a:t>(</a:t>
            </a:r>
            <a:r>
              <a:rPr lang="en-US" sz="1200">
                <a:solidFill>
                  <a:srgbClr val="212121"/>
                </a:solidFill>
                <a:latin typeface="Roboto" panose="02000000000000000000" pitchFamily="2" charset="0"/>
              </a:rPr>
              <a:t>5.0) </a:t>
            </a:r>
            <a:endParaRPr lang="en-US" sz="1200" dirty="0">
              <a:solidFill>
                <a:srgbClr val="000000"/>
              </a:solidFill>
            </a:endParaRPr>
          </a:p>
          <a:p>
            <a:pPr marL="139700" lvl="0" indent="0" algn="l" rtl="0">
              <a:lnSpc>
                <a:spcPct val="115000"/>
              </a:lnSpc>
              <a:spcBef>
                <a:spcPts val="1000"/>
              </a:spcBef>
              <a:spcAft>
                <a:spcPts val="1000"/>
              </a:spcAft>
              <a:buClr>
                <a:srgbClr val="000000"/>
              </a:buClr>
              <a:buSzPts val="1400"/>
              <a:buNone/>
            </a:pPr>
            <a:endParaRPr sz="1400" dirty="0">
              <a:solidFill>
                <a:srgbClr val="000000"/>
              </a:solidFill>
            </a:endParaRPr>
          </a:p>
        </p:txBody>
      </p:sp>
    </p:spTree>
    <p:extLst>
      <p:ext uri="{BB962C8B-B14F-4D97-AF65-F5344CB8AC3E}">
        <p14:creationId xmlns:p14="http://schemas.microsoft.com/office/powerpoint/2010/main" val="325433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a:solidFill>
                  <a:srgbClr val="000000"/>
                </a:solidFill>
              </a:rPr>
              <a:t>Please mention the key results from EDA</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Please mention answers to the insight-based questions provided</a:t>
            </a:r>
            <a:endParaRPr sz="1400">
              <a:solidFill>
                <a:srgbClr val="000000"/>
              </a:solidFill>
            </a:endParaRPr>
          </a:p>
          <a:p>
            <a:pPr marL="0" lvl="0" indent="0" algn="l" rtl="0">
              <a:lnSpc>
                <a:spcPct val="115000"/>
              </a:lnSpc>
              <a:spcBef>
                <a:spcPts val="1000"/>
              </a:spcBef>
              <a:spcAft>
                <a:spcPts val="0"/>
              </a:spcAft>
              <a:buSzPts val="1500"/>
              <a:buNone/>
            </a:pPr>
            <a:endParaRPr sz="1400">
              <a:solidFill>
                <a:srgbClr val="000000"/>
              </a:solidFill>
            </a:endParaRPr>
          </a:p>
          <a:p>
            <a:pPr marL="0" lvl="0" indent="0" algn="l" rtl="0">
              <a:lnSpc>
                <a:spcPct val="115000"/>
              </a:lnSpc>
              <a:spcBef>
                <a:spcPts val="1000"/>
              </a:spcBef>
              <a:spcAft>
                <a:spcPts val="1000"/>
              </a:spcAft>
              <a:buSzPts val="1500"/>
              <a:buNone/>
            </a:pPr>
            <a:r>
              <a:rPr lang="en" sz="1200" b="1" i="1">
                <a:solidFill>
                  <a:srgbClr val="000000"/>
                </a:solidFill>
              </a:rPr>
              <a:t>Note</a:t>
            </a:r>
            <a:r>
              <a:rPr lang="en" sz="1200" i="1">
                <a:solidFill>
                  <a:srgbClr val="000000"/>
                </a:solidFill>
              </a:rPr>
              <a:t>: You can use more than one slide if needed </a:t>
            </a:r>
            <a:endParaRPr sz="1200" i="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7" name="Google Shape;137;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a:solidFill>
                  <a:srgbClr val="2D3B45"/>
                </a:solidFill>
                <a:highlight>
                  <a:srgbClr val="FFFFFF"/>
                </a:highlight>
              </a:rPr>
              <a:t>Resizing Images</a:t>
            </a:r>
            <a:endParaRPr/>
          </a:p>
          <a:p>
            <a:pPr marL="457200" lvl="0" indent="-317500" algn="l" rtl="0">
              <a:lnSpc>
                <a:spcPct val="115000"/>
              </a:lnSpc>
              <a:spcBef>
                <a:spcPts val="0"/>
              </a:spcBef>
              <a:spcAft>
                <a:spcPts val="0"/>
              </a:spcAft>
              <a:buClr>
                <a:srgbClr val="2D3B45"/>
              </a:buClr>
              <a:buSzPts val="1400"/>
              <a:buChar char="●"/>
            </a:pPr>
            <a:r>
              <a:rPr lang="en" sz="1400">
                <a:solidFill>
                  <a:srgbClr val="2D3B45"/>
                </a:solidFill>
                <a:highlight>
                  <a:srgbClr val="FFFFFF"/>
                </a:highlight>
              </a:rPr>
              <a:t>Encoding the target class</a:t>
            </a:r>
            <a:endParaRPr/>
          </a:p>
          <a:p>
            <a:pPr marL="457200" lvl="0" indent="-317500" algn="l" rtl="0">
              <a:lnSpc>
                <a:spcPct val="115000"/>
              </a:lnSpc>
              <a:spcBef>
                <a:spcPts val="0"/>
              </a:spcBef>
              <a:spcAft>
                <a:spcPts val="0"/>
              </a:spcAft>
              <a:buClr>
                <a:srgbClr val="2D3B45"/>
              </a:buClr>
              <a:buSzPts val="1400"/>
              <a:buChar char="●"/>
            </a:pPr>
            <a:r>
              <a:rPr lang="en" sz="1400">
                <a:solidFill>
                  <a:srgbClr val="2D3B45"/>
                </a:solidFill>
                <a:highlight>
                  <a:srgbClr val="FFFFFF"/>
                </a:highlight>
              </a:rPr>
              <a:t>Data Normalization </a:t>
            </a:r>
            <a:endParaRPr/>
          </a:p>
          <a:p>
            <a:pPr marL="457200" lvl="0" indent="-228600" algn="l" rtl="0">
              <a:lnSpc>
                <a:spcPct val="115000"/>
              </a:lnSpc>
              <a:spcBef>
                <a:spcPts val="0"/>
              </a:spcBef>
              <a:spcAft>
                <a:spcPts val="0"/>
              </a:spcAft>
              <a:buClr>
                <a:srgbClr val="2D3B45"/>
              </a:buClr>
              <a:buSzPts val="1400"/>
              <a:buNone/>
            </a:pPr>
            <a:endParaRPr sz="140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a:solidFill>
                  <a:srgbClr val="000000"/>
                </a:solidFill>
              </a:rPr>
              <a:t>Note</a:t>
            </a:r>
            <a:r>
              <a:rPr lang="en" sz="1200" i="1">
                <a:solidFill>
                  <a:srgbClr val="000000"/>
                </a:solidFill>
              </a:rPr>
              <a:t>: You can use more than one slide if needed </a:t>
            </a:r>
            <a:endParaRPr sz="1400">
              <a:solidFill>
                <a:srgbClr val="000000"/>
              </a:solidFill>
            </a:endParaRPr>
          </a:p>
          <a:p>
            <a:pPr marL="0" lvl="0" indent="0" algn="l" rtl="0">
              <a:lnSpc>
                <a:spcPct val="115000"/>
              </a:lnSpc>
              <a:spcBef>
                <a:spcPts val="1000"/>
              </a:spcBef>
              <a:spcAft>
                <a:spcPts val="1000"/>
              </a:spcAft>
              <a:buSzPts val="1500"/>
              <a:buNone/>
            </a:pPr>
            <a:endParaRPr sz="1400">
              <a:solidFill>
                <a:srgbClr val="2D3B4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3" name="Google Shape;143;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a:solidFill>
                  <a:schemeClr val="dk1"/>
                </a:solidFill>
              </a:rPr>
              <a:t>Overview of model and its parameters</a:t>
            </a:r>
            <a:endParaRPr sz="140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a:solidFill>
                  <a:schemeClr val="dk1"/>
                </a:solidFill>
              </a:rPr>
              <a:t>Summary of the final model for prediction</a:t>
            </a:r>
            <a:endParaRPr sz="140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Summary of key performance metrics for training and test data in tabular format for comparison</a:t>
            </a:r>
            <a:endParaRPr sz="1400">
              <a:solidFill>
                <a:srgbClr val="000000"/>
              </a:solidFill>
            </a:endParaRPr>
          </a:p>
          <a:p>
            <a:pPr marL="0" lvl="0" indent="0" algn="l" rtl="0">
              <a:lnSpc>
                <a:spcPct val="115000"/>
              </a:lnSpc>
              <a:spcBef>
                <a:spcPts val="1000"/>
              </a:spcBef>
              <a:spcAft>
                <a:spcPts val="0"/>
              </a:spcAft>
              <a:buSzPts val="1500"/>
              <a:buNone/>
            </a:pPr>
            <a:endParaRPr sz="1400">
              <a:solidFill>
                <a:srgbClr val="000000"/>
              </a:solidFill>
            </a:endParaRPr>
          </a:p>
          <a:p>
            <a:pPr marL="0" lvl="0" indent="0" algn="l" rtl="0">
              <a:lnSpc>
                <a:spcPct val="115000"/>
              </a:lnSpc>
              <a:spcBef>
                <a:spcPts val="1000"/>
              </a:spcBef>
              <a:spcAft>
                <a:spcPts val="0"/>
              </a:spcAft>
              <a:buSzPts val="1500"/>
              <a:buNone/>
            </a:pPr>
            <a:r>
              <a:rPr lang="en" sz="1200" b="1" i="1">
                <a:solidFill>
                  <a:srgbClr val="000000"/>
                </a:solidFill>
              </a:rPr>
              <a:t>Note</a:t>
            </a:r>
            <a:r>
              <a:rPr lang="en" sz="1200" i="1">
                <a:solidFill>
                  <a:srgbClr val="000000"/>
                </a:solidFill>
              </a:rPr>
              <a:t>: You can use more than one slide if needed </a:t>
            </a:r>
            <a:endParaRPr sz="1300" i="1">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p:txBody>
      </p:sp>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790</Words>
  <Application>Microsoft Office PowerPoint</Application>
  <PresentationFormat>On-screen Show (16:9)</PresentationFormat>
  <Paragraphs>53</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Roboto</vt:lpstr>
      <vt:lpstr>Nunito</vt:lpstr>
      <vt:lpstr>Arial</vt:lpstr>
      <vt:lpstr>Nunito ExtraBold</vt:lpstr>
      <vt:lpstr>Calibri</vt:lpstr>
      <vt:lpstr>Nunito SemiBold</vt:lpstr>
      <vt:lpstr>Just Logo</vt:lpstr>
      <vt:lpstr>Just Logo</vt:lpstr>
      <vt:lpstr>Computer Vision - CASE STUDY </vt:lpstr>
      <vt:lpstr>Contents / Agenda</vt:lpstr>
      <vt:lpstr>Executive Summary </vt:lpstr>
      <vt:lpstr>Business Problem Overview and Solution Approach</vt:lpstr>
      <vt:lpstr>Business Problem Overview and Solution Approach continued…</vt:lpstr>
      <vt:lpstr>Business Problem Overview and Solution Approach continued…</vt:lpstr>
      <vt:lpstr>EDA Results</vt:lpstr>
      <vt:lpstr>Data Preprocessing </vt:lpstr>
      <vt:lpstr>Model Performance Summary</vt:lpstr>
      <vt:lpstr>Conclusion</vt:lpstr>
      <vt:lpstr>APPENDIX</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Vijaya PredatorLaptop</cp:lastModifiedBy>
  <cp:revision>3</cp:revision>
  <dcterms:modified xsi:type="dcterms:W3CDTF">2024-09-11T17:22:53Z</dcterms:modified>
</cp:coreProperties>
</file>