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2" r:id="rId1"/>
  </p:sldMasterIdLst>
  <p:sldIdLst>
    <p:sldId id="256" r:id="rId2"/>
    <p:sldId id="257" r:id="rId3"/>
    <p:sldId id="258" r:id="rId4"/>
    <p:sldId id="259" r:id="rId5"/>
    <p:sldId id="260" r:id="rId6"/>
    <p:sldId id="261" r:id="rId7"/>
    <p:sldId id="263" r:id="rId8"/>
    <p:sldId id="266"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AEFF00-28CB-434B-BDAE-784BD4CF5566}">
          <p14:sldIdLst>
            <p14:sldId id="256"/>
            <p14:sldId id="257"/>
            <p14:sldId id="258"/>
            <p14:sldId id="259"/>
            <p14:sldId id="260"/>
          </p14:sldIdLst>
        </p14:section>
        <p14:section name="Untitled Section" id="{F7068F82-82E4-4E9B-BCC7-1295395A3289}">
          <p14:sldIdLst>
            <p14:sldId id="261"/>
            <p14:sldId id="263"/>
            <p14:sldId id="266"/>
            <p14:sldId id="264"/>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2" d="100"/>
          <a:sy n="62" d="100"/>
        </p:scale>
        <p:origin x="1056"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893A9F3-80D3-49AB-B9BB-E3207D441D43}" type="datetimeFigureOut">
              <a:rPr lang="en-IN" smtClean="0"/>
              <a:t>08-02-2025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8A5AB86F-1D71-4DFA-816B-BF8A2A13E246}"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47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A9F3-80D3-49AB-B9BB-E3207D441D4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579328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A9F3-80D3-49AB-B9BB-E3207D441D4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397977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93A9F3-80D3-49AB-B9BB-E3207D441D4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1718859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93A9F3-80D3-49AB-B9BB-E3207D441D43}" type="datetimeFigureOut">
              <a:rPr lang="en-IN" smtClean="0"/>
              <a:t>08-02-2025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5AB86F-1D71-4DFA-816B-BF8A2A13E246}"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7666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93A9F3-80D3-49AB-B9BB-E3207D441D43}"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3853373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93A9F3-80D3-49AB-B9BB-E3207D441D43}" type="datetimeFigureOut">
              <a:rPr lang="en-IN" smtClean="0"/>
              <a:t>08-02-2025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3835595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93A9F3-80D3-49AB-B9BB-E3207D441D43}" type="datetimeFigureOut">
              <a:rPr lang="en-IN" smtClean="0"/>
              <a:t>08-02-2025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120181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3A9F3-80D3-49AB-B9BB-E3207D441D43}" type="datetimeFigureOut">
              <a:rPr lang="en-IN" smtClean="0"/>
              <a:t>08-02-2025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2126621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A9F3-80D3-49AB-B9BB-E3207D441D43}"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87813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93A9F3-80D3-49AB-B9BB-E3207D441D43}" type="datetimeFigureOut">
              <a:rPr lang="en-IN" smtClean="0"/>
              <a:t>08-02-2025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5AB86F-1D71-4DFA-816B-BF8A2A13E246}" type="slidenum">
              <a:rPr lang="en-IN" smtClean="0"/>
              <a:t>‹#›</a:t>
            </a:fld>
            <a:endParaRPr lang="en-IN"/>
          </a:p>
        </p:txBody>
      </p:sp>
    </p:spTree>
    <p:extLst>
      <p:ext uri="{BB962C8B-B14F-4D97-AF65-F5344CB8AC3E}">
        <p14:creationId xmlns:p14="http://schemas.microsoft.com/office/powerpoint/2010/main" val="3186647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5893A9F3-80D3-49AB-B9BB-E3207D441D43}" type="datetimeFigureOut">
              <a:rPr lang="en-IN" smtClean="0"/>
              <a:t>08-02-2025</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8A5AB86F-1D71-4DFA-816B-BF8A2A13E246}" type="slidenum">
              <a:rPr lang="en-IN" smtClean="0"/>
              <a:t>‹#›</a:t>
            </a:fld>
            <a:endParaRPr lang="en-IN"/>
          </a:p>
        </p:txBody>
      </p:sp>
    </p:spTree>
    <p:extLst>
      <p:ext uri="{BB962C8B-B14F-4D97-AF65-F5344CB8AC3E}">
        <p14:creationId xmlns:p14="http://schemas.microsoft.com/office/powerpoint/2010/main" val="1368313305"/>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9A0C-FA39-9601-FD5A-B90015ED2506}"/>
              </a:ext>
            </a:extLst>
          </p:cNvPr>
          <p:cNvSpPr>
            <a:spLocks noGrp="1"/>
          </p:cNvSpPr>
          <p:nvPr>
            <p:ph type="ctrTitle"/>
          </p:nvPr>
        </p:nvSpPr>
        <p:spPr>
          <a:xfrm>
            <a:off x="1109980" y="130630"/>
            <a:ext cx="9966960" cy="5936342"/>
          </a:xfrm>
        </p:spPr>
        <p:txBody>
          <a:bodyPr>
            <a:normAutofit/>
          </a:bodyPr>
          <a:lstStyle/>
          <a:p>
            <a:r>
              <a:rPr lang="en-IN" dirty="0"/>
              <a:t>Churn Modelling </a:t>
            </a:r>
            <a:r>
              <a:rPr lang="en-IN" dirty="0" err="1"/>
              <a:t>analyis</a:t>
            </a:r>
            <a:r>
              <a:rPr lang="en-IN" dirty="0"/>
              <a:t> Using ML and DL</a:t>
            </a:r>
            <a:br>
              <a:rPr lang="en-IN" dirty="0"/>
            </a:br>
            <a:endParaRPr lang="en-IN" dirty="0"/>
          </a:p>
        </p:txBody>
      </p:sp>
      <p:sp>
        <p:nvSpPr>
          <p:cNvPr id="3" name="Subtitle 2">
            <a:extLst>
              <a:ext uri="{FF2B5EF4-FFF2-40B4-BE49-F238E27FC236}">
                <a16:creationId xmlns:a16="http://schemas.microsoft.com/office/drawing/2014/main" id="{472D4BA3-A359-F2E9-6204-7FC2E2A104F4}"/>
              </a:ext>
            </a:extLst>
          </p:cNvPr>
          <p:cNvSpPr>
            <a:spLocks noGrp="1"/>
          </p:cNvSpPr>
          <p:nvPr>
            <p:ph type="subTitle" idx="1"/>
          </p:nvPr>
        </p:nvSpPr>
        <p:spPr>
          <a:xfrm>
            <a:off x="805912" y="1672683"/>
            <a:ext cx="10271028" cy="4278666"/>
          </a:xfrm>
        </p:spPr>
        <p:txBody>
          <a:bodyPr/>
          <a:lstStyle/>
          <a:p>
            <a:endParaRPr lang="en-IN" dirty="0"/>
          </a:p>
        </p:txBody>
      </p:sp>
    </p:spTree>
    <p:extLst>
      <p:ext uri="{BB962C8B-B14F-4D97-AF65-F5344CB8AC3E}">
        <p14:creationId xmlns:p14="http://schemas.microsoft.com/office/powerpoint/2010/main" val="940095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4EE4-603C-6910-FB26-3BB0A1825779}"/>
              </a:ext>
            </a:extLst>
          </p:cNvPr>
          <p:cNvSpPr>
            <a:spLocks noGrp="1"/>
          </p:cNvSpPr>
          <p:nvPr>
            <p:ph type="title"/>
          </p:nvPr>
        </p:nvSpPr>
        <p:spPr>
          <a:xfrm>
            <a:off x="3657600" y="1773264"/>
            <a:ext cx="3177153" cy="4038600"/>
          </a:xfrm>
        </p:spPr>
        <p:txBody>
          <a:bodyPr/>
          <a:lstStyle/>
          <a:p>
            <a:r>
              <a:rPr lang="en-IN" dirty="0"/>
              <a:t>Any queries</a:t>
            </a:r>
          </a:p>
        </p:txBody>
      </p:sp>
      <p:sp>
        <p:nvSpPr>
          <p:cNvPr id="3" name="Content Placeholder 2">
            <a:extLst>
              <a:ext uri="{FF2B5EF4-FFF2-40B4-BE49-F238E27FC236}">
                <a16:creationId xmlns:a16="http://schemas.microsoft.com/office/drawing/2014/main" id="{1613DC34-5E14-C124-E81A-60AE1536CAA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6371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0D06C-26DC-3A53-3035-293D1FE8A9F9}"/>
              </a:ext>
            </a:extLst>
          </p:cNvPr>
          <p:cNvSpPr>
            <a:spLocks noGrp="1"/>
          </p:cNvSpPr>
          <p:nvPr>
            <p:ph type="title"/>
          </p:nvPr>
        </p:nvSpPr>
        <p:spPr>
          <a:xfrm>
            <a:off x="1009650" y="-100012"/>
            <a:ext cx="10515600" cy="4557712"/>
          </a:xfrm>
        </p:spPr>
        <p:txBody>
          <a:bodyPr/>
          <a:lstStyle/>
          <a:p>
            <a:br>
              <a:rPr lang="en-IN" dirty="0"/>
            </a:br>
            <a:r>
              <a:rPr lang="en-IN" dirty="0"/>
              <a:t>                          </a:t>
            </a:r>
          </a:p>
        </p:txBody>
      </p:sp>
      <p:sp>
        <p:nvSpPr>
          <p:cNvPr id="3" name="Content Placeholder 2">
            <a:extLst>
              <a:ext uri="{FF2B5EF4-FFF2-40B4-BE49-F238E27FC236}">
                <a16:creationId xmlns:a16="http://schemas.microsoft.com/office/drawing/2014/main" id="{7BEABE84-A425-8BA2-24DD-E003C1801CEE}"/>
              </a:ext>
            </a:extLst>
          </p:cNvPr>
          <p:cNvSpPr>
            <a:spLocks noGrp="1"/>
          </p:cNvSpPr>
          <p:nvPr>
            <p:ph idx="1"/>
          </p:nvPr>
        </p:nvSpPr>
        <p:spPr>
          <a:xfrm>
            <a:off x="376796" y="340518"/>
            <a:ext cx="11421193" cy="6176963"/>
          </a:xfrm>
        </p:spPr>
        <p:txBody>
          <a:bodyPr/>
          <a:lstStyle/>
          <a:p>
            <a:pPr marL="3657600" lvl="8" indent="0">
              <a:buNone/>
            </a:pPr>
            <a:r>
              <a:rPr lang="en-IN" dirty="0"/>
              <a:t> </a:t>
            </a:r>
            <a:r>
              <a:rPr lang="en-IN" sz="4000" b="1" dirty="0"/>
              <a:t>Team Members:</a:t>
            </a:r>
          </a:p>
          <a:p>
            <a:pPr marL="3657600" lvl="8" indent="0">
              <a:buNone/>
            </a:pPr>
            <a:r>
              <a:rPr lang="en-IN" dirty="0"/>
              <a:t>		</a:t>
            </a:r>
          </a:p>
          <a:p>
            <a:pPr marL="3657600" lvl="8" indent="0">
              <a:buNone/>
            </a:pPr>
            <a:r>
              <a:rPr lang="en-IN" sz="2400" dirty="0"/>
              <a:t>                                   </a:t>
            </a:r>
            <a:r>
              <a:rPr lang="en-IN" sz="2400" dirty="0" err="1"/>
              <a:t>M.Vijayalakshmi</a:t>
            </a:r>
            <a:r>
              <a:rPr lang="en-IN" sz="2400" dirty="0"/>
              <a:t>(TL)</a:t>
            </a:r>
          </a:p>
          <a:p>
            <a:pPr marL="3657600" lvl="8" indent="0">
              <a:buNone/>
            </a:pPr>
            <a:r>
              <a:rPr lang="en-IN" sz="2400" dirty="0"/>
              <a:t>                                    </a:t>
            </a:r>
            <a:r>
              <a:rPr lang="en-IN" sz="2400" dirty="0" err="1"/>
              <a:t>L.Sahithya</a:t>
            </a:r>
            <a:endParaRPr lang="en-IN" sz="2400" dirty="0"/>
          </a:p>
          <a:p>
            <a:pPr marL="3657600" lvl="8" indent="0">
              <a:buNone/>
            </a:pPr>
            <a:r>
              <a:rPr lang="en-IN" sz="2400" dirty="0"/>
              <a:t>                                    </a:t>
            </a:r>
            <a:r>
              <a:rPr lang="en-IN" sz="2400" dirty="0" err="1"/>
              <a:t>K.Narendra</a:t>
            </a:r>
            <a:r>
              <a:rPr lang="en-IN" sz="2400" dirty="0"/>
              <a:t> Gopi</a:t>
            </a:r>
          </a:p>
          <a:p>
            <a:pPr marL="3657600" lvl="8" indent="0">
              <a:buNone/>
            </a:pPr>
            <a:r>
              <a:rPr lang="en-IN" sz="2400" dirty="0"/>
              <a:t>                                    </a:t>
            </a:r>
            <a:r>
              <a:rPr lang="en-IN" sz="2400" dirty="0" err="1"/>
              <a:t>K.Lakshmi</a:t>
            </a:r>
            <a:r>
              <a:rPr lang="en-IN" sz="2400" dirty="0"/>
              <a:t> Bhavani</a:t>
            </a:r>
          </a:p>
          <a:p>
            <a:pPr marL="3657600" lvl="8" indent="0">
              <a:buNone/>
            </a:pPr>
            <a:r>
              <a:rPr lang="en-IN" sz="2400" dirty="0"/>
              <a:t>                                    </a:t>
            </a:r>
            <a:r>
              <a:rPr lang="en-IN" sz="2400" dirty="0" err="1"/>
              <a:t>M.Purnachandra</a:t>
            </a:r>
            <a:r>
              <a:rPr lang="en-IN" sz="2400" dirty="0"/>
              <a:t> Rao</a:t>
            </a:r>
          </a:p>
          <a:p>
            <a:pPr marL="3657600" lvl="8" indent="0">
              <a:buNone/>
            </a:pPr>
            <a:r>
              <a:rPr lang="en-IN" sz="2400" b="1" dirty="0"/>
              <a:t>Under the guidance of </a:t>
            </a:r>
          </a:p>
          <a:p>
            <a:pPr marL="3657600" lvl="8" indent="0">
              <a:buNone/>
            </a:pPr>
            <a:r>
              <a:rPr lang="en-IN" sz="3200" b="1" dirty="0"/>
              <a:t>                          </a:t>
            </a:r>
            <a:r>
              <a:rPr lang="en-IN" sz="3200" b="1" dirty="0" err="1"/>
              <a:t>A.Malathi</a:t>
            </a:r>
            <a:r>
              <a:rPr lang="en-IN" sz="3200" b="1" dirty="0"/>
              <a:t> Madam               </a:t>
            </a:r>
          </a:p>
        </p:txBody>
      </p:sp>
    </p:spTree>
    <p:extLst>
      <p:ext uri="{BB962C8B-B14F-4D97-AF65-F5344CB8AC3E}">
        <p14:creationId xmlns:p14="http://schemas.microsoft.com/office/powerpoint/2010/main" val="3626919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5B85-17A6-B9E0-5393-2B340C8D4398}"/>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F96E45E4-DE0F-A612-3DA0-CC60A9623867}"/>
              </a:ext>
            </a:extLst>
          </p:cNvPr>
          <p:cNvSpPr>
            <a:spLocks noGrp="1"/>
          </p:cNvSpPr>
          <p:nvPr>
            <p:ph idx="1"/>
          </p:nvPr>
        </p:nvSpPr>
        <p:spPr/>
        <p:txBody>
          <a:bodyPr>
            <a:normAutofit/>
          </a:bodyPr>
          <a:lstStyle/>
          <a:p>
            <a:pPr marL="0" indent="0" algn="ctr">
              <a:lnSpc>
                <a:spcPct val="107000"/>
              </a:lnSpc>
              <a:spcAft>
                <a:spcPts val="800"/>
              </a:spcAft>
              <a:buNone/>
            </a:pPr>
            <a:r>
              <a:rPr lang="en-IN" sz="2400" kern="100" dirty="0">
                <a:effectLst/>
                <a:latin typeface="Aptos" panose="020B0004020202020204" pitchFamily="34" charset="0"/>
                <a:ea typeface="Aptos" panose="020B0004020202020204" pitchFamily="34" charset="0"/>
                <a:cs typeface="Times New Roman" panose="02020603050405020304" pitchFamily="18" charset="0"/>
              </a:rPr>
              <a:t>Customer churn refers to the loss of customers over </a:t>
            </a:r>
            <a:r>
              <a:rPr lang="en-IN" sz="2400" kern="100" dirty="0" err="1">
                <a:effectLst/>
                <a:latin typeface="Aptos" panose="020B0004020202020204" pitchFamily="34" charset="0"/>
                <a:ea typeface="Aptos" panose="020B0004020202020204" pitchFamily="34" charset="0"/>
                <a:cs typeface="Times New Roman" panose="02020603050405020304" pitchFamily="18" charset="0"/>
              </a:rPr>
              <a:t>time,which</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is a critic metric for </a:t>
            </a:r>
            <a:r>
              <a:rPr lang="en-IN" sz="2400" kern="100" dirty="0" err="1">
                <a:effectLst/>
                <a:latin typeface="Aptos" panose="020B0004020202020204" pitchFamily="34" charset="0"/>
                <a:ea typeface="Aptos" panose="020B0004020202020204" pitchFamily="34" charset="0"/>
                <a:cs typeface="Times New Roman" panose="02020603050405020304" pitchFamily="18" charset="0"/>
              </a:rPr>
              <a:t>business.This</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project builds predictive models using machine learning and deep learning techniques to analyse customer </a:t>
            </a:r>
            <a:r>
              <a:rPr lang="en-IN" sz="2400" kern="100" dirty="0" err="1">
                <a:effectLst/>
                <a:latin typeface="Aptos" panose="020B0004020202020204" pitchFamily="34" charset="0"/>
                <a:ea typeface="Aptos" panose="020B0004020202020204" pitchFamily="34" charset="0"/>
                <a:cs typeface="Times New Roman" panose="02020603050405020304" pitchFamily="18" charset="0"/>
              </a:rPr>
              <a:t>data,such</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as purchase history and interaction </a:t>
            </a:r>
            <a:r>
              <a:rPr lang="en-IN" sz="2400" kern="100" dirty="0" err="1">
                <a:effectLst/>
                <a:latin typeface="Aptos" panose="020B0004020202020204" pitchFamily="34" charset="0"/>
                <a:ea typeface="Aptos" panose="020B0004020202020204" pitchFamily="34" charset="0"/>
                <a:cs typeface="Times New Roman" panose="02020603050405020304" pitchFamily="18" charset="0"/>
              </a:rPr>
              <a:t>records,to</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predict churn </a:t>
            </a:r>
            <a:r>
              <a:rPr lang="en-IN" sz="2400" kern="100" dirty="0" err="1">
                <a:effectLst/>
                <a:latin typeface="Aptos" panose="020B0004020202020204" pitchFamily="34" charset="0"/>
                <a:ea typeface="Aptos" panose="020B0004020202020204" pitchFamily="34" charset="0"/>
                <a:cs typeface="Times New Roman" panose="02020603050405020304" pitchFamily="18" charset="0"/>
              </a:rPr>
              <a:t>probability.The</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system provides insights into retention strategies and identifies high-risk </a:t>
            </a:r>
            <a:r>
              <a:rPr lang="en-IN" sz="2400" kern="100" dirty="0" err="1">
                <a:effectLst/>
                <a:latin typeface="Aptos" panose="020B0004020202020204" pitchFamily="34" charset="0"/>
                <a:ea typeface="Aptos" panose="020B0004020202020204" pitchFamily="34" charset="0"/>
                <a:cs typeface="Times New Roman" panose="02020603050405020304" pitchFamily="18" charset="0"/>
              </a:rPr>
              <a:t>cutomers,enabling</a:t>
            </a:r>
            <a:r>
              <a:rPr lang="en-IN" sz="2400" kern="100" dirty="0">
                <a:effectLst/>
                <a:latin typeface="Aptos" panose="020B0004020202020204" pitchFamily="34" charset="0"/>
                <a:ea typeface="Aptos" panose="020B0004020202020204" pitchFamily="34" charset="0"/>
                <a:cs typeface="Times New Roman" panose="02020603050405020304" pitchFamily="18" charset="0"/>
              </a:rPr>
              <a:t> proactive engagement</a:t>
            </a:r>
          </a:p>
        </p:txBody>
      </p:sp>
    </p:spTree>
    <p:extLst>
      <p:ext uri="{BB962C8B-B14F-4D97-AF65-F5344CB8AC3E}">
        <p14:creationId xmlns:p14="http://schemas.microsoft.com/office/powerpoint/2010/main" val="3964782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E01DE-2EE4-AE1B-5616-A7238081A428}"/>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3504CCCE-78F9-119F-AE8A-3DCB8545856A}"/>
              </a:ext>
            </a:extLst>
          </p:cNvPr>
          <p:cNvSpPr>
            <a:spLocks noGrp="1"/>
          </p:cNvSpPr>
          <p:nvPr>
            <p:ph idx="1"/>
          </p:nvPr>
        </p:nvSpPr>
        <p:spPr>
          <a:xfrm>
            <a:off x="1143000" y="2057400"/>
            <a:ext cx="9872871" cy="3412958"/>
          </a:xfrm>
        </p:spPr>
        <p:txBody>
          <a:bodyPr/>
          <a:lstStyle/>
          <a:p>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Churn prediction is a critical field of study in data science, and several machine learning (ML) and deep learning (DL) algorithms are being applied to this problem. Techniques such as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XGBoost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decision trees, and artificial neural networks (ANNs) have proven successful in building predictive models that not only detect churn but also highlight the reasons behind it, enabling businesses to tailor their retention strategies more effectively.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id="{27949AD5-EC49-F0C6-6A6E-6ED658737BFD}"/>
              </a:ext>
            </a:extLst>
          </p:cNvPr>
          <p:cNvSpPr txBox="1"/>
          <p:nvPr/>
        </p:nvSpPr>
        <p:spPr>
          <a:xfrm>
            <a:off x="1143000" y="3429000"/>
            <a:ext cx="7521313" cy="2585323"/>
          </a:xfrm>
          <a:prstGeom prst="rect">
            <a:avLst/>
          </a:prstGeom>
          <a:noFill/>
        </p:spPr>
        <p:txBody>
          <a:bodyPr wrap="square">
            <a:spAutoFit/>
          </a:bodyPr>
          <a:lstStyle/>
          <a:p>
            <a:r>
              <a:rPr lang="en-IN" dirty="0"/>
              <a:t>Customer churn, also known as customer attrition, refers to the loss of customers over a specific period of time. For many businesses, particularly in service-based and subscription-based models such as telecommunications, banking, and Software as a Service (SaaS) platforms, customer retention is crucial to long-term success and profitability. Businesses aim to create lasting relationships with customers, but due to various factors, customers may decide to discontinue using their products or services, often leading to a significant loss in revenue.</a:t>
            </a:r>
          </a:p>
        </p:txBody>
      </p:sp>
    </p:spTree>
    <p:extLst>
      <p:ext uri="{BB962C8B-B14F-4D97-AF65-F5344CB8AC3E}">
        <p14:creationId xmlns:p14="http://schemas.microsoft.com/office/powerpoint/2010/main" val="1498556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DA8B2-7B27-D23E-9B57-E728FC76F628}"/>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CE5CD0FA-7321-2D80-3A3E-21096AB4F5B9}"/>
              </a:ext>
            </a:extLst>
          </p:cNvPr>
          <p:cNvSpPr>
            <a:spLocks noGrp="1"/>
          </p:cNvSpPr>
          <p:nvPr>
            <p:ph idx="1"/>
          </p:nvPr>
        </p:nvSpPr>
        <p:spPr/>
        <p:txBody>
          <a:bodyPr/>
          <a:lstStyle/>
          <a:p>
            <a:r>
              <a:rPr lang="en-IN" dirty="0"/>
              <a:t>Data  security and correct data retrieval made possible</a:t>
            </a:r>
          </a:p>
          <a:p>
            <a:r>
              <a:rPr lang="en-IN" dirty="0"/>
              <a:t>Easy access to patient data with correct patient history</a:t>
            </a:r>
          </a:p>
          <a:p>
            <a:r>
              <a:rPr lang="en-IN" dirty="0"/>
              <a:t>Easy monitoring of supplies in inventory</a:t>
            </a:r>
          </a:p>
          <a:p>
            <a:r>
              <a:rPr lang="en-IN" dirty="0"/>
              <a:t>Cost optimization</a:t>
            </a:r>
          </a:p>
          <a:p>
            <a:r>
              <a:rPr lang="en-IN" dirty="0"/>
              <a:t>Improved customer satisfaction</a:t>
            </a:r>
          </a:p>
          <a:p>
            <a:r>
              <a:rPr lang="en-IN" dirty="0"/>
              <a:t>Data-driven insights</a:t>
            </a:r>
          </a:p>
        </p:txBody>
      </p:sp>
    </p:spTree>
    <p:extLst>
      <p:ext uri="{BB962C8B-B14F-4D97-AF65-F5344CB8AC3E}">
        <p14:creationId xmlns:p14="http://schemas.microsoft.com/office/powerpoint/2010/main" val="321961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63B54-5A28-F486-6C78-1115F976F606}"/>
              </a:ext>
            </a:extLst>
          </p:cNvPr>
          <p:cNvSpPr>
            <a:spLocks noGrp="1"/>
          </p:cNvSpPr>
          <p:nvPr>
            <p:ph type="title"/>
          </p:nvPr>
        </p:nvSpPr>
        <p:spPr/>
        <p:txBody>
          <a:bodyPr>
            <a:normAutofit/>
          </a:bodyPr>
          <a:lstStyle/>
          <a:p>
            <a:r>
              <a:rPr lang="en-IN" dirty="0"/>
              <a:t>Applications:</a:t>
            </a:r>
            <a:br>
              <a:rPr lang="en-IN" dirty="0"/>
            </a:br>
            <a:endParaRPr lang="en-IN" dirty="0"/>
          </a:p>
        </p:txBody>
      </p:sp>
      <p:sp>
        <p:nvSpPr>
          <p:cNvPr id="3" name="Content Placeholder 2">
            <a:extLst>
              <a:ext uri="{FF2B5EF4-FFF2-40B4-BE49-F238E27FC236}">
                <a16:creationId xmlns:a16="http://schemas.microsoft.com/office/drawing/2014/main" id="{E33B7924-EB9C-87EE-3A7E-C22705CA4836}"/>
              </a:ext>
            </a:extLst>
          </p:cNvPr>
          <p:cNvSpPr>
            <a:spLocks noGrp="1"/>
          </p:cNvSpPr>
          <p:nvPr>
            <p:ph idx="1"/>
          </p:nvPr>
        </p:nvSpPr>
        <p:spPr/>
        <p:txBody>
          <a:bodyPr/>
          <a:lstStyle/>
          <a:p>
            <a:r>
              <a:rPr lang="en-IN" dirty="0"/>
              <a:t>Customer segmentation</a:t>
            </a:r>
          </a:p>
          <a:p>
            <a:r>
              <a:rPr lang="en-IN" dirty="0"/>
              <a:t>E-Commerce</a:t>
            </a:r>
          </a:p>
          <a:p>
            <a:r>
              <a:rPr lang="en-IN" dirty="0"/>
              <a:t>Banking</a:t>
            </a:r>
          </a:p>
          <a:p>
            <a:r>
              <a:rPr lang="en-IN" dirty="0"/>
              <a:t>Telecommunication</a:t>
            </a:r>
          </a:p>
          <a:p>
            <a:r>
              <a:rPr lang="en-IN" dirty="0"/>
              <a:t>Price optimization</a:t>
            </a:r>
          </a:p>
        </p:txBody>
      </p:sp>
    </p:spTree>
    <p:extLst>
      <p:ext uri="{BB962C8B-B14F-4D97-AF65-F5344CB8AC3E}">
        <p14:creationId xmlns:p14="http://schemas.microsoft.com/office/powerpoint/2010/main" val="143843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8DB88-2B02-3CE6-CBBB-89C11113DD64}"/>
              </a:ext>
            </a:extLst>
          </p:cNvPr>
          <p:cNvSpPr>
            <a:spLocks noGrp="1"/>
          </p:cNvSpPr>
          <p:nvPr>
            <p:ph type="title"/>
          </p:nvPr>
        </p:nvSpPr>
        <p:spPr/>
        <p:txBody>
          <a:bodyPr/>
          <a:lstStyle/>
          <a:p>
            <a:r>
              <a:rPr lang="en-IN" dirty="0"/>
              <a:t>Architecture</a:t>
            </a:r>
          </a:p>
        </p:txBody>
      </p:sp>
      <p:pic>
        <p:nvPicPr>
          <p:cNvPr id="5" name="Content Placeholder 4">
            <a:extLst>
              <a:ext uri="{FF2B5EF4-FFF2-40B4-BE49-F238E27FC236}">
                <a16:creationId xmlns:a16="http://schemas.microsoft.com/office/drawing/2014/main" id="{306B8823-0909-155A-266B-5CB792CFF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5857" y="2057400"/>
            <a:ext cx="8046948" cy="4038600"/>
          </a:xfrm>
        </p:spPr>
      </p:pic>
    </p:spTree>
    <p:extLst>
      <p:ext uri="{BB962C8B-B14F-4D97-AF65-F5344CB8AC3E}">
        <p14:creationId xmlns:p14="http://schemas.microsoft.com/office/powerpoint/2010/main" val="4189745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60472-45F2-904C-638B-D8D2BA515F63}"/>
              </a:ext>
            </a:extLst>
          </p:cNvPr>
          <p:cNvSpPr>
            <a:spLocks noGrp="1"/>
          </p:cNvSpPr>
          <p:nvPr>
            <p:ph type="title"/>
          </p:nvPr>
        </p:nvSpPr>
        <p:spPr/>
        <p:txBody>
          <a:bodyPr/>
          <a:lstStyle/>
          <a:p>
            <a:r>
              <a:rPr lang="en-IN" dirty="0"/>
              <a:t>Code</a:t>
            </a:r>
            <a:br>
              <a:rPr lang="en-IN" dirty="0"/>
            </a:br>
            <a:endParaRPr lang="en-IN" dirty="0"/>
          </a:p>
        </p:txBody>
      </p:sp>
      <p:sp>
        <p:nvSpPr>
          <p:cNvPr id="3" name="Content Placeholder 2">
            <a:extLst>
              <a:ext uri="{FF2B5EF4-FFF2-40B4-BE49-F238E27FC236}">
                <a16:creationId xmlns:a16="http://schemas.microsoft.com/office/drawing/2014/main" id="{9575D31F-2AB4-2071-4D62-A44EC53160BE}"/>
              </a:ext>
            </a:extLst>
          </p:cNvPr>
          <p:cNvSpPr>
            <a:spLocks noGrp="1"/>
          </p:cNvSpPr>
          <p:nvPr>
            <p:ph idx="1"/>
          </p:nvPr>
        </p:nvSpPr>
        <p:spPr>
          <a:xfrm>
            <a:off x="651474" y="1573967"/>
            <a:ext cx="10364398" cy="5109221"/>
          </a:xfrm>
        </p:spPr>
        <p:txBody>
          <a:bodyPr/>
          <a:lstStyle/>
          <a:p>
            <a:pPr>
              <a:lnSpc>
                <a:spcPts val="1425"/>
              </a:lnSpc>
            </a:pPr>
            <a:r>
              <a:rPr lang="en-US" b="0">
                <a:solidFill>
                  <a:srgbClr val="000000"/>
                </a:solidFill>
                <a:effectLst/>
                <a:latin typeface="Courier New" panose="02070309020205020404" pitchFamily="49" charset="0"/>
              </a:rPr>
              <a:t>    </a:t>
            </a:r>
            <a:r>
              <a:rPr lang="en-US" b="0">
                <a:solidFill>
                  <a:srgbClr val="008000"/>
                </a:solidFill>
                <a:effectLst/>
                <a:latin typeface="Courier New" panose="02070309020205020404" pitchFamily="49" charset="0"/>
              </a:rPr>
              <a:t># Collect input from the user</a:t>
            </a:r>
            <a:endParaRPr lang="en-US" b="0">
              <a:solidFill>
                <a:srgbClr val="000000"/>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C4C0C322-7EFB-7795-2D4D-0E802D958DE4}"/>
              </a:ext>
            </a:extLst>
          </p:cNvPr>
          <p:cNvSpPr txBox="1"/>
          <p:nvPr/>
        </p:nvSpPr>
        <p:spPr>
          <a:xfrm>
            <a:off x="651473" y="2413337"/>
            <a:ext cx="6873589" cy="2031325"/>
          </a:xfrm>
          <a:prstGeom prst="rect">
            <a:avLst/>
          </a:prstGeom>
          <a:noFill/>
        </p:spPr>
        <p:txBody>
          <a:bodyPr wrap="square">
            <a:spAutoFit/>
          </a:bodyPr>
          <a:lstStyle/>
          <a:p>
            <a:r>
              <a:rPr lang="en-IN" dirty="0"/>
              <a:t># Collect input from the user</a:t>
            </a:r>
          </a:p>
          <a:p>
            <a:r>
              <a:rPr lang="en-IN" dirty="0"/>
              <a:t>    age = float(input("Enter age: "))</a:t>
            </a:r>
          </a:p>
          <a:p>
            <a:r>
              <a:rPr lang="en-IN" dirty="0"/>
              <a:t>    gender = input("Enter gender (Male/Female): ")</a:t>
            </a:r>
          </a:p>
          <a:p>
            <a:r>
              <a:rPr lang="en-IN" dirty="0"/>
              <a:t>    tenure = float(input("Enter tenure (years): "))</a:t>
            </a:r>
          </a:p>
          <a:p>
            <a:r>
              <a:rPr lang="en-IN" dirty="0"/>
              <a:t>    </a:t>
            </a:r>
            <a:r>
              <a:rPr lang="en-IN" dirty="0" err="1"/>
              <a:t>num_of_products</a:t>
            </a:r>
            <a:r>
              <a:rPr lang="en-IN" dirty="0"/>
              <a:t> = float(input("Enter number of products: "))</a:t>
            </a:r>
          </a:p>
          <a:p>
            <a:r>
              <a:rPr lang="en-IN" dirty="0"/>
              <a:t>    balance = float(input("Enter balance: "))</a:t>
            </a:r>
          </a:p>
          <a:p>
            <a:endParaRPr lang="en-IN" dirty="0"/>
          </a:p>
        </p:txBody>
      </p:sp>
      <p:sp>
        <p:nvSpPr>
          <p:cNvPr id="7" name="TextBox 6">
            <a:extLst>
              <a:ext uri="{FF2B5EF4-FFF2-40B4-BE49-F238E27FC236}">
                <a16:creationId xmlns:a16="http://schemas.microsoft.com/office/drawing/2014/main" id="{16D6CF76-75E1-35E2-C42B-354DB6C6A171}"/>
              </a:ext>
            </a:extLst>
          </p:cNvPr>
          <p:cNvSpPr txBox="1"/>
          <p:nvPr/>
        </p:nvSpPr>
        <p:spPr>
          <a:xfrm>
            <a:off x="3363684" y="4523313"/>
            <a:ext cx="7914515" cy="646331"/>
          </a:xfrm>
          <a:prstGeom prst="rect">
            <a:avLst/>
          </a:prstGeom>
          <a:noFill/>
        </p:spPr>
        <p:txBody>
          <a:bodyPr wrap="square">
            <a:spAutoFit/>
          </a:bodyPr>
          <a:lstStyle/>
          <a:p>
            <a:r>
              <a:rPr lang="en-IN" b="0" i="0" dirty="0">
                <a:solidFill>
                  <a:srgbClr val="1F1F1F"/>
                </a:solidFill>
                <a:effectLst/>
                <a:latin typeface="Courier New" panose="02070309020205020404" pitchFamily="49" charset="0"/>
              </a:rPr>
              <a:t>Enter age: 10 </a:t>
            </a:r>
            <a:br>
              <a:rPr lang="en-IN" dirty="0"/>
            </a:br>
            <a:endParaRPr lang="en-IN" dirty="0"/>
          </a:p>
        </p:txBody>
      </p:sp>
      <p:sp>
        <p:nvSpPr>
          <p:cNvPr id="11" name="TextBox 10">
            <a:extLst>
              <a:ext uri="{FF2B5EF4-FFF2-40B4-BE49-F238E27FC236}">
                <a16:creationId xmlns:a16="http://schemas.microsoft.com/office/drawing/2014/main" id="{1108E45D-836E-9664-E127-2860157DAFC7}"/>
              </a:ext>
            </a:extLst>
          </p:cNvPr>
          <p:cNvSpPr txBox="1"/>
          <p:nvPr/>
        </p:nvSpPr>
        <p:spPr>
          <a:xfrm>
            <a:off x="3370729" y="4947166"/>
            <a:ext cx="4871212" cy="646331"/>
          </a:xfrm>
          <a:prstGeom prst="rect">
            <a:avLst/>
          </a:prstGeom>
          <a:noFill/>
        </p:spPr>
        <p:txBody>
          <a:bodyPr wrap="square">
            <a:spAutoFit/>
          </a:bodyPr>
          <a:lstStyle/>
          <a:p>
            <a:r>
              <a:rPr lang="en-IN" b="0" i="0">
                <a:solidFill>
                  <a:srgbClr val="1F1F1F"/>
                </a:solidFill>
                <a:effectLst/>
                <a:latin typeface="Courier New" panose="02070309020205020404" pitchFamily="49" charset="0"/>
              </a:rPr>
              <a:t>Enter tenure (years): 10 </a:t>
            </a:r>
            <a:br>
              <a:rPr lang="en-IN"/>
            </a:br>
            <a:endParaRPr lang="en-IN" dirty="0"/>
          </a:p>
        </p:txBody>
      </p:sp>
      <p:sp>
        <p:nvSpPr>
          <p:cNvPr id="13" name="TextBox 12">
            <a:extLst>
              <a:ext uri="{FF2B5EF4-FFF2-40B4-BE49-F238E27FC236}">
                <a16:creationId xmlns:a16="http://schemas.microsoft.com/office/drawing/2014/main" id="{76815F9C-B8DF-721F-81B7-01466E3A508B}"/>
              </a:ext>
            </a:extLst>
          </p:cNvPr>
          <p:cNvSpPr txBox="1"/>
          <p:nvPr/>
        </p:nvSpPr>
        <p:spPr>
          <a:xfrm>
            <a:off x="3368081" y="5224687"/>
            <a:ext cx="6096000" cy="646331"/>
          </a:xfrm>
          <a:prstGeom prst="rect">
            <a:avLst/>
          </a:prstGeom>
          <a:noFill/>
        </p:spPr>
        <p:txBody>
          <a:bodyPr wrap="square">
            <a:spAutoFit/>
          </a:bodyPr>
          <a:lstStyle/>
          <a:p>
            <a:r>
              <a:rPr lang="en-IN" b="0" i="0" dirty="0">
                <a:solidFill>
                  <a:srgbClr val="1F1F1F"/>
                </a:solidFill>
                <a:effectLst/>
                <a:latin typeface="Courier New" panose="02070309020205020404" pitchFamily="49" charset="0"/>
              </a:rPr>
              <a:t>Enter tenure (years): 10 </a:t>
            </a:r>
            <a:br>
              <a:rPr lang="en-IN" dirty="0"/>
            </a:br>
            <a:endParaRPr lang="en-IN" dirty="0"/>
          </a:p>
        </p:txBody>
      </p:sp>
      <p:sp>
        <p:nvSpPr>
          <p:cNvPr id="15" name="TextBox 14">
            <a:extLst>
              <a:ext uri="{FF2B5EF4-FFF2-40B4-BE49-F238E27FC236}">
                <a16:creationId xmlns:a16="http://schemas.microsoft.com/office/drawing/2014/main" id="{CCD9D7E0-78A7-E196-4FA9-7D9FBF838739}"/>
              </a:ext>
            </a:extLst>
          </p:cNvPr>
          <p:cNvSpPr txBox="1"/>
          <p:nvPr/>
        </p:nvSpPr>
        <p:spPr>
          <a:xfrm>
            <a:off x="3173506" y="5582330"/>
            <a:ext cx="6096000" cy="646331"/>
          </a:xfrm>
          <a:prstGeom prst="rect">
            <a:avLst/>
          </a:prstGeom>
          <a:noFill/>
        </p:spPr>
        <p:txBody>
          <a:bodyPr wrap="square">
            <a:spAutoFit/>
          </a:bodyPr>
          <a:lstStyle/>
          <a:p>
            <a:r>
              <a:rPr lang="en-US" b="0" i="0" dirty="0">
                <a:solidFill>
                  <a:srgbClr val="1F1F1F"/>
                </a:solidFill>
                <a:effectLst/>
                <a:latin typeface="Courier New" panose="02070309020205020404" pitchFamily="49" charset="0"/>
              </a:rPr>
              <a:t>Enter number of products: 200 </a:t>
            </a:r>
            <a:br>
              <a:rPr lang="en-US" dirty="0"/>
            </a:br>
            <a:endParaRPr lang="en-IN" dirty="0"/>
          </a:p>
        </p:txBody>
      </p:sp>
      <p:sp>
        <p:nvSpPr>
          <p:cNvPr id="17" name="TextBox 16">
            <a:extLst>
              <a:ext uri="{FF2B5EF4-FFF2-40B4-BE49-F238E27FC236}">
                <a16:creationId xmlns:a16="http://schemas.microsoft.com/office/drawing/2014/main" id="{14E0BBE2-B3DB-5824-B452-D0B17FF32C29}"/>
              </a:ext>
            </a:extLst>
          </p:cNvPr>
          <p:cNvSpPr txBox="1"/>
          <p:nvPr/>
        </p:nvSpPr>
        <p:spPr>
          <a:xfrm>
            <a:off x="3306868" y="5871018"/>
            <a:ext cx="6096000" cy="646331"/>
          </a:xfrm>
          <a:prstGeom prst="rect">
            <a:avLst/>
          </a:prstGeom>
          <a:noFill/>
        </p:spPr>
        <p:txBody>
          <a:bodyPr wrap="square">
            <a:spAutoFit/>
          </a:bodyPr>
          <a:lstStyle/>
          <a:p>
            <a:r>
              <a:rPr lang="en-IN" b="0" i="0" dirty="0">
                <a:solidFill>
                  <a:srgbClr val="1F1F1F"/>
                </a:solidFill>
                <a:effectLst/>
                <a:latin typeface="Courier New" panose="02070309020205020404" pitchFamily="49" charset="0"/>
              </a:rPr>
              <a:t>Enter balance: 10 </a:t>
            </a:r>
            <a:br>
              <a:rPr lang="en-IN" dirty="0"/>
            </a:br>
            <a:endParaRPr lang="en-IN" dirty="0"/>
          </a:p>
        </p:txBody>
      </p:sp>
      <p:sp>
        <p:nvSpPr>
          <p:cNvPr id="28" name="Rectangle 8">
            <a:extLst>
              <a:ext uri="{FF2B5EF4-FFF2-40B4-BE49-F238E27FC236}">
                <a16:creationId xmlns:a16="http://schemas.microsoft.com/office/drawing/2014/main" id="{BFD69BBF-D585-DB78-58C7-93B813583509}"/>
              </a:ext>
            </a:extLst>
          </p:cNvPr>
          <p:cNvSpPr>
            <a:spLocks noChangeArrowheads="1"/>
          </p:cNvSpPr>
          <p:nvPr/>
        </p:nvSpPr>
        <p:spPr bwMode="auto">
          <a:xfrm>
            <a:off x="3306868" y="6625472"/>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9" name="Rectangle 9">
            <a:extLst>
              <a:ext uri="{FF2B5EF4-FFF2-40B4-BE49-F238E27FC236}">
                <a16:creationId xmlns:a16="http://schemas.microsoft.com/office/drawing/2014/main" id="{16BBE028-1483-B698-D125-B8C6C025B74A}"/>
              </a:ext>
            </a:extLst>
          </p:cNvPr>
          <p:cNvSpPr>
            <a:spLocks noChangeArrowheads="1"/>
          </p:cNvSpPr>
          <p:nvPr/>
        </p:nvSpPr>
        <p:spPr bwMode="auto">
          <a:xfrm>
            <a:off x="3306868" y="6641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10">
            <a:extLst>
              <a:ext uri="{FF2B5EF4-FFF2-40B4-BE49-F238E27FC236}">
                <a16:creationId xmlns:a16="http://schemas.microsoft.com/office/drawing/2014/main" id="{6E7A1FC2-0FD8-3794-795C-4A699CCEB267}"/>
              </a:ext>
            </a:extLst>
          </p:cNvPr>
          <p:cNvSpPr>
            <a:spLocks noChangeArrowheads="1"/>
          </p:cNvSpPr>
          <p:nvPr/>
        </p:nvSpPr>
        <p:spPr bwMode="auto">
          <a:xfrm>
            <a:off x="3240187" y="6265314"/>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1F1F1F"/>
                </a:solidFill>
                <a:effectLst/>
                <a:latin typeface="var(--colab-code-font-family)"/>
              </a:rPr>
              <a:t>The churn prediction is: Yes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11">
            <a:extLst>
              <a:ext uri="{FF2B5EF4-FFF2-40B4-BE49-F238E27FC236}">
                <a16:creationId xmlns:a16="http://schemas.microsoft.com/office/drawing/2014/main" id="{01E1A44D-8B91-DA0C-EA17-9CB81CEA90CB}"/>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2" name="Rectangle 12">
            <a:extLst>
              <a:ext uri="{FF2B5EF4-FFF2-40B4-BE49-F238E27FC236}">
                <a16:creationId xmlns:a16="http://schemas.microsoft.com/office/drawing/2014/main" id="{B94617F8-50FA-061D-0F06-893DF1AE19D7}"/>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1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0818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85F8B-DB42-463A-480E-67B53F11DE7B}"/>
              </a:ext>
            </a:extLst>
          </p:cNvPr>
          <p:cNvSpPr>
            <a:spLocks noGrp="1"/>
          </p:cNvSpPr>
          <p:nvPr>
            <p:ph type="title"/>
          </p:nvPr>
        </p:nvSpPr>
        <p:spPr/>
        <p:txBody>
          <a:bodyPr>
            <a:normAutofit/>
          </a:bodyPr>
          <a:lstStyle/>
          <a:p>
            <a:r>
              <a:rPr lang="en-IN" dirty="0"/>
              <a:t>Reference</a:t>
            </a:r>
            <a:br>
              <a:rPr lang="en-IN" dirty="0"/>
            </a:br>
            <a:endParaRPr lang="en-IN" dirty="0"/>
          </a:p>
        </p:txBody>
      </p:sp>
      <p:sp>
        <p:nvSpPr>
          <p:cNvPr id="3" name="Content Placeholder 2">
            <a:extLst>
              <a:ext uri="{FF2B5EF4-FFF2-40B4-BE49-F238E27FC236}">
                <a16:creationId xmlns:a16="http://schemas.microsoft.com/office/drawing/2014/main" id="{F80614C6-258F-39E7-0E42-70511D29FF96}"/>
              </a:ext>
            </a:extLst>
          </p:cNvPr>
          <p:cNvSpPr>
            <a:spLocks noGrp="1"/>
          </p:cNvSpPr>
          <p:nvPr>
            <p:ph idx="1"/>
          </p:nvPr>
        </p:nvSpPr>
        <p:spPr/>
        <p:txBody>
          <a:bodyPr/>
          <a:lstStyle/>
          <a:p>
            <a:r>
              <a:rPr lang="en-IN" dirty="0" err="1"/>
              <a:t>XGBoost</a:t>
            </a:r>
            <a:endParaRPr lang="en-IN" dirty="0"/>
          </a:p>
          <a:p>
            <a:r>
              <a:rPr lang="en-IN" dirty="0"/>
              <a:t>Artificial neural network(ANN)</a:t>
            </a:r>
          </a:p>
          <a:p>
            <a:r>
              <a:rPr lang="en-IN" dirty="0"/>
              <a:t>Long Short-Term Memory(LSTM)</a:t>
            </a:r>
          </a:p>
          <a:p>
            <a:r>
              <a:rPr lang="en-IN" dirty="0"/>
              <a:t>Random forest</a:t>
            </a:r>
          </a:p>
        </p:txBody>
      </p:sp>
    </p:spTree>
    <p:extLst>
      <p:ext uri="{BB962C8B-B14F-4D97-AF65-F5344CB8AC3E}">
        <p14:creationId xmlns:p14="http://schemas.microsoft.com/office/powerpoint/2010/main" val="3201639614"/>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docProps/app.xml><?xml version="1.0" encoding="utf-8"?>
<Properties xmlns="http://schemas.openxmlformats.org/officeDocument/2006/extended-properties" xmlns:vt="http://schemas.openxmlformats.org/officeDocument/2006/docPropsVTypes">
  <Template>TM03457444[[fn=Basis]]</Template>
  <TotalTime>1301</TotalTime>
  <Words>469</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Calibri</vt:lpstr>
      <vt:lpstr>Corbel</vt:lpstr>
      <vt:lpstr>Courier New</vt:lpstr>
      <vt:lpstr>Times New Roman</vt:lpstr>
      <vt:lpstr>var(--colab-code-font-family)</vt:lpstr>
      <vt:lpstr>Basis</vt:lpstr>
      <vt:lpstr>Churn Modelling analyis Using ML and DL </vt:lpstr>
      <vt:lpstr>                           </vt:lpstr>
      <vt:lpstr>Abstract:</vt:lpstr>
      <vt:lpstr>Introduction</vt:lpstr>
      <vt:lpstr>Advantages</vt:lpstr>
      <vt:lpstr>Applications: </vt:lpstr>
      <vt:lpstr>Architecture</vt:lpstr>
      <vt:lpstr>Code </vt:lpstr>
      <vt:lpstr>Reference </vt:lpstr>
      <vt:lpstr>Any queries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maguluri vijayalakshmi</dc:creator>
  <cp:lastModifiedBy>maguluri vijayalakshmi</cp:lastModifiedBy>
  <cp:revision>2</cp:revision>
  <dcterms:created xsi:type="dcterms:W3CDTF">2025-02-09T03:48:27Z</dcterms:created>
  <dcterms:modified xsi:type="dcterms:W3CDTF">2025-02-10T01:29:57Z</dcterms:modified>
</cp:coreProperties>
</file>