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18"/>
  </p:notesMasterIdLst>
  <p:sldIdLst>
    <p:sldId id="257" r:id="rId2"/>
    <p:sldId id="258" r:id="rId3"/>
    <p:sldId id="259" r:id="rId4"/>
    <p:sldId id="260" r:id="rId5"/>
    <p:sldId id="261" r:id="rId6"/>
    <p:sldId id="262" r:id="rId7"/>
    <p:sldId id="263" r:id="rId8"/>
    <p:sldId id="264" r:id="rId9"/>
    <p:sldId id="267" r:id="rId10"/>
    <p:sldId id="266" r:id="rId11"/>
    <p:sldId id="268" r:id="rId12"/>
    <p:sldId id="269" r:id="rId13"/>
    <p:sldId id="270" r:id="rId14"/>
    <p:sldId id="271" r:id="rId15"/>
    <p:sldId id="272"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78"/>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92005D-3E7E-CA44-89B9-4EB15EFF192C}" type="datetimeFigureOut">
              <a:rPr lang="en-US" smtClean="0"/>
              <a:t>05-Dec-22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6F85B-E5C8-6C45-9433-D5478F614F50}" type="slidenum">
              <a:rPr lang="en-US" smtClean="0"/>
              <a:t>‹#›</a:t>
            </a:fld>
            <a:endParaRPr lang="en-US"/>
          </a:p>
        </p:txBody>
      </p:sp>
    </p:spTree>
    <p:extLst>
      <p:ext uri="{BB962C8B-B14F-4D97-AF65-F5344CB8AC3E}">
        <p14:creationId xmlns:p14="http://schemas.microsoft.com/office/powerpoint/2010/main" val="1318604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000000"/>
                </a:solidFill>
                <a:effectLst/>
                <a:latin typeface="Times New Roman" panose="02020603050405020304" pitchFamily="18" charset="0"/>
                <a:cs typeface="Times New Roman" panose="02020603050405020304" pitchFamily="18" charset="0"/>
              </a:rPr>
              <a:t>It is evident from the confusion matrix that there are total 1400+149=1549 actual non-churn values and the algorithm predicts 1400 of them as non churn and 149 of them as churn. While there are 237+324=561 actual churn values and the algorithm predicts 237 of them as non churn values and 324 of them as churn values.</a:t>
            </a:r>
            <a:endParaRPr lang="en-US" sz="12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6E6F85B-E5C8-6C45-9433-D5478F614F50}" type="slidenum">
              <a:rPr lang="en-US" smtClean="0"/>
              <a:t>15</a:t>
            </a:fld>
            <a:endParaRPr lang="en-US"/>
          </a:p>
        </p:txBody>
      </p:sp>
    </p:spTree>
    <p:extLst>
      <p:ext uri="{BB962C8B-B14F-4D97-AF65-F5344CB8AC3E}">
        <p14:creationId xmlns:p14="http://schemas.microsoft.com/office/powerpoint/2010/main" val="2855079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B8B90-9F78-985A-0E49-A5EC8E7A67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77278B-689D-7FB8-3534-60782F7F47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4F1633-2B80-7823-780C-E04B7A1EB01D}"/>
              </a:ext>
            </a:extLst>
          </p:cNvPr>
          <p:cNvSpPr>
            <a:spLocks noGrp="1"/>
          </p:cNvSpPr>
          <p:nvPr>
            <p:ph type="dt" sz="half" idx="10"/>
          </p:nvPr>
        </p:nvSpPr>
        <p:spPr/>
        <p:txBody>
          <a:bodyPr/>
          <a:lstStyle/>
          <a:p>
            <a:fld id="{FBBE9E39-9087-0E40-A697-14FB8C2D1B01}" type="datetimeFigureOut">
              <a:rPr lang="en-US" smtClean="0"/>
              <a:t>05-Dec-22</a:t>
            </a:fld>
            <a:endParaRPr lang="en-US"/>
          </a:p>
        </p:txBody>
      </p:sp>
      <p:sp>
        <p:nvSpPr>
          <p:cNvPr id="5" name="Footer Placeholder 4">
            <a:extLst>
              <a:ext uri="{FF2B5EF4-FFF2-40B4-BE49-F238E27FC236}">
                <a16:creationId xmlns:a16="http://schemas.microsoft.com/office/drawing/2014/main" id="{E928BD88-F991-2D1C-F664-6C4199BD63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95BC7E-FBB6-2957-2E12-F3C90BE43082}"/>
              </a:ext>
            </a:extLst>
          </p:cNvPr>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33584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86BEB-673F-B665-CEDA-1E0C0357D9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B7F7DC-97C5-1D47-56F7-B91AFECFB8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1D2B4-3C7E-4EB0-3CA8-B12D82521A86}"/>
              </a:ext>
            </a:extLst>
          </p:cNvPr>
          <p:cNvSpPr>
            <a:spLocks noGrp="1"/>
          </p:cNvSpPr>
          <p:nvPr>
            <p:ph type="dt" sz="half" idx="10"/>
          </p:nvPr>
        </p:nvSpPr>
        <p:spPr/>
        <p:txBody>
          <a:bodyPr/>
          <a:lstStyle/>
          <a:p>
            <a:fld id="{FBBE9E39-9087-0E40-A697-14FB8C2D1B01}" type="datetimeFigureOut">
              <a:rPr lang="en-US" smtClean="0"/>
              <a:t>05-Dec-22</a:t>
            </a:fld>
            <a:endParaRPr lang="en-US"/>
          </a:p>
        </p:txBody>
      </p:sp>
      <p:sp>
        <p:nvSpPr>
          <p:cNvPr id="5" name="Footer Placeholder 4">
            <a:extLst>
              <a:ext uri="{FF2B5EF4-FFF2-40B4-BE49-F238E27FC236}">
                <a16:creationId xmlns:a16="http://schemas.microsoft.com/office/drawing/2014/main" id="{F131785C-36D5-D37C-0ABC-B816D2DC7B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8E0EF1-87CB-4F1F-B3D7-D22EC2CC4251}"/>
              </a:ext>
            </a:extLst>
          </p:cNvPr>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874393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21A755-2D5B-B779-3949-20CB3BD03D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F04739-9DEF-E33F-BE13-55D99F01BF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788F9-F7E8-27EF-F74F-26F539C594DC}"/>
              </a:ext>
            </a:extLst>
          </p:cNvPr>
          <p:cNvSpPr>
            <a:spLocks noGrp="1"/>
          </p:cNvSpPr>
          <p:nvPr>
            <p:ph type="dt" sz="half" idx="10"/>
          </p:nvPr>
        </p:nvSpPr>
        <p:spPr/>
        <p:txBody>
          <a:bodyPr/>
          <a:lstStyle/>
          <a:p>
            <a:fld id="{FBBE9E39-9087-0E40-A697-14FB8C2D1B01}" type="datetimeFigureOut">
              <a:rPr lang="en-US" smtClean="0"/>
              <a:t>05-Dec-22</a:t>
            </a:fld>
            <a:endParaRPr lang="en-US"/>
          </a:p>
        </p:txBody>
      </p:sp>
      <p:sp>
        <p:nvSpPr>
          <p:cNvPr id="5" name="Footer Placeholder 4">
            <a:extLst>
              <a:ext uri="{FF2B5EF4-FFF2-40B4-BE49-F238E27FC236}">
                <a16:creationId xmlns:a16="http://schemas.microsoft.com/office/drawing/2014/main" id="{ACBC46D1-33A7-C558-6471-382F4EF41F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241F43-5F86-1F40-C79D-4B4AE22FB2C6}"/>
              </a:ext>
            </a:extLst>
          </p:cNvPr>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2132377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1FFC0-AAE6-3EA0-7110-564DBA7EEF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2956C2-2B34-93DF-4610-0AB08C2640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F8F8F-6491-61CD-7F42-CAB33DD668FC}"/>
              </a:ext>
            </a:extLst>
          </p:cNvPr>
          <p:cNvSpPr>
            <a:spLocks noGrp="1"/>
          </p:cNvSpPr>
          <p:nvPr>
            <p:ph type="dt" sz="half" idx="10"/>
          </p:nvPr>
        </p:nvSpPr>
        <p:spPr/>
        <p:txBody>
          <a:bodyPr/>
          <a:lstStyle/>
          <a:p>
            <a:fld id="{FBBE9E39-9087-0E40-A697-14FB8C2D1B01}" type="datetimeFigureOut">
              <a:rPr lang="en-US" smtClean="0"/>
              <a:t>05-Dec-22</a:t>
            </a:fld>
            <a:endParaRPr lang="en-US"/>
          </a:p>
        </p:txBody>
      </p:sp>
      <p:sp>
        <p:nvSpPr>
          <p:cNvPr id="5" name="Footer Placeholder 4">
            <a:extLst>
              <a:ext uri="{FF2B5EF4-FFF2-40B4-BE49-F238E27FC236}">
                <a16:creationId xmlns:a16="http://schemas.microsoft.com/office/drawing/2014/main" id="{F1F6720C-30C7-4B11-1D0C-2FDC0D6092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1CBA38-F96D-AA13-7436-DE8EE4CF02D5}"/>
              </a:ext>
            </a:extLst>
          </p:cNvPr>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1788961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19C56-975A-E8DA-91EB-D1426FA691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116536-F533-DC44-190D-C59A2EAB9D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DF0677-118E-E601-5219-81A90AFFDC9B}"/>
              </a:ext>
            </a:extLst>
          </p:cNvPr>
          <p:cNvSpPr>
            <a:spLocks noGrp="1"/>
          </p:cNvSpPr>
          <p:nvPr>
            <p:ph type="dt" sz="half" idx="10"/>
          </p:nvPr>
        </p:nvSpPr>
        <p:spPr/>
        <p:txBody>
          <a:bodyPr/>
          <a:lstStyle/>
          <a:p>
            <a:fld id="{FBBE9E39-9087-0E40-A697-14FB8C2D1B01}" type="datetimeFigureOut">
              <a:rPr lang="en-US" smtClean="0"/>
              <a:t>05-Dec-22</a:t>
            </a:fld>
            <a:endParaRPr lang="en-US"/>
          </a:p>
        </p:txBody>
      </p:sp>
      <p:sp>
        <p:nvSpPr>
          <p:cNvPr id="5" name="Footer Placeholder 4">
            <a:extLst>
              <a:ext uri="{FF2B5EF4-FFF2-40B4-BE49-F238E27FC236}">
                <a16:creationId xmlns:a16="http://schemas.microsoft.com/office/drawing/2014/main" id="{2831229F-4EB3-4E48-C3BF-5686C5063C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50314-3905-55AE-CA00-B1A72331AD43}"/>
              </a:ext>
            </a:extLst>
          </p:cNvPr>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3473466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0960-791C-4F24-401C-A4A34B8D95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027058-64BC-C9F9-19C9-ACA69A422D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400DBB-0132-DEDF-8A0D-FF4848D944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AD2D84-EBB6-12C4-26DE-85AABE65E3BC}"/>
              </a:ext>
            </a:extLst>
          </p:cNvPr>
          <p:cNvSpPr>
            <a:spLocks noGrp="1"/>
          </p:cNvSpPr>
          <p:nvPr>
            <p:ph type="dt" sz="half" idx="10"/>
          </p:nvPr>
        </p:nvSpPr>
        <p:spPr/>
        <p:txBody>
          <a:bodyPr/>
          <a:lstStyle/>
          <a:p>
            <a:fld id="{FBBE9E39-9087-0E40-A697-14FB8C2D1B01}" type="datetimeFigureOut">
              <a:rPr lang="en-US" smtClean="0"/>
              <a:t>05-Dec-22</a:t>
            </a:fld>
            <a:endParaRPr lang="en-US"/>
          </a:p>
        </p:txBody>
      </p:sp>
      <p:sp>
        <p:nvSpPr>
          <p:cNvPr id="6" name="Footer Placeholder 5">
            <a:extLst>
              <a:ext uri="{FF2B5EF4-FFF2-40B4-BE49-F238E27FC236}">
                <a16:creationId xmlns:a16="http://schemas.microsoft.com/office/drawing/2014/main" id="{51B9C31A-B416-C901-86FC-5296328FEA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39B2F0-D813-C758-90C3-E8CF12BADDBF}"/>
              </a:ext>
            </a:extLst>
          </p:cNvPr>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1527010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42621-BC02-1D07-AF20-2CBEAE8AC2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8AB085-B50A-61AF-0F78-B4DC64B3E4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250D8E-325F-1ACD-1629-D9D6FE2494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A8A66F-FBD4-729B-A758-9F63C4537E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B774AB-D31F-A111-B03B-C4B426B9D2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51D5A9-B5A3-0BEE-39BB-8AC103399000}"/>
              </a:ext>
            </a:extLst>
          </p:cNvPr>
          <p:cNvSpPr>
            <a:spLocks noGrp="1"/>
          </p:cNvSpPr>
          <p:nvPr>
            <p:ph type="dt" sz="half" idx="10"/>
          </p:nvPr>
        </p:nvSpPr>
        <p:spPr/>
        <p:txBody>
          <a:bodyPr/>
          <a:lstStyle/>
          <a:p>
            <a:fld id="{FBBE9E39-9087-0E40-A697-14FB8C2D1B01}" type="datetimeFigureOut">
              <a:rPr lang="en-US" smtClean="0"/>
              <a:t>05-Dec-22</a:t>
            </a:fld>
            <a:endParaRPr lang="en-US"/>
          </a:p>
        </p:txBody>
      </p:sp>
      <p:sp>
        <p:nvSpPr>
          <p:cNvPr id="8" name="Footer Placeholder 7">
            <a:extLst>
              <a:ext uri="{FF2B5EF4-FFF2-40B4-BE49-F238E27FC236}">
                <a16:creationId xmlns:a16="http://schemas.microsoft.com/office/drawing/2014/main" id="{2BFBB58B-CD9A-F5B8-0441-41CA1BC941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B78C9E-2CDA-9A63-8EAC-9CCBE395C0FA}"/>
              </a:ext>
            </a:extLst>
          </p:cNvPr>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1005947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6768-C3C0-C0A8-C233-8D2FF5E0F6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82E6A3-A3AF-BA2A-6B66-BFE1EB88CE6E}"/>
              </a:ext>
            </a:extLst>
          </p:cNvPr>
          <p:cNvSpPr>
            <a:spLocks noGrp="1"/>
          </p:cNvSpPr>
          <p:nvPr>
            <p:ph type="dt" sz="half" idx="10"/>
          </p:nvPr>
        </p:nvSpPr>
        <p:spPr/>
        <p:txBody>
          <a:bodyPr/>
          <a:lstStyle/>
          <a:p>
            <a:fld id="{FBBE9E39-9087-0E40-A697-14FB8C2D1B01}" type="datetimeFigureOut">
              <a:rPr lang="en-US" smtClean="0"/>
              <a:t>05-Dec-22</a:t>
            </a:fld>
            <a:endParaRPr lang="en-US"/>
          </a:p>
        </p:txBody>
      </p:sp>
      <p:sp>
        <p:nvSpPr>
          <p:cNvPr id="4" name="Footer Placeholder 3">
            <a:extLst>
              <a:ext uri="{FF2B5EF4-FFF2-40B4-BE49-F238E27FC236}">
                <a16:creationId xmlns:a16="http://schemas.microsoft.com/office/drawing/2014/main" id="{27FA1FE0-DB14-4191-FAE5-592FCE4DE0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F4867E-12FE-76D9-4757-54077081FC48}"/>
              </a:ext>
            </a:extLst>
          </p:cNvPr>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3423162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026928-6A01-F131-EC74-DDC60DD3D0BA}"/>
              </a:ext>
            </a:extLst>
          </p:cNvPr>
          <p:cNvSpPr>
            <a:spLocks noGrp="1"/>
          </p:cNvSpPr>
          <p:nvPr>
            <p:ph type="dt" sz="half" idx="10"/>
          </p:nvPr>
        </p:nvSpPr>
        <p:spPr/>
        <p:txBody>
          <a:bodyPr/>
          <a:lstStyle/>
          <a:p>
            <a:fld id="{FBBE9E39-9087-0E40-A697-14FB8C2D1B01}" type="datetimeFigureOut">
              <a:rPr lang="en-US" smtClean="0"/>
              <a:t>05-Dec-22</a:t>
            </a:fld>
            <a:endParaRPr lang="en-US"/>
          </a:p>
        </p:txBody>
      </p:sp>
      <p:sp>
        <p:nvSpPr>
          <p:cNvPr id="3" name="Footer Placeholder 2">
            <a:extLst>
              <a:ext uri="{FF2B5EF4-FFF2-40B4-BE49-F238E27FC236}">
                <a16:creationId xmlns:a16="http://schemas.microsoft.com/office/drawing/2014/main" id="{2C4A012D-90FC-7BA8-2C5F-CF709D1DFA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FE84BE-D67E-A0B8-43DC-60671BBC718D}"/>
              </a:ext>
            </a:extLst>
          </p:cNvPr>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4082933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37FB2-E345-6CCF-59E5-5195E6111B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58306F-1A08-DB51-B19A-FB8DC63467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1B6075-D562-BA3A-4816-2F355D5576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09856D-073B-9EB5-BC3C-B5572525C863}"/>
              </a:ext>
            </a:extLst>
          </p:cNvPr>
          <p:cNvSpPr>
            <a:spLocks noGrp="1"/>
          </p:cNvSpPr>
          <p:nvPr>
            <p:ph type="dt" sz="half" idx="10"/>
          </p:nvPr>
        </p:nvSpPr>
        <p:spPr/>
        <p:txBody>
          <a:bodyPr/>
          <a:lstStyle/>
          <a:p>
            <a:fld id="{FBBE9E39-9087-0E40-A697-14FB8C2D1B01}" type="datetimeFigureOut">
              <a:rPr lang="en-US" smtClean="0"/>
              <a:t>05-Dec-22</a:t>
            </a:fld>
            <a:endParaRPr lang="en-US"/>
          </a:p>
        </p:txBody>
      </p:sp>
      <p:sp>
        <p:nvSpPr>
          <p:cNvPr id="6" name="Footer Placeholder 5">
            <a:extLst>
              <a:ext uri="{FF2B5EF4-FFF2-40B4-BE49-F238E27FC236}">
                <a16:creationId xmlns:a16="http://schemas.microsoft.com/office/drawing/2014/main" id="{E5663234-7FF0-0055-34AB-3F5A347056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FCC45C-CBC6-5E74-168A-BE9086AD5AAF}"/>
              </a:ext>
            </a:extLst>
          </p:cNvPr>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261242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D5A6-D10B-DF90-39B2-B58CA31B70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F58E9C-0CEC-512D-C853-B0E309A8C8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66BB7B-FFE4-511F-0853-F7A0A0CAB1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53DFD0-785C-E6BC-82D9-0DF33DE53F26}"/>
              </a:ext>
            </a:extLst>
          </p:cNvPr>
          <p:cNvSpPr>
            <a:spLocks noGrp="1"/>
          </p:cNvSpPr>
          <p:nvPr>
            <p:ph type="dt" sz="half" idx="10"/>
          </p:nvPr>
        </p:nvSpPr>
        <p:spPr/>
        <p:txBody>
          <a:bodyPr/>
          <a:lstStyle/>
          <a:p>
            <a:fld id="{FBBE9E39-9087-0E40-A697-14FB8C2D1B01}" type="datetimeFigureOut">
              <a:rPr lang="en-US" smtClean="0"/>
              <a:t>05-Dec-22</a:t>
            </a:fld>
            <a:endParaRPr lang="en-US"/>
          </a:p>
        </p:txBody>
      </p:sp>
      <p:sp>
        <p:nvSpPr>
          <p:cNvPr id="6" name="Footer Placeholder 5">
            <a:extLst>
              <a:ext uri="{FF2B5EF4-FFF2-40B4-BE49-F238E27FC236}">
                <a16:creationId xmlns:a16="http://schemas.microsoft.com/office/drawing/2014/main" id="{7736495F-2449-3A72-8652-F2FF96CAF2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D6E62C-6FC3-BA19-B861-5500460E262E}"/>
              </a:ext>
            </a:extLst>
          </p:cNvPr>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3327146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CA0B09-808F-703D-4AE1-4CB66FEC20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345928-A27D-AA84-72F2-6191FE09A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41908-DECC-0673-BBB2-7DEF3AFBFF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BE9E39-9087-0E40-A697-14FB8C2D1B01}" type="datetimeFigureOut">
              <a:rPr lang="en-US" smtClean="0"/>
              <a:t>05-Dec-22</a:t>
            </a:fld>
            <a:endParaRPr lang="en-US"/>
          </a:p>
        </p:txBody>
      </p:sp>
      <p:sp>
        <p:nvSpPr>
          <p:cNvPr id="5" name="Footer Placeholder 4">
            <a:extLst>
              <a:ext uri="{FF2B5EF4-FFF2-40B4-BE49-F238E27FC236}">
                <a16:creationId xmlns:a16="http://schemas.microsoft.com/office/drawing/2014/main" id="{6F49613F-220B-477B-2416-941FE7AD65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2D9179-6F9A-3073-CDB8-6521790647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A43710-54BB-0346-A946-84FC4DC05E7B}" type="slidenum">
              <a:rPr lang="en-US" smtClean="0"/>
              <a:t>‹#›</a:t>
            </a:fld>
            <a:endParaRPr lang="en-US"/>
          </a:p>
        </p:txBody>
      </p:sp>
    </p:spTree>
    <p:extLst>
      <p:ext uri="{BB962C8B-B14F-4D97-AF65-F5344CB8AC3E}">
        <p14:creationId xmlns:p14="http://schemas.microsoft.com/office/powerpoint/2010/main" val="113735532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i.org/10.1140/epjb/e2004-00111-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1"/>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6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Rectangle 7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Google Shape;62;p13"/>
          <p:cNvSpPr txBox="1">
            <a:spLocks noGrp="1"/>
          </p:cNvSpPr>
          <p:nvPr>
            <p:ph type="ctrTitle"/>
          </p:nvPr>
        </p:nvSpPr>
        <p:spPr>
          <a:xfrm>
            <a:off x="257175" y="586856"/>
            <a:ext cx="3643797" cy="4199458"/>
          </a:xfrm>
          <a:prstGeom prst="rect">
            <a:avLst/>
          </a:prstGeom>
        </p:spPr>
        <p:txBody>
          <a:bodyPr spcFirstLastPara="1" vert="horz" lIns="91440" tIns="45720" rIns="91440" bIns="45720" rtlCol="0" anchor="b" anchorCtr="0">
            <a:normAutofit/>
          </a:bodyPr>
          <a:lstStyle/>
          <a:p>
            <a:pPr algn="l"/>
            <a:r>
              <a:rPr lang="en-US" sz="2800" b="1" kern="1200" dirty="0">
                <a:solidFill>
                  <a:srgbClr val="FFFFFF"/>
                </a:solidFill>
                <a:latin typeface="+mj-lt"/>
                <a:ea typeface="+mj-ea"/>
                <a:cs typeface="+mj-cs"/>
              </a:rPr>
              <a:t>Predicting</a:t>
            </a:r>
            <a:r>
              <a:rPr lang="en-US" sz="2800" b="1" kern="1200" spc="-53" dirty="0">
                <a:solidFill>
                  <a:srgbClr val="FFFFFF"/>
                </a:solidFill>
                <a:latin typeface="+mj-lt"/>
                <a:ea typeface="+mj-ea"/>
                <a:cs typeface="+mj-cs"/>
              </a:rPr>
              <a:t> </a:t>
            </a:r>
            <a:r>
              <a:rPr lang="en-US" sz="2800" b="1" kern="1200" dirty="0">
                <a:solidFill>
                  <a:srgbClr val="FFFFFF"/>
                </a:solidFill>
                <a:latin typeface="+mj-lt"/>
                <a:ea typeface="+mj-ea"/>
                <a:cs typeface="+mj-cs"/>
              </a:rPr>
              <a:t>customers</a:t>
            </a:r>
            <a:r>
              <a:rPr lang="en-US" sz="2800" b="1" kern="1200" spc="-53" dirty="0">
                <a:solidFill>
                  <a:srgbClr val="FFFFFF"/>
                </a:solidFill>
                <a:latin typeface="+mj-lt"/>
                <a:ea typeface="+mj-ea"/>
                <a:cs typeface="+mj-cs"/>
              </a:rPr>
              <a:t> </a:t>
            </a:r>
            <a:r>
              <a:rPr lang="en-US" sz="2800" b="1" kern="1200" dirty="0">
                <a:solidFill>
                  <a:srgbClr val="FFFFFF"/>
                </a:solidFill>
                <a:latin typeface="+mj-lt"/>
                <a:ea typeface="+mj-ea"/>
                <a:cs typeface="+mj-cs"/>
              </a:rPr>
              <a:t>churning</a:t>
            </a:r>
            <a:r>
              <a:rPr lang="en-US" sz="2800" b="1" kern="1200" spc="-53" dirty="0">
                <a:solidFill>
                  <a:srgbClr val="FFFFFF"/>
                </a:solidFill>
                <a:latin typeface="+mj-lt"/>
                <a:ea typeface="+mj-ea"/>
                <a:cs typeface="+mj-cs"/>
              </a:rPr>
              <a:t> </a:t>
            </a:r>
            <a:r>
              <a:rPr lang="en-US" sz="2800" b="1" kern="1200" dirty="0">
                <a:solidFill>
                  <a:srgbClr val="FFFFFF"/>
                </a:solidFill>
                <a:latin typeface="+mj-lt"/>
                <a:ea typeface="+mj-ea"/>
                <a:cs typeface="+mj-cs"/>
              </a:rPr>
              <a:t>in</a:t>
            </a:r>
            <a:r>
              <a:rPr lang="en-US" sz="2800" b="1" kern="1200" spc="-53" dirty="0">
                <a:solidFill>
                  <a:srgbClr val="FFFFFF"/>
                </a:solidFill>
                <a:latin typeface="+mj-lt"/>
                <a:ea typeface="+mj-ea"/>
                <a:cs typeface="+mj-cs"/>
              </a:rPr>
              <a:t> </a:t>
            </a:r>
            <a:r>
              <a:rPr lang="en-US" sz="2800" b="1" kern="1200" dirty="0">
                <a:solidFill>
                  <a:srgbClr val="FFFFFF"/>
                </a:solidFill>
                <a:latin typeface="+mj-lt"/>
                <a:ea typeface="+mj-ea"/>
                <a:cs typeface="+mj-cs"/>
              </a:rPr>
              <a:t>the</a:t>
            </a:r>
            <a:r>
              <a:rPr lang="en-US" sz="2800" b="1" kern="1200" spc="-53" dirty="0">
                <a:solidFill>
                  <a:srgbClr val="FFFFFF"/>
                </a:solidFill>
                <a:latin typeface="+mj-lt"/>
                <a:ea typeface="+mj-ea"/>
                <a:cs typeface="+mj-cs"/>
              </a:rPr>
              <a:t> </a:t>
            </a:r>
            <a:r>
              <a:rPr lang="en-US" sz="2800" b="1" kern="1200" dirty="0">
                <a:solidFill>
                  <a:srgbClr val="FFFFFF"/>
                </a:solidFill>
                <a:latin typeface="+mj-lt"/>
                <a:ea typeface="+mj-ea"/>
                <a:cs typeface="+mj-cs"/>
              </a:rPr>
              <a:t>telecommunications</a:t>
            </a:r>
            <a:r>
              <a:rPr lang="en-US" sz="2800" b="1" kern="1200" spc="-53" dirty="0">
                <a:solidFill>
                  <a:srgbClr val="FFFFFF"/>
                </a:solidFill>
                <a:latin typeface="+mj-lt"/>
                <a:ea typeface="+mj-ea"/>
                <a:cs typeface="+mj-cs"/>
              </a:rPr>
              <a:t> </a:t>
            </a:r>
            <a:r>
              <a:rPr lang="en-US" sz="2800" b="1" kern="1200" dirty="0">
                <a:solidFill>
                  <a:srgbClr val="FFFFFF"/>
                </a:solidFill>
                <a:latin typeface="+mj-lt"/>
                <a:ea typeface="+mj-ea"/>
                <a:cs typeface="+mj-cs"/>
              </a:rPr>
              <a:t>industry:</a:t>
            </a:r>
            <a:br>
              <a:rPr lang="en-US" sz="2800" b="1" kern="1200" dirty="0">
                <a:solidFill>
                  <a:srgbClr val="FFFFFF"/>
                </a:solidFill>
                <a:latin typeface="+mj-lt"/>
                <a:ea typeface="+mj-ea"/>
                <a:cs typeface="+mj-cs"/>
              </a:rPr>
            </a:br>
            <a:r>
              <a:rPr lang="en-US" sz="2800" b="1" kern="1200" dirty="0">
                <a:solidFill>
                  <a:srgbClr val="FFFFFF"/>
                </a:solidFill>
                <a:latin typeface="+mj-lt"/>
                <a:ea typeface="+mj-ea"/>
                <a:cs typeface="+mj-cs"/>
              </a:rPr>
              <a:t>A machine learning approach</a:t>
            </a:r>
            <a:br>
              <a:rPr lang="en-US" sz="2800" b="1" kern="1200" dirty="0">
                <a:solidFill>
                  <a:srgbClr val="FFFFFF"/>
                </a:solidFill>
                <a:latin typeface="+mj-lt"/>
                <a:ea typeface="+mj-ea"/>
                <a:cs typeface="+mj-cs"/>
              </a:rPr>
            </a:br>
            <a:endParaRPr lang="en-US" sz="2800" kern="1200" dirty="0">
              <a:solidFill>
                <a:srgbClr val="FFFFFF"/>
              </a:solidFill>
              <a:latin typeface="+mj-lt"/>
              <a:ea typeface="+mj-ea"/>
              <a:cs typeface="+mj-cs"/>
            </a:endParaRPr>
          </a:p>
        </p:txBody>
      </p:sp>
      <p:sp>
        <p:nvSpPr>
          <p:cNvPr id="63" name="Google Shape;63;p13"/>
          <p:cNvSpPr txBox="1">
            <a:spLocks noGrp="1"/>
          </p:cNvSpPr>
          <p:nvPr>
            <p:ph type="subTitle" idx="1"/>
          </p:nvPr>
        </p:nvSpPr>
        <p:spPr>
          <a:xfrm>
            <a:off x="4810259" y="649480"/>
            <a:ext cx="6555347" cy="5546047"/>
          </a:xfrm>
          <a:prstGeom prst="rect">
            <a:avLst/>
          </a:prstGeom>
        </p:spPr>
        <p:txBody>
          <a:bodyPr spcFirstLastPara="1" vert="horz" lIns="91440" tIns="45720" rIns="91440" bIns="45720" rtlCol="0" anchor="ctr" anchorCtr="0">
            <a:normAutofit/>
          </a:bodyPr>
          <a:lstStyle/>
          <a:p>
            <a:pPr marR="0" algn="l">
              <a:spcBef>
                <a:spcPts val="0"/>
              </a:spcBef>
              <a:spcAft>
                <a:spcPts val="600"/>
              </a:spcAft>
            </a:pPr>
            <a:endParaRPr lang="en-US" sz="2000" b="1" dirty="0"/>
          </a:p>
          <a:p>
            <a:pPr marR="0" algn="l">
              <a:spcBef>
                <a:spcPts val="0"/>
              </a:spcBef>
              <a:spcAft>
                <a:spcPts val="600"/>
              </a:spcAft>
            </a:pPr>
            <a:r>
              <a:rPr lang="en-US" sz="2000" b="1" dirty="0">
                <a:effectLst/>
              </a:rPr>
              <a:t>Presented by</a:t>
            </a:r>
            <a:endParaRPr lang="en-US" sz="2000" dirty="0">
              <a:effectLst/>
            </a:endParaRPr>
          </a:p>
          <a:p>
            <a:pPr marL="0" marR="0" indent="-228600" algn="l">
              <a:spcBef>
                <a:spcPts val="0"/>
              </a:spcBef>
              <a:spcAft>
                <a:spcPts val="600"/>
              </a:spcAft>
              <a:buFont typeface="Arial" panose="020B0604020202020204" pitchFamily="34" charset="0"/>
              <a:buChar char="•"/>
            </a:pPr>
            <a:r>
              <a:rPr lang="en-US" sz="2000" dirty="0">
                <a:effectLst/>
              </a:rPr>
              <a:t>Chandana Katta,700740478</a:t>
            </a:r>
          </a:p>
          <a:p>
            <a:pPr marL="0" marR="0" indent="-228600" algn="l">
              <a:spcBef>
                <a:spcPts val="0"/>
              </a:spcBef>
              <a:spcAft>
                <a:spcPts val="600"/>
              </a:spcAft>
              <a:buFont typeface="Arial" panose="020B0604020202020204" pitchFamily="34" charset="0"/>
              <a:buChar char="•"/>
            </a:pPr>
            <a:r>
              <a:rPr lang="en-US" sz="2000" dirty="0">
                <a:effectLst/>
              </a:rPr>
              <a:t>Lakshmi Vaishali </a:t>
            </a:r>
            <a:r>
              <a:rPr lang="en-US" sz="2000" dirty="0" err="1">
                <a:effectLst/>
              </a:rPr>
              <a:t>Batchu</a:t>
            </a:r>
            <a:r>
              <a:rPr lang="en-US" sz="2000" dirty="0">
                <a:effectLst/>
              </a:rPr>
              <a:t> , 700724732</a:t>
            </a:r>
          </a:p>
          <a:p>
            <a:pPr marL="0" marR="0" indent="-228600" algn="l">
              <a:spcBef>
                <a:spcPts val="0"/>
              </a:spcBef>
              <a:spcAft>
                <a:spcPts val="600"/>
              </a:spcAft>
              <a:buFont typeface="Arial" panose="020B0604020202020204" pitchFamily="34" charset="0"/>
              <a:buChar char="•"/>
            </a:pPr>
            <a:r>
              <a:rPr lang="en-US" sz="2000" dirty="0">
                <a:effectLst/>
              </a:rPr>
              <a:t>Vijaya Lakshmi Kandukuri,700742323</a:t>
            </a:r>
          </a:p>
          <a:p>
            <a:pPr algn="l">
              <a:spcBef>
                <a:spcPts val="0"/>
              </a:spcBef>
              <a:spcAft>
                <a:spcPts val="600"/>
              </a:spcAft>
            </a:pP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EA821-2BD8-1ACF-EF13-8C6D6FB30FBD}"/>
              </a:ext>
            </a:extLst>
          </p:cNvPr>
          <p:cNvSpPr>
            <a:spLocks noGrp="1"/>
          </p:cNvSpPr>
          <p:nvPr>
            <p:ph type="title"/>
          </p:nvPr>
        </p:nvSpPr>
        <p:spPr/>
        <p:txBody>
          <a:bodyPr/>
          <a:lstStyle/>
          <a:p>
            <a:r>
              <a:rPr lang="en-US" dirty="0"/>
              <a:t>KNN Classifier and SVM Classifier</a:t>
            </a:r>
          </a:p>
        </p:txBody>
      </p:sp>
      <p:sp>
        <p:nvSpPr>
          <p:cNvPr id="3" name="Content Placeholder 2">
            <a:extLst>
              <a:ext uri="{FF2B5EF4-FFF2-40B4-BE49-F238E27FC236}">
                <a16:creationId xmlns:a16="http://schemas.microsoft.com/office/drawing/2014/main" id="{863FAED7-EB1C-297B-E993-7655ADEBB543}"/>
              </a:ext>
            </a:extLst>
          </p:cNvPr>
          <p:cNvSpPr>
            <a:spLocks noGrp="1"/>
          </p:cNvSpPr>
          <p:nvPr>
            <p:ph idx="1"/>
          </p:nvPr>
        </p:nvSpPr>
        <p:spPr/>
        <p:txBody>
          <a:bodyPr/>
          <a:lstStyle/>
          <a:p>
            <a:r>
              <a:rPr lang="en-US" dirty="0"/>
              <a:t>KNN accuracy: 0.776303317535545</a:t>
            </a:r>
          </a:p>
          <a:p>
            <a:r>
              <a:rPr lang="en-US" dirty="0"/>
              <a:t>SVM accuracy is : 0.8075829383886256</a:t>
            </a:r>
          </a:p>
        </p:txBody>
      </p:sp>
    </p:spTree>
    <p:extLst>
      <p:ext uri="{BB962C8B-B14F-4D97-AF65-F5344CB8AC3E}">
        <p14:creationId xmlns:p14="http://schemas.microsoft.com/office/powerpoint/2010/main" val="1599752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A3A4C-A376-3720-E10B-0F6221EDBB53}"/>
              </a:ext>
            </a:extLst>
          </p:cNvPr>
          <p:cNvSpPr>
            <a:spLocks noGrp="1"/>
          </p:cNvSpPr>
          <p:nvPr>
            <p:ph type="title"/>
          </p:nvPr>
        </p:nvSpPr>
        <p:spPr/>
        <p:txBody>
          <a:bodyPr/>
          <a:lstStyle/>
          <a:p>
            <a:r>
              <a:rPr lang="en-US" dirty="0"/>
              <a:t>Random Forest Classifier</a:t>
            </a:r>
          </a:p>
        </p:txBody>
      </p:sp>
      <p:sp>
        <p:nvSpPr>
          <p:cNvPr id="3" name="Content Placeholder 2">
            <a:extLst>
              <a:ext uri="{FF2B5EF4-FFF2-40B4-BE49-F238E27FC236}">
                <a16:creationId xmlns:a16="http://schemas.microsoft.com/office/drawing/2014/main" id="{719434F0-1C85-F8E0-69E2-7B7450BCF7B3}"/>
              </a:ext>
            </a:extLst>
          </p:cNvPr>
          <p:cNvSpPr>
            <a:spLocks noGrp="1"/>
          </p:cNvSpPr>
          <p:nvPr>
            <p:ph idx="1"/>
          </p:nvPr>
        </p:nvSpPr>
        <p:spPr/>
        <p:txBody>
          <a:bodyPr/>
          <a:lstStyle/>
          <a:p>
            <a:r>
              <a:rPr lang="en-US" dirty="0"/>
              <a:t>Random Forest accuracy is : 0.8137440758293839</a:t>
            </a:r>
          </a:p>
          <a:p>
            <a:endParaRPr lang="en-US" dirty="0"/>
          </a:p>
        </p:txBody>
      </p:sp>
      <p:pic>
        <p:nvPicPr>
          <p:cNvPr id="5" name="Picture 4" descr="Chart&#10;&#10;Description automatically generated">
            <a:extLst>
              <a:ext uri="{FF2B5EF4-FFF2-40B4-BE49-F238E27FC236}">
                <a16:creationId xmlns:a16="http://schemas.microsoft.com/office/drawing/2014/main" id="{24FFFF5E-BE7C-4753-2614-57EF43111F10}"/>
              </a:ext>
            </a:extLst>
          </p:cNvPr>
          <p:cNvPicPr>
            <a:picLocks noChangeAspect="1"/>
          </p:cNvPicPr>
          <p:nvPr/>
        </p:nvPicPr>
        <p:blipFill>
          <a:blip r:embed="rId2"/>
          <a:stretch>
            <a:fillRect/>
          </a:stretch>
        </p:blipFill>
        <p:spPr>
          <a:xfrm>
            <a:off x="2870200" y="2500312"/>
            <a:ext cx="6451600" cy="3811588"/>
          </a:xfrm>
          <a:prstGeom prst="rect">
            <a:avLst/>
          </a:prstGeom>
        </p:spPr>
      </p:pic>
    </p:spTree>
    <p:extLst>
      <p:ext uri="{BB962C8B-B14F-4D97-AF65-F5344CB8AC3E}">
        <p14:creationId xmlns:p14="http://schemas.microsoft.com/office/powerpoint/2010/main" val="2800497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54375-A8DC-A03C-8877-271026B7DB62}"/>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72A3E19A-6C39-6561-9DC9-00597B04FBDB}"/>
              </a:ext>
            </a:extLst>
          </p:cNvPr>
          <p:cNvSpPr>
            <a:spLocks noGrp="1"/>
          </p:cNvSpPr>
          <p:nvPr>
            <p:ph idx="1"/>
          </p:nvPr>
        </p:nvSpPr>
        <p:spPr/>
        <p:txBody>
          <a:bodyPr/>
          <a:lstStyle/>
          <a:p>
            <a:r>
              <a:rPr lang="en-US" dirty="0"/>
              <a:t>Logistic Regression accuracy is : 0.8090047393364929</a:t>
            </a:r>
          </a:p>
          <a:p>
            <a:endParaRPr lang="en-US" dirty="0"/>
          </a:p>
        </p:txBody>
      </p:sp>
      <p:pic>
        <p:nvPicPr>
          <p:cNvPr id="5" name="Picture 4" descr="Chart&#10;&#10;Description automatically generated">
            <a:extLst>
              <a:ext uri="{FF2B5EF4-FFF2-40B4-BE49-F238E27FC236}">
                <a16:creationId xmlns:a16="http://schemas.microsoft.com/office/drawing/2014/main" id="{AAB1200B-6F38-B38F-BDA1-7CDAF07BD0CB}"/>
              </a:ext>
            </a:extLst>
          </p:cNvPr>
          <p:cNvPicPr>
            <a:picLocks noChangeAspect="1"/>
          </p:cNvPicPr>
          <p:nvPr/>
        </p:nvPicPr>
        <p:blipFill>
          <a:blip r:embed="rId2"/>
          <a:stretch>
            <a:fillRect/>
          </a:stretch>
        </p:blipFill>
        <p:spPr>
          <a:xfrm>
            <a:off x="2143124" y="2543175"/>
            <a:ext cx="7172325" cy="3768725"/>
          </a:xfrm>
          <a:prstGeom prst="rect">
            <a:avLst/>
          </a:prstGeom>
        </p:spPr>
      </p:pic>
    </p:spTree>
    <p:extLst>
      <p:ext uri="{BB962C8B-B14F-4D97-AF65-F5344CB8AC3E}">
        <p14:creationId xmlns:p14="http://schemas.microsoft.com/office/powerpoint/2010/main" val="2661160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A19FA-FDE4-DB9C-04C6-5495976D10AB}"/>
              </a:ext>
            </a:extLst>
          </p:cNvPr>
          <p:cNvSpPr>
            <a:spLocks noGrp="1"/>
          </p:cNvSpPr>
          <p:nvPr>
            <p:ph type="title"/>
          </p:nvPr>
        </p:nvSpPr>
        <p:spPr/>
        <p:txBody>
          <a:bodyPr/>
          <a:lstStyle/>
          <a:p>
            <a:r>
              <a:rPr lang="en-US" dirty="0"/>
              <a:t>AdaBoost Classifier</a:t>
            </a:r>
          </a:p>
        </p:txBody>
      </p:sp>
      <p:sp>
        <p:nvSpPr>
          <p:cNvPr id="3" name="Content Placeholder 2">
            <a:extLst>
              <a:ext uri="{FF2B5EF4-FFF2-40B4-BE49-F238E27FC236}">
                <a16:creationId xmlns:a16="http://schemas.microsoft.com/office/drawing/2014/main" id="{03039D06-C07D-7EA7-16EB-82DD387AD3FF}"/>
              </a:ext>
            </a:extLst>
          </p:cNvPr>
          <p:cNvSpPr>
            <a:spLocks noGrp="1"/>
          </p:cNvSpPr>
          <p:nvPr>
            <p:ph idx="1"/>
          </p:nvPr>
        </p:nvSpPr>
        <p:spPr/>
        <p:txBody>
          <a:bodyPr/>
          <a:lstStyle/>
          <a:p>
            <a:pPr algn="l"/>
            <a:r>
              <a:rPr lang="en-US" b="0" i="0" dirty="0">
                <a:solidFill>
                  <a:srgbClr val="000000"/>
                </a:solidFill>
                <a:effectLst/>
                <a:latin typeface="Helvetica Neue" panose="02000503000000020004" pitchFamily="2" charset="0"/>
              </a:rPr>
              <a:t>AdaBoost Classifier accuracy 0.8075829383886256</a:t>
            </a:r>
          </a:p>
          <a:p>
            <a:pPr algn="l"/>
            <a:endParaRPr lang="en-US" b="0" i="0" dirty="0">
              <a:solidFill>
                <a:srgbClr val="000000"/>
              </a:solidFill>
              <a:effectLst/>
              <a:latin typeface="Helvetica Neue" panose="02000503000000020004" pitchFamily="2" charset="0"/>
            </a:endParaRPr>
          </a:p>
        </p:txBody>
      </p:sp>
      <p:pic>
        <p:nvPicPr>
          <p:cNvPr id="5" name="Picture 4" descr="Chart&#10;&#10;Description automatically generated">
            <a:extLst>
              <a:ext uri="{FF2B5EF4-FFF2-40B4-BE49-F238E27FC236}">
                <a16:creationId xmlns:a16="http://schemas.microsoft.com/office/drawing/2014/main" id="{63881ABF-B7D0-0F61-AB49-F57204BC2DAE}"/>
              </a:ext>
            </a:extLst>
          </p:cNvPr>
          <p:cNvPicPr>
            <a:picLocks noChangeAspect="1"/>
          </p:cNvPicPr>
          <p:nvPr/>
        </p:nvPicPr>
        <p:blipFill>
          <a:blip r:embed="rId2"/>
          <a:stretch>
            <a:fillRect/>
          </a:stretch>
        </p:blipFill>
        <p:spPr>
          <a:xfrm>
            <a:off x="2000250" y="2771774"/>
            <a:ext cx="6959600" cy="3721101"/>
          </a:xfrm>
          <a:prstGeom prst="rect">
            <a:avLst/>
          </a:prstGeom>
        </p:spPr>
      </p:pic>
    </p:spTree>
    <p:extLst>
      <p:ext uri="{BB962C8B-B14F-4D97-AF65-F5344CB8AC3E}">
        <p14:creationId xmlns:p14="http://schemas.microsoft.com/office/powerpoint/2010/main" val="1616213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53806-2408-D1E2-3D32-C1809BF32B14}"/>
              </a:ext>
            </a:extLst>
          </p:cNvPr>
          <p:cNvSpPr>
            <a:spLocks noGrp="1"/>
          </p:cNvSpPr>
          <p:nvPr>
            <p:ph type="title"/>
          </p:nvPr>
        </p:nvSpPr>
        <p:spPr/>
        <p:txBody>
          <a:bodyPr/>
          <a:lstStyle/>
          <a:p>
            <a:r>
              <a:rPr lang="en-US" dirty="0"/>
              <a:t>Gradient Boosting Classifier</a:t>
            </a:r>
          </a:p>
        </p:txBody>
      </p:sp>
      <p:sp>
        <p:nvSpPr>
          <p:cNvPr id="3" name="Content Placeholder 2">
            <a:extLst>
              <a:ext uri="{FF2B5EF4-FFF2-40B4-BE49-F238E27FC236}">
                <a16:creationId xmlns:a16="http://schemas.microsoft.com/office/drawing/2014/main" id="{21782D5F-D270-EAE2-8E22-34A1BB88276B}"/>
              </a:ext>
            </a:extLst>
          </p:cNvPr>
          <p:cNvSpPr>
            <a:spLocks noGrp="1"/>
          </p:cNvSpPr>
          <p:nvPr>
            <p:ph idx="1"/>
          </p:nvPr>
        </p:nvSpPr>
        <p:spPr/>
        <p:txBody>
          <a:bodyPr/>
          <a:lstStyle/>
          <a:p>
            <a:r>
              <a:rPr lang="en-US" dirty="0"/>
              <a:t>Gradient Boosting Classifier 0.8075829383886256</a:t>
            </a:r>
          </a:p>
          <a:p>
            <a:pPr marL="0" indent="0">
              <a:buNone/>
            </a:pPr>
            <a:endParaRPr lang="en-US" dirty="0"/>
          </a:p>
        </p:txBody>
      </p:sp>
      <p:pic>
        <p:nvPicPr>
          <p:cNvPr id="5" name="Picture 4" descr="Chart&#10;&#10;Description automatically generated">
            <a:extLst>
              <a:ext uri="{FF2B5EF4-FFF2-40B4-BE49-F238E27FC236}">
                <a16:creationId xmlns:a16="http://schemas.microsoft.com/office/drawing/2014/main" id="{F98A9AE0-34F1-4EA1-35F0-EC06B7A50546}"/>
              </a:ext>
            </a:extLst>
          </p:cNvPr>
          <p:cNvPicPr>
            <a:picLocks noChangeAspect="1"/>
          </p:cNvPicPr>
          <p:nvPr/>
        </p:nvPicPr>
        <p:blipFill>
          <a:blip r:embed="rId2"/>
          <a:stretch>
            <a:fillRect/>
          </a:stretch>
        </p:blipFill>
        <p:spPr>
          <a:xfrm>
            <a:off x="2357438" y="2586038"/>
            <a:ext cx="6989762" cy="3725862"/>
          </a:xfrm>
          <a:prstGeom prst="rect">
            <a:avLst/>
          </a:prstGeom>
        </p:spPr>
      </p:pic>
    </p:spTree>
    <p:extLst>
      <p:ext uri="{BB962C8B-B14F-4D97-AF65-F5344CB8AC3E}">
        <p14:creationId xmlns:p14="http://schemas.microsoft.com/office/powerpoint/2010/main" val="911182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3039C-238D-39DF-5533-30BA39ED6E23}"/>
              </a:ext>
            </a:extLst>
          </p:cNvPr>
          <p:cNvSpPr>
            <a:spLocks noGrp="1"/>
          </p:cNvSpPr>
          <p:nvPr>
            <p:ph type="title"/>
          </p:nvPr>
        </p:nvSpPr>
        <p:spPr/>
        <p:txBody>
          <a:bodyPr/>
          <a:lstStyle/>
          <a:p>
            <a:r>
              <a:rPr lang="en-US" dirty="0"/>
              <a:t>Voting Classifier</a:t>
            </a:r>
          </a:p>
        </p:txBody>
      </p:sp>
      <p:sp>
        <p:nvSpPr>
          <p:cNvPr id="3" name="Content Placeholder 2">
            <a:extLst>
              <a:ext uri="{FF2B5EF4-FFF2-40B4-BE49-F238E27FC236}">
                <a16:creationId xmlns:a16="http://schemas.microsoft.com/office/drawing/2014/main" id="{A7DFBE55-9197-9F9C-F386-289EBA5E48F9}"/>
              </a:ext>
            </a:extLst>
          </p:cNvPr>
          <p:cNvSpPr>
            <a:spLocks noGrp="1"/>
          </p:cNvSpPr>
          <p:nvPr>
            <p:ph idx="1"/>
          </p:nvPr>
        </p:nvSpPr>
        <p:spPr>
          <a:xfrm>
            <a:off x="838200" y="1275644"/>
            <a:ext cx="10515600" cy="4901319"/>
          </a:xfrm>
        </p:spPr>
        <p:txBody>
          <a:bodyPr/>
          <a:lstStyle/>
          <a:p>
            <a:r>
              <a:rPr lang="en-US" dirty="0"/>
              <a:t>Final Accuracy Score 0.8170616113744076</a:t>
            </a:r>
          </a:p>
          <a:p>
            <a:endParaRPr lang="en-US" dirty="0"/>
          </a:p>
        </p:txBody>
      </p:sp>
      <p:pic>
        <p:nvPicPr>
          <p:cNvPr id="5" name="Picture 4" descr="Chart&#10;&#10;Description automatically generated">
            <a:extLst>
              <a:ext uri="{FF2B5EF4-FFF2-40B4-BE49-F238E27FC236}">
                <a16:creationId xmlns:a16="http://schemas.microsoft.com/office/drawing/2014/main" id="{79605FCD-1960-0291-4ADD-4F1245C13334}"/>
              </a:ext>
            </a:extLst>
          </p:cNvPr>
          <p:cNvPicPr>
            <a:picLocks noChangeAspect="1"/>
          </p:cNvPicPr>
          <p:nvPr/>
        </p:nvPicPr>
        <p:blipFill>
          <a:blip r:embed="rId3"/>
          <a:stretch>
            <a:fillRect/>
          </a:stretch>
        </p:blipFill>
        <p:spPr>
          <a:xfrm>
            <a:off x="2486025" y="1727906"/>
            <a:ext cx="6318250" cy="3854450"/>
          </a:xfrm>
          <a:prstGeom prst="rect">
            <a:avLst/>
          </a:prstGeom>
        </p:spPr>
      </p:pic>
      <p:sp>
        <p:nvSpPr>
          <p:cNvPr id="6" name="TextBox 5">
            <a:extLst>
              <a:ext uri="{FF2B5EF4-FFF2-40B4-BE49-F238E27FC236}">
                <a16:creationId xmlns:a16="http://schemas.microsoft.com/office/drawing/2014/main" id="{DAAB01FE-86F5-BD13-8A69-317D1773554B}"/>
              </a:ext>
            </a:extLst>
          </p:cNvPr>
          <p:cNvSpPr txBox="1"/>
          <p:nvPr/>
        </p:nvSpPr>
        <p:spPr>
          <a:xfrm>
            <a:off x="714375" y="5582356"/>
            <a:ext cx="10758488" cy="923330"/>
          </a:xfrm>
          <a:prstGeom prst="rect">
            <a:avLst/>
          </a:prstGeom>
          <a:noFill/>
        </p:spPr>
        <p:txBody>
          <a:bodyPr wrap="square" rtlCol="0">
            <a:spAutoFit/>
          </a:bodyPr>
          <a:lstStyle/>
          <a:p>
            <a:r>
              <a:rPr lang="en-US" sz="1800" b="0" i="0" dirty="0">
                <a:solidFill>
                  <a:srgbClr val="000000"/>
                </a:solidFill>
                <a:effectLst/>
                <a:latin typeface="Times New Roman" panose="02020603050405020304" pitchFamily="18" charset="0"/>
                <a:cs typeface="Times New Roman" panose="02020603050405020304" pitchFamily="18" charset="0"/>
              </a:rPr>
              <a:t>It is evident from the confusion matrix that there are total 1400+149=1549 actual non-churn values and the algorithm predicts 1400 of them as non churn and 149 of them as churn. While there are 237+324=561 actual churn values and the algorithm predicts 237 of them as non churn values and 324 of them as churn values.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2987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0B74A-FC24-8A57-7B79-1C515C1A41CA}"/>
              </a:ext>
            </a:extLst>
          </p:cNvPr>
          <p:cNvSpPr>
            <a:spLocks noGrp="1"/>
          </p:cNvSpPr>
          <p:nvPr>
            <p:ph type="title"/>
          </p:nvPr>
        </p:nvSpPr>
        <p:spPr/>
        <p:txBody>
          <a:bodyPr/>
          <a:lstStyle/>
          <a:p>
            <a:r>
              <a:rPr lang="en-US" dirty="0">
                <a:effectLst/>
              </a:rPr>
              <a:t>References </a:t>
            </a:r>
            <a:br>
              <a:rPr lang="en-US" sz="1800" dirty="0">
                <a:effectLst/>
                <a:latin typeface="TimesNewRomanPSMT"/>
              </a:rPr>
            </a:br>
            <a:endParaRPr lang="en-US" dirty="0"/>
          </a:p>
        </p:txBody>
      </p:sp>
      <p:sp>
        <p:nvSpPr>
          <p:cNvPr id="3" name="Content Placeholder 2">
            <a:extLst>
              <a:ext uri="{FF2B5EF4-FFF2-40B4-BE49-F238E27FC236}">
                <a16:creationId xmlns:a16="http://schemas.microsoft.com/office/drawing/2014/main" id="{818827CE-75F0-75E3-9CA8-7F4134DC9DB8}"/>
              </a:ext>
            </a:extLst>
          </p:cNvPr>
          <p:cNvSpPr>
            <a:spLocks noGrp="1"/>
          </p:cNvSpPr>
          <p:nvPr>
            <p:ph idx="1"/>
          </p:nvPr>
        </p:nvSpPr>
        <p:spPr>
          <a:xfrm>
            <a:off x="838200" y="1241778"/>
            <a:ext cx="10515600" cy="4935185"/>
          </a:xfrm>
        </p:spPr>
        <p:txBody>
          <a:bodyPr>
            <a:normAutofit/>
          </a:bodyPr>
          <a:lstStyle/>
          <a:p>
            <a:pPr marL="342900" marR="624840" lvl="0" indent="-342900" algn="just">
              <a:lnSpc>
                <a:spcPct val="110000"/>
              </a:lnSpc>
              <a:spcBef>
                <a:spcPts val="255"/>
              </a:spcBef>
              <a:spcAft>
                <a:spcPts val="0"/>
              </a:spcAft>
              <a:buFont typeface="+mj-lt"/>
              <a:buAutoNum type="arabicPeriod"/>
              <a:tabLst>
                <a:tab pos="520700" algn="l"/>
              </a:tabLst>
            </a:pPr>
            <a:r>
              <a:rPr lang="en-US" sz="1800" dirty="0" err="1">
                <a:solidFill>
                  <a:srgbClr val="333333"/>
                </a:solidFill>
                <a:effectLst/>
                <a:latin typeface="Times New Roman" panose="02020603050405020304" pitchFamily="18" charset="0"/>
                <a:ea typeface="Times New Roman" panose="02020603050405020304" pitchFamily="18" charset="0"/>
              </a:rPr>
              <a:t>Gerpott</a:t>
            </a:r>
            <a:r>
              <a:rPr lang="en-US" sz="1800" dirty="0">
                <a:solidFill>
                  <a:srgbClr val="333333"/>
                </a:solidFill>
                <a:effectLst/>
                <a:latin typeface="Times New Roman" panose="02020603050405020304" pitchFamily="18" charset="0"/>
                <a:ea typeface="Times New Roman" panose="02020603050405020304" pitchFamily="18" charset="0"/>
              </a:rPr>
              <a:t> TJ, Rams W, Schindler A. Customer</a:t>
            </a:r>
            <a:r>
              <a:rPr lang="en-US" sz="1800" spc="-4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retention,</a:t>
            </a:r>
            <a:r>
              <a:rPr lang="en-US" sz="1800" spc="-4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loyalty,</a:t>
            </a:r>
            <a:r>
              <a:rPr lang="en-US" sz="1800" spc="-4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and</a:t>
            </a:r>
            <a:r>
              <a:rPr lang="en-US" sz="1800" spc="-4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satisfaction in the German mobile cellular telecommunications market. </a:t>
            </a:r>
            <a:r>
              <a:rPr lang="en-US" sz="1800" dirty="0" err="1">
                <a:solidFill>
                  <a:srgbClr val="333333"/>
                </a:solidFill>
                <a:effectLst/>
                <a:latin typeface="Times New Roman" panose="02020603050405020304" pitchFamily="18" charset="0"/>
                <a:ea typeface="Times New Roman" panose="02020603050405020304" pitchFamily="18" charset="0"/>
              </a:rPr>
              <a:t>Telecommun</a:t>
            </a:r>
            <a:r>
              <a:rPr lang="en-US" sz="1800" dirty="0">
                <a:solidFill>
                  <a:srgbClr val="333333"/>
                </a:solidFill>
                <a:effectLst/>
                <a:latin typeface="Times New Roman" panose="02020603050405020304" pitchFamily="18" charset="0"/>
                <a:ea typeface="Times New Roman" panose="02020603050405020304" pitchFamily="18" charset="0"/>
              </a:rPr>
              <a:t> Policy. 2001;25:249–69.</a:t>
            </a:r>
            <a:endParaRPr lang="en-US" sz="1800" dirty="0">
              <a:effectLst/>
              <a:latin typeface="Times New Roman" panose="02020603050405020304" pitchFamily="18" charset="0"/>
              <a:ea typeface="Times New Roman" panose="02020603050405020304" pitchFamily="18" charset="0"/>
            </a:endParaRPr>
          </a:p>
          <a:p>
            <a:pPr marL="342900" marR="621030" lvl="0" indent="-342900">
              <a:lnSpc>
                <a:spcPct val="110000"/>
              </a:lnSpc>
              <a:spcBef>
                <a:spcPts val="0"/>
              </a:spcBef>
              <a:spcAft>
                <a:spcPts val="0"/>
              </a:spcAft>
              <a:buFont typeface="+mj-lt"/>
              <a:buAutoNum type="arabicPeriod"/>
              <a:tabLst>
                <a:tab pos="520700" algn="l"/>
              </a:tabLst>
            </a:pPr>
            <a:r>
              <a:rPr lang="en-US" sz="1800" dirty="0">
                <a:solidFill>
                  <a:srgbClr val="333333"/>
                </a:solidFill>
                <a:effectLst/>
                <a:latin typeface="Times New Roman" panose="02020603050405020304" pitchFamily="18" charset="0"/>
                <a:ea typeface="Times New Roman" panose="02020603050405020304" pitchFamily="18" charset="0"/>
              </a:rPr>
              <a:t>Wei CP, Chiu</a:t>
            </a:r>
            <a:r>
              <a:rPr lang="en-US" sz="1800" spc="-5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IT.</a:t>
            </a:r>
            <a:r>
              <a:rPr lang="en-US" sz="1800" spc="-5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Turning</a:t>
            </a:r>
            <a:r>
              <a:rPr lang="en-US" sz="1800" spc="-5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telecommunications</a:t>
            </a:r>
            <a:r>
              <a:rPr lang="en-US" sz="1800" spc="-5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call</a:t>
            </a:r>
            <a:r>
              <a:rPr lang="en-US" sz="1800" spc="-5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details</a:t>
            </a:r>
            <a:r>
              <a:rPr lang="en-US" sz="1800" spc="-5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to</a:t>
            </a:r>
            <a:r>
              <a:rPr lang="en-US" sz="1800" spc="-5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churn</a:t>
            </a:r>
            <a:r>
              <a:rPr lang="en-US" sz="1800" spc="-5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prediction:</a:t>
            </a:r>
            <a:r>
              <a:rPr lang="en-US" sz="1800" spc="-5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 data mining approach. Expert Syst Appl. 2002;23(2):103–12.</a:t>
            </a:r>
            <a:endParaRPr lang="en-US" sz="1800" dirty="0">
              <a:effectLst/>
              <a:latin typeface="Times New Roman" panose="02020603050405020304" pitchFamily="18" charset="0"/>
              <a:ea typeface="Times New Roman" panose="02020603050405020304" pitchFamily="18" charset="0"/>
            </a:endParaRPr>
          </a:p>
          <a:p>
            <a:pPr marL="342900" marR="622935" lvl="0" indent="-342900" algn="just">
              <a:lnSpc>
                <a:spcPct val="110000"/>
              </a:lnSpc>
              <a:spcBef>
                <a:spcPts val="0"/>
              </a:spcBef>
              <a:spcAft>
                <a:spcPts val="0"/>
              </a:spcAft>
              <a:buFont typeface="+mj-lt"/>
              <a:buAutoNum type="arabicPeriod"/>
              <a:tabLst>
                <a:tab pos="520700" algn="l"/>
              </a:tabLst>
            </a:pPr>
            <a:r>
              <a:rPr lang="en-US" sz="1800" dirty="0">
                <a:solidFill>
                  <a:srgbClr val="333333"/>
                </a:solidFill>
                <a:effectLst/>
                <a:latin typeface="Times New Roman" panose="02020603050405020304" pitchFamily="18" charset="0"/>
                <a:ea typeface="Times New Roman" panose="02020603050405020304" pitchFamily="18" charset="0"/>
              </a:rPr>
              <a:t>Yu W, </a:t>
            </a:r>
            <a:r>
              <a:rPr lang="en-US" sz="1800" dirty="0" err="1">
                <a:solidFill>
                  <a:srgbClr val="333333"/>
                </a:solidFill>
                <a:effectLst/>
                <a:latin typeface="Times New Roman" panose="02020603050405020304" pitchFamily="18" charset="0"/>
                <a:ea typeface="Times New Roman" panose="02020603050405020304" pitchFamily="18" charset="0"/>
              </a:rPr>
              <a:t>Jutla</a:t>
            </a:r>
            <a:r>
              <a:rPr lang="en-US" sz="1800" dirty="0">
                <a:solidFill>
                  <a:srgbClr val="333333"/>
                </a:solidFill>
                <a:effectLst/>
                <a:latin typeface="Times New Roman" panose="02020603050405020304" pitchFamily="18" charset="0"/>
                <a:ea typeface="Times New Roman" panose="02020603050405020304" pitchFamily="18" charset="0"/>
              </a:rPr>
              <a:t> DN, Sivakumar SC. A churn-strategy alignment model for managers in mobile telecom. In: Communication networks and services research conference, vol. 3. 2005. p. 48–53.</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0000"/>
              </a:lnSpc>
              <a:spcBef>
                <a:spcPts val="0"/>
              </a:spcBef>
              <a:spcAft>
                <a:spcPts val="0"/>
              </a:spcAft>
              <a:buFont typeface="+mj-lt"/>
              <a:buAutoNum type="arabicPeriod"/>
              <a:tabLst>
                <a:tab pos="520700" algn="l"/>
              </a:tabLst>
            </a:pPr>
            <a:r>
              <a:rPr lang="en-US" sz="1800" dirty="0">
                <a:solidFill>
                  <a:srgbClr val="333333"/>
                </a:solidFill>
                <a:effectLst/>
                <a:latin typeface="Times New Roman" panose="02020603050405020304" pitchFamily="18" charset="0"/>
                <a:ea typeface="Times New Roman" panose="02020603050405020304" pitchFamily="18" charset="0"/>
              </a:rPr>
              <a:t>Barthelemy</a:t>
            </a:r>
            <a:r>
              <a:rPr lang="en-US" sz="1800" spc="14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M.</a:t>
            </a:r>
            <a:r>
              <a:rPr lang="en-US" sz="1800" spc="14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Betweenness</a:t>
            </a:r>
            <a:r>
              <a:rPr lang="en-US" sz="1800" spc="15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centrality</a:t>
            </a:r>
            <a:r>
              <a:rPr lang="en-US" sz="1800" spc="14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in</a:t>
            </a:r>
            <a:r>
              <a:rPr lang="en-US" sz="1800" spc="7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large</a:t>
            </a:r>
            <a:r>
              <a:rPr lang="en-US" sz="1800" spc="7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complex</a:t>
            </a:r>
            <a:r>
              <a:rPr lang="en-US" sz="1800" spc="7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networks.</a:t>
            </a:r>
            <a:r>
              <a:rPr lang="en-US" sz="1800" spc="70" dirty="0">
                <a:solidFill>
                  <a:srgbClr val="333333"/>
                </a:solidFill>
                <a:effectLst/>
                <a:latin typeface="Times New Roman" panose="02020603050405020304" pitchFamily="18" charset="0"/>
                <a:ea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rPr>
              <a:t>Eur</a:t>
            </a:r>
            <a:r>
              <a:rPr lang="en-US" sz="1800" spc="7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Phys</a:t>
            </a:r>
            <a:r>
              <a:rPr lang="en-US" sz="1800" spc="75" dirty="0">
                <a:solidFill>
                  <a:srgbClr val="333333"/>
                </a:solidFill>
                <a:effectLst/>
                <a:latin typeface="Times New Roman" panose="02020603050405020304" pitchFamily="18" charset="0"/>
                <a:ea typeface="Times New Roman" panose="02020603050405020304" pitchFamily="18" charset="0"/>
              </a:rPr>
              <a:t> </a:t>
            </a:r>
            <a:r>
              <a:rPr lang="en-US" sz="1800" spc="-50" dirty="0">
                <a:solidFill>
                  <a:srgbClr val="333333"/>
                </a:solidFill>
                <a:effectLst/>
                <a:latin typeface="Times New Roman" panose="02020603050405020304" pitchFamily="18" charset="0"/>
                <a:ea typeface="Times New Roman" panose="02020603050405020304" pitchFamily="18" charset="0"/>
              </a:rPr>
              <a:t>J</a:t>
            </a:r>
            <a:endParaRPr lang="en-US" sz="1800" dirty="0">
              <a:effectLst/>
              <a:latin typeface="Times New Roman" panose="02020603050405020304" pitchFamily="18" charset="0"/>
              <a:ea typeface="Times New Roman" panose="02020603050405020304" pitchFamily="18" charset="0"/>
            </a:endParaRPr>
          </a:p>
          <a:p>
            <a:pPr marL="577850" indent="-285750">
              <a:lnSpc>
                <a:spcPct val="110000"/>
              </a:lnSpc>
              <a:spcBef>
                <a:spcPts val="235"/>
              </a:spcBef>
            </a:pPr>
            <a:r>
              <a:rPr lang="en-US" sz="1800" spc="-10" dirty="0">
                <a:solidFill>
                  <a:srgbClr val="333333"/>
                </a:solidFill>
                <a:effectLst/>
                <a:latin typeface="Times New Roman" panose="02020603050405020304" pitchFamily="18" charset="0"/>
                <a:ea typeface="Times New Roman" panose="02020603050405020304" pitchFamily="18" charset="0"/>
              </a:rPr>
              <a:t>B.</a:t>
            </a:r>
            <a:r>
              <a:rPr lang="en-US" sz="1800" spc="195" dirty="0">
                <a:solidFill>
                  <a:srgbClr val="333333"/>
                </a:solidFill>
                <a:effectLst/>
                <a:latin typeface="Times New Roman" panose="02020603050405020304" pitchFamily="18" charset="0"/>
                <a:ea typeface="Times New Roman" panose="02020603050405020304" pitchFamily="18" charset="0"/>
              </a:rPr>
              <a:t> </a:t>
            </a:r>
            <a:r>
              <a:rPr lang="en-US" sz="1800" spc="-10" dirty="0">
                <a:solidFill>
                  <a:srgbClr val="333333"/>
                </a:solidFill>
                <a:effectLst/>
                <a:latin typeface="Times New Roman" panose="02020603050405020304" pitchFamily="18" charset="0"/>
                <a:ea typeface="Times New Roman" panose="02020603050405020304" pitchFamily="18" charset="0"/>
              </a:rPr>
              <a:t>2004;38(2):163–8.</a:t>
            </a:r>
            <a:r>
              <a:rPr lang="en-US" sz="1800" spc="205" dirty="0">
                <a:solidFill>
                  <a:srgbClr val="333333"/>
                </a:solidFill>
                <a:effectLst/>
                <a:latin typeface="Times New Roman" panose="02020603050405020304" pitchFamily="18" charset="0"/>
                <a:ea typeface="Times New Roman" panose="02020603050405020304" pitchFamily="18" charset="0"/>
              </a:rPr>
              <a:t> </a:t>
            </a:r>
            <a:r>
              <a:rPr lang="en-US" sz="1800" u="heavy" spc="-10" dirty="0">
                <a:solidFill>
                  <a:srgbClr val="004A82"/>
                </a:solidFill>
                <a:effectLst/>
                <a:uFill>
                  <a:solidFill>
                    <a:srgbClr val="004A82"/>
                  </a:solidFill>
                </a:uFill>
                <a:latin typeface="Times New Roman" panose="02020603050405020304" pitchFamily="18" charset="0"/>
                <a:ea typeface="Times New Roman" panose="02020603050405020304" pitchFamily="18" charset="0"/>
                <a:hlinkClick r:id="rId2"/>
              </a:rPr>
              <a:t>https://doi.org/10.1140/epjb/e2004-00111-</a:t>
            </a:r>
            <a:r>
              <a:rPr lang="en-US" sz="1800" u="heavy" spc="-25" dirty="0">
                <a:solidFill>
                  <a:srgbClr val="004A82"/>
                </a:solidFill>
                <a:effectLst/>
                <a:uFill>
                  <a:solidFill>
                    <a:srgbClr val="004A82"/>
                  </a:solidFill>
                </a:uFill>
                <a:latin typeface="Times New Roman" panose="02020603050405020304" pitchFamily="18" charset="0"/>
                <a:ea typeface="Times New Roman" panose="02020603050405020304" pitchFamily="18" charset="0"/>
                <a:hlinkClick r:id="rId2"/>
              </a:rPr>
              <a:t>4</a:t>
            </a:r>
            <a:r>
              <a:rPr lang="en-US" sz="1800" spc="-25" dirty="0">
                <a:solidFill>
                  <a:srgbClr val="333333"/>
                </a:solidFill>
                <a:effectLst/>
                <a:latin typeface="Times New Roman" panose="02020603050405020304" pitchFamily="18" charset="0"/>
                <a:ea typeface="Times New Roman" panose="02020603050405020304" pitchFamily="18" charset="0"/>
              </a:rPr>
              <a:t>.</a:t>
            </a:r>
            <a:endParaRPr lang="en-US" sz="1800" spc="-25" dirty="0">
              <a:latin typeface="Times New Roman" panose="02020603050405020304" pitchFamily="18" charset="0"/>
              <a:ea typeface="Times New Roman" panose="02020603050405020304" pitchFamily="18" charset="0"/>
            </a:endParaRPr>
          </a:p>
          <a:p>
            <a:pPr marL="342900" marR="626745" lvl="0" indent="-342900" algn="just">
              <a:lnSpc>
                <a:spcPct val="110000"/>
              </a:lnSpc>
              <a:spcBef>
                <a:spcPts val="0"/>
              </a:spcBef>
              <a:spcAft>
                <a:spcPts val="0"/>
              </a:spcAft>
              <a:buAutoNum type="arabicPeriod" startAt="5"/>
              <a:tabLst>
                <a:tab pos="520700" algn="l"/>
              </a:tabLst>
            </a:pPr>
            <a:r>
              <a:rPr lang="en-US" sz="1800" dirty="0">
                <a:solidFill>
                  <a:srgbClr val="333333"/>
                </a:solidFill>
                <a:effectLst/>
                <a:latin typeface="Times New Roman" panose="02020603050405020304" pitchFamily="18" charset="0"/>
                <a:ea typeface="Times New Roman" panose="02020603050405020304" pitchFamily="18" charset="0"/>
              </a:rPr>
              <a:t>He Y, He Z, Zhang D. A study on prediction of customer churn in fixed communication network based on data mining. In: Sixth international conference on fuzzy systems and knowledge discovery, vol. 1. 2009. p. 92–4.</a:t>
            </a:r>
          </a:p>
          <a:p>
            <a:pPr marL="342900" marR="626745" indent="-342900" algn="just">
              <a:lnSpc>
                <a:spcPct val="110000"/>
              </a:lnSpc>
              <a:spcBef>
                <a:spcPts val="0"/>
              </a:spcBef>
              <a:buFont typeface="Arial" panose="020B0604020202020204" pitchFamily="34" charset="0"/>
              <a:buAutoNum type="arabicPeriod" startAt="5"/>
              <a:tabLst>
                <a:tab pos="520700" algn="l"/>
              </a:tabLst>
            </a:pPr>
            <a:r>
              <a:rPr lang="en-US" sz="1800" dirty="0" err="1">
                <a:solidFill>
                  <a:srgbClr val="333333"/>
                </a:solidFill>
                <a:effectLst/>
                <a:latin typeface="Times New Roman" panose="02020603050405020304" pitchFamily="18" charset="0"/>
                <a:ea typeface="Times New Roman" panose="02020603050405020304" pitchFamily="18" charset="0"/>
              </a:rPr>
              <a:t>Brandusoiu</a:t>
            </a:r>
            <a:r>
              <a:rPr lang="en-US" sz="1800" dirty="0">
                <a:solidFill>
                  <a:srgbClr val="333333"/>
                </a:solidFill>
                <a:effectLst/>
                <a:latin typeface="Times New Roman" panose="02020603050405020304" pitchFamily="18" charset="0"/>
                <a:ea typeface="Times New Roman" panose="02020603050405020304" pitchFamily="18" charset="0"/>
              </a:rPr>
              <a:t> I, </a:t>
            </a:r>
            <a:r>
              <a:rPr lang="en-US" sz="1800" dirty="0" err="1">
                <a:solidFill>
                  <a:srgbClr val="333333"/>
                </a:solidFill>
                <a:effectLst/>
                <a:latin typeface="Times New Roman" panose="02020603050405020304" pitchFamily="18" charset="0"/>
                <a:ea typeface="Times New Roman" panose="02020603050405020304" pitchFamily="18" charset="0"/>
              </a:rPr>
              <a:t>Toderean</a:t>
            </a:r>
            <a:r>
              <a:rPr lang="en-US" sz="1800" dirty="0">
                <a:solidFill>
                  <a:srgbClr val="333333"/>
                </a:solidFill>
                <a:effectLst/>
                <a:latin typeface="Times New Roman" panose="02020603050405020304" pitchFamily="18" charset="0"/>
                <a:ea typeface="Times New Roman" panose="02020603050405020304" pitchFamily="18" charset="0"/>
              </a:rPr>
              <a:t> G, Ha B. Methods for churn prediction in the prepaid mobile telecommunications industry. In: International conference on communications. 2016. p. 97–100.</a:t>
            </a:r>
            <a:endParaRPr lang="en-US" sz="1800" dirty="0">
              <a:effectLst/>
              <a:latin typeface="Times New Roman" panose="02020603050405020304" pitchFamily="18" charset="0"/>
              <a:ea typeface="Times New Roman" panose="02020603050405020304" pitchFamily="18" charset="0"/>
            </a:endParaRPr>
          </a:p>
          <a:p>
            <a:pPr marL="342900" marR="626745" lvl="0" indent="-342900" algn="just">
              <a:lnSpc>
                <a:spcPct val="110000"/>
              </a:lnSpc>
              <a:spcBef>
                <a:spcPts val="0"/>
              </a:spcBef>
              <a:spcAft>
                <a:spcPts val="0"/>
              </a:spcAft>
              <a:buAutoNum type="arabicPeriod" startAt="5"/>
              <a:tabLst>
                <a:tab pos="520700" algn="l"/>
              </a:tabLst>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694087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A79B2-CB4F-E06A-0E4F-3779A6122686}"/>
              </a:ext>
            </a:extLst>
          </p:cNvPr>
          <p:cNvSpPr>
            <a:spLocks noGrp="1"/>
          </p:cNvSpPr>
          <p:nvPr>
            <p:ph type="title"/>
          </p:nvPr>
        </p:nvSpPr>
        <p:spPr/>
        <p:txBody>
          <a:bodyPr/>
          <a:lstStyle/>
          <a:p>
            <a:r>
              <a:rPr lang="en-US" b="1" dirty="0"/>
              <a:t>Roles , Responsibilities and Contribution</a:t>
            </a:r>
          </a:p>
        </p:txBody>
      </p:sp>
      <p:sp>
        <p:nvSpPr>
          <p:cNvPr id="3" name="Content Placeholder 2">
            <a:extLst>
              <a:ext uri="{FF2B5EF4-FFF2-40B4-BE49-F238E27FC236}">
                <a16:creationId xmlns:a16="http://schemas.microsoft.com/office/drawing/2014/main" id="{F89B4CD8-A166-870E-C9AE-52F28E594166}"/>
              </a:ext>
            </a:extLst>
          </p:cNvPr>
          <p:cNvSpPr>
            <a:spLocks noGrp="1"/>
          </p:cNvSpPr>
          <p:nvPr>
            <p:ph idx="1"/>
          </p:nvPr>
        </p:nvSpPr>
        <p:spPr>
          <a:xfrm>
            <a:off x="395111" y="1343378"/>
            <a:ext cx="10958689" cy="4833585"/>
          </a:xfrm>
        </p:spPr>
        <p:txBody>
          <a:bodyPr>
            <a:normAutofit fontScale="62500" lnSpcReduction="20000"/>
          </a:bodyPr>
          <a:lstStyle/>
          <a:p>
            <a:pPr marR="622300" lvl="1" algn="just">
              <a:lnSpc>
                <a:spcPct val="120000"/>
              </a:lnSpc>
              <a:spcBef>
                <a:spcPts val="205"/>
              </a:spcBef>
              <a:buSzPts val="1200"/>
              <a:tabLst>
                <a:tab pos="977900" algn="l"/>
              </a:tabLst>
            </a:pPr>
            <a:r>
              <a:rPr lang="en-US" sz="2600" dirty="0">
                <a:effectLst/>
                <a:latin typeface="Times New Roman" panose="02020603050405020304" pitchFamily="18" charset="0"/>
                <a:ea typeface="Arial" panose="020B0604020202020204" pitchFamily="34" charset="0"/>
              </a:rPr>
              <a:t>Problem description and dataset formation: This phase includes the problem description and also drafting of clear objectives and outcomes, and the dataset is gathered using the references. This task is accomplished by Chandana </a:t>
            </a:r>
            <a:r>
              <a:rPr lang="en-US" sz="2600" spc="-10" dirty="0">
                <a:effectLst/>
                <a:latin typeface="Times New Roman" panose="02020603050405020304" pitchFamily="18" charset="0"/>
                <a:ea typeface="Arial" panose="020B0604020202020204" pitchFamily="34" charset="0"/>
              </a:rPr>
              <a:t>Katta,700740478.</a:t>
            </a:r>
            <a:endParaRPr lang="en-US" sz="2600" dirty="0">
              <a:effectLst/>
              <a:latin typeface="Times New Roman" panose="02020603050405020304" pitchFamily="18" charset="0"/>
              <a:ea typeface="Arial" panose="020B0604020202020204" pitchFamily="34" charset="0"/>
            </a:endParaRPr>
          </a:p>
          <a:p>
            <a:pPr marR="622935" lvl="1" algn="just">
              <a:lnSpc>
                <a:spcPct val="120000"/>
              </a:lnSpc>
              <a:spcBef>
                <a:spcPts val="0"/>
              </a:spcBef>
              <a:buSzPts val="1200"/>
              <a:tabLst>
                <a:tab pos="977900" algn="l"/>
              </a:tabLst>
            </a:pPr>
            <a:r>
              <a:rPr lang="en-US" sz="2600" dirty="0">
                <a:effectLst/>
                <a:latin typeface="Times New Roman" panose="02020603050405020304" pitchFamily="18" charset="0"/>
                <a:ea typeface="Arial" panose="020B0604020202020204" pitchFamily="34" charset="0"/>
              </a:rPr>
              <a:t>Data analysis and null</a:t>
            </a:r>
            <a:r>
              <a:rPr lang="en-US" sz="2600" spc="-20" dirty="0">
                <a:effectLst/>
                <a:latin typeface="Times New Roman" panose="02020603050405020304" pitchFamily="18" charset="0"/>
                <a:ea typeface="Arial" panose="020B0604020202020204" pitchFamily="34" charset="0"/>
              </a:rPr>
              <a:t> </a:t>
            </a:r>
            <a:r>
              <a:rPr lang="en-US" sz="2600" dirty="0">
                <a:effectLst/>
                <a:latin typeface="Times New Roman" panose="02020603050405020304" pitchFamily="18" charset="0"/>
                <a:ea typeface="Arial" panose="020B0604020202020204" pitchFamily="34" charset="0"/>
              </a:rPr>
              <a:t>value</a:t>
            </a:r>
            <a:r>
              <a:rPr lang="en-US" sz="2600" spc="-20" dirty="0">
                <a:effectLst/>
                <a:latin typeface="Times New Roman" panose="02020603050405020304" pitchFamily="18" charset="0"/>
                <a:ea typeface="Arial" panose="020B0604020202020204" pitchFamily="34" charset="0"/>
              </a:rPr>
              <a:t> </a:t>
            </a:r>
            <a:r>
              <a:rPr lang="en-US" sz="2600" dirty="0">
                <a:effectLst/>
                <a:latin typeface="Times New Roman" panose="02020603050405020304" pitchFamily="18" charset="0"/>
                <a:ea typeface="Arial" panose="020B0604020202020204" pitchFamily="34" charset="0"/>
              </a:rPr>
              <a:t>management:</a:t>
            </a:r>
            <a:r>
              <a:rPr lang="en-US" sz="2600" spc="-20" dirty="0">
                <a:effectLst/>
                <a:latin typeface="Times New Roman" panose="02020603050405020304" pitchFamily="18" charset="0"/>
                <a:ea typeface="Arial" panose="020B0604020202020204" pitchFamily="34" charset="0"/>
              </a:rPr>
              <a:t> </a:t>
            </a:r>
            <a:r>
              <a:rPr lang="en-US" sz="2600" dirty="0">
                <a:effectLst/>
                <a:latin typeface="Times New Roman" panose="02020603050405020304" pitchFamily="18" charset="0"/>
                <a:ea typeface="Arial" panose="020B0604020202020204" pitchFamily="34" charset="0"/>
              </a:rPr>
              <a:t>This</a:t>
            </a:r>
            <a:r>
              <a:rPr lang="en-US" sz="2600" spc="-20" dirty="0">
                <a:effectLst/>
                <a:latin typeface="Times New Roman" panose="02020603050405020304" pitchFamily="18" charset="0"/>
                <a:ea typeface="Arial" panose="020B0604020202020204" pitchFamily="34" charset="0"/>
              </a:rPr>
              <a:t> </a:t>
            </a:r>
            <a:r>
              <a:rPr lang="en-US" sz="2600" dirty="0">
                <a:effectLst/>
                <a:latin typeface="Times New Roman" panose="02020603050405020304" pitchFamily="18" charset="0"/>
                <a:ea typeface="Arial" panose="020B0604020202020204" pitchFamily="34" charset="0"/>
              </a:rPr>
              <a:t>phase</a:t>
            </a:r>
            <a:r>
              <a:rPr lang="en-US" sz="2600" spc="-20" dirty="0">
                <a:effectLst/>
                <a:latin typeface="Times New Roman" panose="02020603050405020304" pitchFamily="18" charset="0"/>
                <a:ea typeface="Arial" panose="020B0604020202020204" pitchFamily="34" charset="0"/>
              </a:rPr>
              <a:t> </a:t>
            </a:r>
            <a:r>
              <a:rPr lang="en-US" sz="2600" dirty="0">
                <a:effectLst/>
                <a:latin typeface="Times New Roman" panose="02020603050405020304" pitchFamily="18" charset="0"/>
                <a:ea typeface="Arial" panose="020B0604020202020204" pitchFamily="34" charset="0"/>
              </a:rPr>
              <a:t>includes</a:t>
            </a:r>
            <a:r>
              <a:rPr lang="en-US" sz="2600" spc="-20" dirty="0">
                <a:effectLst/>
                <a:latin typeface="Times New Roman" panose="02020603050405020304" pitchFamily="18" charset="0"/>
                <a:ea typeface="Arial" panose="020B0604020202020204" pitchFamily="34" charset="0"/>
              </a:rPr>
              <a:t> </a:t>
            </a:r>
            <a:r>
              <a:rPr lang="en-US" sz="2600" dirty="0">
                <a:effectLst/>
                <a:latin typeface="Times New Roman" panose="02020603050405020304" pitchFamily="18" charset="0"/>
                <a:ea typeface="Arial" panose="020B0604020202020204" pitchFamily="34" charset="0"/>
              </a:rPr>
              <a:t>the</a:t>
            </a:r>
            <a:r>
              <a:rPr lang="en-US" sz="2600" spc="-20" dirty="0">
                <a:effectLst/>
                <a:latin typeface="Times New Roman" panose="02020603050405020304" pitchFamily="18" charset="0"/>
                <a:ea typeface="Arial" panose="020B0604020202020204" pitchFamily="34" charset="0"/>
              </a:rPr>
              <a:t> </a:t>
            </a:r>
            <a:r>
              <a:rPr lang="en-US" sz="2600" dirty="0">
                <a:effectLst/>
                <a:latin typeface="Times New Roman" panose="02020603050405020304" pitchFamily="18" charset="0"/>
                <a:ea typeface="Arial" panose="020B0604020202020204" pitchFamily="34" charset="0"/>
              </a:rPr>
              <a:t>dataset</a:t>
            </a:r>
            <a:r>
              <a:rPr lang="en-US" sz="2600" spc="-20" dirty="0">
                <a:effectLst/>
                <a:latin typeface="Times New Roman" panose="02020603050405020304" pitchFamily="18" charset="0"/>
                <a:ea typeface="Arial" panose="020B0604020202020204" pitchFamily="34" charset="0"/>
              </a:rPr>
              <a:t> </a:t>
            </a:r>
            <a:r>
              <a:rPr lang="en-US" sz="2600" dirty="0">
                <a:effectLst/>
                <a:latin typeface="Times New Roman" panose="02020603050405020304" pitchFamily="18" charset="0"/>
                <a:ea typeface="Arial" panose="020B0604020202020204" pitchFamily="34" charset="0"/>
              </a:rPr>
              <a:t>loading and also listing the required modules in python and then checking for the null values and filling them using the mean value. This task is accomplished by Lakshmi Vaishali </a:t>
            </a:r>
            <a:r>
              <a:rPr lang="en-US" sz="2600" dirty="0" err="1">
                <a:effectLst/>
                <a:latin typeface="Times New Roman" panose="02020603050405020304" pitchFamily="18" charset="0"/>
                <a:ea typeface="Arial" panose="020B0604020202020204" pitchFamily="34" charset="0"/>
              </a:rPr>
              <a:t>Batchu</a:t>
            </a:r>
            <a:r>
              <a:rPr lang="en-US" sz="2600" dirty="0">
                <a:effectLst/>
                <a:latin typeface="Times New Roman" panose="02020603050405020304" pitchFamily="18" charset="0"/>
                <a:ea typeface="Arial" panose="020B0604020202020204" pitchFamily="34" charset="0"/>
              </a:rPr>
              <a:t>, 700724732</a:t>
            </a:r>
          </a:p>
          <a:p>
            <a:pPr marR="621665" lvl="1" algn="just">
              <a:lnSpc>
                <a:spcPct val="120000"/>
              </a:lnSpc>
              <a:spcBef>
                <a:spcPts val="5"/>
              </a:spcBef>
              <a:buSzPts val="1200"/>
              <a:tabLst>
                <a:tab pos="977900" algn="l"/>
              </a:tabLst>
            </a:pPr>
            <a:r>
              <a:rPr lang="en-US" sz="2600" dirty="0">
                <a:effectLst/>
                <a:latin typeface="Times New Roman" panose="02020603050405020304" pitchFamily="18" charset="0"/>
                <a:ea typeface="Arial" panose="020B0604020202020204" pitchFamily="34" charset="0"/>
              </a:rPr>
              <a:t>Exploratory Data Analysis: Here all the columns in the dataset are studied well and correlation matrix and graphs are generated to finalize the features for modeling and also various correlation charts such as multicollinearity with variance inflation factor. This task is accomplished by Vijaya Lakshmi </a:t>
            </a:r>
            <a:r>
              <a:rPr lang="en-US" sz="2600" spc="-10" dirty="0">
                <a:effectLst/>
                <a:latin typeface="Times New Roman" panose="02020603050405020304" pitchFamily="18" charset="0"/>
                <a:ea typeface="Arial" panose="020B0604020202020204" pitchFamily="34" charset="0"/>
              </a:rPr>
              <a:t>Kandukuri,700742323</a:t>
            </a:r>
          </a:p>
          <a:p>
            <a:pPr marR="621665" lvl="1" algn="just">
              <a:lnSpc>
                <a:spcPct val="120000"/>
              </a:lnSpc>
              <a:spcBef>
                <a:spcPts val="5"/>
              </a:spcBef>
              <a:buSzPts val="1200"/>
              <a:tabLst>
                <a:tab pos="977900" algn="l"/>
              </a:tabLst>
            </a:pPr>
            <a:r>
              <a:rPr lang="en-US" sz="2600" dirty="0">
                <a:effectLst/>
                <a:latin typeface="Times New Roman" panose="02020603050405020304" pitchFamily="18" charset="0"/>
                <a:ea typeface="Times New Roman" panose="02020603050405020304" pitchFamily="18" charset="0"/>
              </a:rPr>
              <a:t>Model </a:t>
            </a:r>
            <a:r>
              <a:rPr lang="en-US" sz="2600" spc="-10" dirty="0">
                <a:effectLst/>
                <a:latin typeface="Times New Roman" panose="02020603050405020304" pitchFamily="18" charset="0"/>
                <a:ea typeface="Times New Roman" panose="02020603050405020304" pitchFamily="18" charset="0"/>
              </a:rPr>
              <a:t>building , </a:t>
            </a:r>
            <a:r>
              <a:rPr lang="en-US" sz="2600" dirty="0">
                <a:effectLst/>
                <a:latin typeface="Times New Roman" panose="02020603050405020304" pitchFamily="18" charset="0"/>
                <a:ea typeface="Times New Roman" panose="02020603050405020304" pitchFamily="18" charset="0"/>
              </a:rPr>
              <a:t>Comparison of various </a:t>
            </a:r>
            <a:r>
              <a:rPr lang="en-US" sz="2600" spc="-10" dirty="0">
                <a:effectLst/>
                <a:latin typeface="Times New Roman" panose="02020603050405020304" pitchFamily="18" charset="0"/>
                <a:ea typeface="Times New Roman" panose="02020603050405020304" pitchFamily="18" charset="0"/>
              </a:rPr>
              <a:t>models </a:t>
            </a:r>
            <a:r>
              <a:rPr lang="en-US" sz="2600" spc="-10" dirty="0">
                <a:latin typeface="Times New Roman" panose="02020603050405020304" pitchFamily="18" charset="0"/>
                <a:ea typeface="Times New Roman" panose="02020603050405020304" pitchFamily="18" charset="0"/>
              </a:rPr>
              <a:t>, a</a:t>
            </a:r>
            <a:r>
              <a:rPr lang="en-US" sz="2600" dirty="0">
                <a:effectLst/>
                <a:latin typeface="Times New Roman" panose="02020603050405020304" pitchFamily="18" charset="0"/>
                <a:ea typeface="Times New Roman" panose="02020603050405020304" pitchFamily="18" charset="0"/>
              </a:rPr>
              <a:t>nalysis of the accuracy metric and error </a:t>
            </a:r>
            <a:r>
              <a:rPr lang="en-US" sz="2600" spc="-10" dirty="0">
                <a:effectLst/>
                <a:latin typeface="Times New Roman" panose="02020603050405020304" pitchFamily="18" charset="0"/>
                <a:ea typeface="Times New Roman" panose="02020603050405020304" pitchFamily="18" charset="0"/>
              </a:rPr>
              <a:t>rates </a:t>
            </a:r>
            <a:r>
              <a:rPr lang="en-US" sz="2600" spc="-10" dirty="0">
                <a:latin typeface="Times New Roman" panose="02020603050405020304" pitchFamily="18" charset="0"/>
                <a:ea typeface="Times New Roman" panose="02020603050405020304" pitchFamily="18" charset="0"/>
              </a:rPr>
              <a:t>, t</a:t>
            </a:r>
            <a:r>
              <a:rPr lang="en-US" sz="2600" dirty="0">
                <a:effectLst/>
                <a:latin typeface="Times New Roman" panose="02020603050405020304" pitchFamily="18" charset="0"/>
                <a:ea typeface="Times New Roman" panose="02020603050405020304" pitchFamily="18" charset="0"/>
              </a:rPr>
              <a:t>uning</a:t>
            </a:r>
            <a:r>
              <a:rPr lang="en-US" sz="2600" spc="-1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of</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the</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parameters</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for</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better</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rituals</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and</a:t>
            </a:r>
            <a:r>
              <a:rPr lang="en-US" sz="2600" spc="-5" dirty="0">
                <a:effectLst/>
                <a:latin typeface="Times New Roman" panose="02020603050405020304" pitchFamily="18" charset="0"/>
                <a:ea typeface="Times New Roman" panose="02020603050405020304" pitchFamily="18" charset="0"/>
              </a:rPr>
              <a:t> </a:t>
            </a:r>
            <a:r>
              <a:rPr lang="en-US" sz="2600" spc="-10" dirty="0">
                <a:effectLst/>
                <a:latin typeface="Times New Roman" panose="02020603050405020304" pitchFamily="18" charset="0"/>
                <a:ea typeface="Times New Roman" panose="02020603050405020304" pitchFamily="18" charset="0"/>
              </a:rPr>
              <a:t>prediction , confusion matrix and plotting of data was done equally between the teammates in the project.</a:t>
            </a:r>
            <a:endParaRPr lang="en-US" sz="2600" dirty="0">
              <a:effectLst/>
              <a:latin typeface="Times New Roman" panose="02020603050405020304" pitchFamily="18" charset="0"/>
              <a:ea typeface="Times New Roman" panose="02020603050405020304" pitchFamily="18" charset="0"/>
            </a:endParaRPr>
          </a:p>
          <a:p>
            <a:pPr marR="621665" lvl="1" algn="just">
              <a:lnSpc>
                <a:spcPct val="115000"/>
              </a:lnSpc>
              <a:spcBef>
                <a:spcPts val="5"/>
              </a:spcBef>
              <a:buSzPts val="1200"/>
              <a:tabLst>
                <a:tab pos="977900" algn="l"/>
              </a:tabLst>
            </a:pPr>
            <a:endParaRPr lang="en-US" sz="2600" spc="-10" dirty="0">
              <a:effectLst/>
              <a:latin typeface="Times New Roman" panose="02020603050405020304" pitchFamily="18" charset="0"/>
              <a:ea typeface="Arial" panose="020B0604020202020204" pitchFamily="34" charset="0"/>
            </a:endParaRPr>
          </a:p>
          <a:p>
            <a:pPr marL="457200" marR="621665" lvl="1" indent="0" algn="just">
              <a:lnSpc>
                <a:spcPct val="115000"/>
              </a:lnSpc>
              <a:spcBef>
                <a:spcPts val="5"/>
              </a:spcBef>
              <a:buSzPts val="1200"/>
              <a:buNone/>
              <a:tabLst>
                <a:tab pos="977900" algn="l"/>
              </a:tabLst>
            </a:pPr>
            <a:endParaRPr lang="en-US" sz="2600" b="1" dirty="0">
              <a:effectLst/>
              <a:latin typeface="Times New Roman" panose="02020603050405020304" pitchFamily="18" charset="0"/>
              <a:ea typeface="Arial" panose="020B0604020202020204" pitchFamily="34" charset="0"/>
            </a:endParaRPr>
          </a:p>
          <a:p>
            <a:pPr lvl="1" algn="just">
              <a:spcBef>
                <a:spcPts val="0"/>
              </a:spcBef>
              <a:buSzPts val="1200"/>
              <a:tabLst>
                <a:tab pos="977900" algn="l"/>
              </a:tabLst>
            </a:pPr>
            <a:r>
              <a:rPr lang="en-US" sz="2600" b="1" spc="-10" dirty="0">
                <a:effectLst/>
                <a:latin typeface="Times New Roman" panose="02020603050405020304" pitchFamily="18" charset="0"/>
                <a:ea typeface="Arial" panose="020B0604020202020204" pitchFamily="34" charset="0"/>
              </a:rPr>
              <a:t>Contributions</a:t>
            </a:r>
            <a:r>
              <a:rPr lang="en-US" sz="2600" spc="-10" dirty="0">
                <a:effectLst/>
                <a:latin typeface="Times New Roman" panose="02020603050405020304" pitchFamily="18" charset="0"/>
                <a:ea typeface="Arial" panose="020B0604020202020204" pitchFamily="34" charset="0"/>
              </a:rPr>
              <a:t>:</a:t>
            </a:r>
            <a:endParaRPr lang="en-US" sz="2600" spc="-10" dirty="0">
              <a:latin typeface="Times New Roman" panose="02020603050405020304" pitchFamily="18" charset="0"/>
              <a:ea typeface="Arial" panose="020B0604020202020204" pitchFamily="34" charset="0"/>
            </a:endParaRPr>
          </a:p>
          <a:p>
            <a:pPr marL="457200" lvl="1" indent="0" algn="just">
              <a:spcBef>
                <a:spcPts val="0"/>
              </a:spcBef>
              <a:buSzPts val="1200"/>
              <a:buNone/>
              <a:tabLst>
                <a:tab pos="977900" algn="l"/>
              </a:tabLst>
            </a:pPr>
            <a:r>
              <a:rPr lang="en-US" sz="2600" spc="-10" dirty="0">
                <a:effectLst/>
                <a:latin typeface="Times New Roman" panose="02020603050405020304" pitchFamily="18" charset="0"/>
                <a:ea typeface="Times New Roman" panose="02020603050405020304" pitchFamily="18" charset="0"/>
              </a:rPr>
              <a:t> </a:t>
            </a:r>
          </a:p>
          <a:p>
            <a:pPr marL="457200" lvl="1" indent="0" algn="just">
              <a:spcBef>
                <a:spcPts val="0"/>
              </a:spcBef>
              <a:buSzPts val="1200"/>
              <a:buNone/>
              <a:tabLst>
                <a:tab pos="977900" algn="l"/>
              </a:tabLst>
            </a:pPr>
            <a:r>
              <a:rPr lang="en-US" sz="2600" dirty="0">
                <a:effectLst/>
                <a:latin typeface="Times New Roman" panose="02020603050405020304" pitchFamily="18" charset="0"/>
                <a:ea typeface="Times New Roman" panose="02020603050405020304" pitchFamily="18" charset="0"/>
              </a:rPr>
              <a:t>                     Chandana Katta, </a:t>
            </a:r>
            <a:r>
              <a:rPr lang="en-US" sz="2600" spc="-10" dirty="0">
                <a:effectLst/>
                <a:latin typeface="Times New Roman" panose="02020603050405020304" pitchFamily="18" charset="0"/>
                <a:ea typeface="Times New Roman" panose="02020603050405020304" pitchFamily="18" charset="0"/>
              </a:rPr>
              <a:t>700740478</a:t>
            </a:r>
            <a:r>
              <a:rPr lang="en-US" sz="2600" dirty="0">
                <a:effectLst/>
                <a:latin typeface="Times New Roman" panose="02020603050405020304" pitchFamily="18" charset="0"/>
                <a:ea typeface="Times New Roman" panose="02020603050405020304" pitchFamily="18" charset="0"/>
              </a:rPr>
              <a:t>	                     </a:t>
            </a:r>
            <a:r>
              <a:rPr lang="en-US" sz="2600" spc="-25" dirty="0">
                <a:effectLst/>
                <a:latin typeface="Times New Roman" panose="02020603050405020304" pitchFamily="18" charset="0"/>
                <a:ea typeface="Times New Roman" panose="02020603050405020304" pitchFamily="18" charset="0"/>
              </a:rPr>
              <a:t>33.3%</a:t>
            </a:r>
            <a:endParaRPr lang="en-US" sz="2600" spc="-25" dirty="0">
              <a:latin typeface="Times New Roman" panose="02020603050405020304" pitchFamily="18" charset="0"/>
              <a:ea typeface="Times New Roman" panose="02020603050405020304" pitchFamily="18" charset="0"/>
            </a:endParaRPr>
          </a:p>
          <a:p>
            <a:pPr marL="457200" lvl="1" indent="0" algn="just">
              <a:spcBef>
                <a:spcPts val="0"/>
              </a:spcBef>
              <a:buSzPts val="1200"/>
              <a:buNone/>
              <a:tabLst>
                <a:tab pos="977900" algn="l"/>
              </a:tabLst>
            </a:pPr>
            <a:r>
              <a:rPr lang="en-US" sz="2600" spc="-2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Lakshmi</a:t>
            </a:r>
            <a:r>
              <a:rPr lang="en-US" sz="2600" spc="-7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Vaishali</a:t>
            </a:r>
            <a:r>
              <a:rPr lang="en-US" sz="2600" spc="-45" dirty="0">
                <a:effectLst/>
                <a:latin typeface="Times New Roman" panose="02020603050405020304" pitchFamily="18" charset="0"/>
                <a:ea typeface="Times New Roman" panose="02020603050405020304" pitchFamily="18" charset="0"/>
              </a:rPr>
              <a:t> </a:t>
            </a:r>
            <a:r>
              <a:rPr lang="en-US" sz="2600" dirty="0" err="1">
                <a:effectLst/>
                <a:latin typeface="Times New Roman" panose="02020603050405020304" pitchFamily="18" charset="0"/>
                <a:ea typeface="Times New Roman" panose="02020603050405020304" pitchFamily="18" charset="0"/>
              </a:rPr>
              <a:t>Batchu</a:t>
            </a:r>
            <a:r>
              <a:rPr lang="en-US" sz="2600" dirty="0">
                <a:effectLst/>
                <a:latin typeface="Times New Roman" panose="02020603050405020304" pitchFamily="18" charset="0"/>
                <a:ea typeface="Times New Roman" panose="02020603050405020304" pitchFamily="18" charset="0"/>
              </a:rPr>
              <a:t>,</a:t>
            </a:r>
            <a:r>
              <a:rPr lang="en-US" sz="2600" spc="-45" dirty="0">
                <a:effectLst/>
                <a:latin typeface="Times New Roman" panose="02020603050405020304" pitchFamily="18" charset="0"/>
                <a:ea typeface="Times New Roman" panose="02020603050405020304" pitchFamily="18" charset="0"/>
              </a:rPr>
              <a:t> </a:t>
            </a:r>
            <a:r>
              <a:rPr lang="en-US" sz="2600" spc="-10" dirty="0">
                <a:effectLst/>
                <a:latin typeface="Times New Roman" panose="02020603050405020304" pitchFamily="18" charset="0"/>
                <a:ea typeface="Times New Roman" panose="02020603050405020304" pitchFamily="18" charset="0"/>
              </a:rPr>
              <a:t>700724732</a:t>
            </a:r>
            <a:r>
              <a:rPr lang="en-US" sz="2600" dirty="0">
                <a:effectLst/>
                <a:latin typeface="Times New Roman" panose="02020603050405020304" pitchFamily="18" charset="0"/>
                <a:ea typeface="Times New Roman" panose="02020603050405020304" pitchFamily="18" charset="0"/>
              </a:rPr>
              <a:t>	                     </a:t>
            </a:r>
            <a:r>
              <a:rPr lang="en-US" sz="2600" spc="-25" dirty="0">
                <a:effectLst/>
                <a:latin typeface="Times New Roman" panose="02020603050405020304" pitchFamily="18" charset="0"/>
                <a:ea typeface="Times New Roman" panose="02020603050405020304" pitchFamily="18" charset="0"/>
              </a:rPr>
              <a:t>33.3% </a:t>
            </a:r>
            <a:endParaRPr lang="en-US" sz="2600" spc="-25" dirty="0">
              <a:latin typeface="Times New Roman" panose="02020603050405020304" pitchFamily="18" charset="0"/>
              <a:ea typeface="Times New Roman" panose="02020603050405020304" pitchFamily="18" charset="0"/>
            </a:endParaRPr>
          </a:p>
          <a:p>
            <a:pPr marL="457200" lvl="1" indent="0" algn="just">
              <a:spcBef>
                <a:spcPts val="0"/>
              </a:spcBef>
              <a:buSzPts val="1200"/>
              <a:buNone/>
              <a:tabLst>
                <a:tab pos="977900" algn="l"/>
              </a:tabLst>
            </a:pPr>
            <a:r>
              <a:rPr lang="en-US" sz="2600" spc="-2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Vijaya</a:t>
            </a:r>
            <a:r>
              <a:rPr lang="en-US" sz="2600" spc="-2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Lakshmi</a:t>
            </a:r>
            <a:r>
              <a:rPr lang="en-US" sz="2600" spc="-25" dirty="0">
                <a:effectLst/>
                <a:latin typeface="Times New Roman" panose="02020603050405020304" pitchFamily="18" charset="0"/>
                <a:ea typeface="Times New Roman" panose="02020603050405020304" pitchFamily="18" charset="0"/>
              </a:rPr>
              <a:t> </a:t>
            </a:r>
            <a:r>
              <a:rPr lang="en-US" sz="2600" dirty="0" err="1">
                <a:effectLst/>
                <a:latin typeface="Times New Roman" panose="02020603050405020304" pitchFamily="18" charset="0"/>
                <a:ea typeface="Times New Roman" panose="02020603050405020304" pitchFamily="18" charset="0"/>
              </a:rPr>
              <a:t>Kandukuri</a:t>
            </a:r>
            <a:r>
              <a:rPr lang="en-US" sz="2600" dirty="0">
                <a:effectLst/>
                <a:latin typeface="Times New Roman" panose="02020603050405020304" pitchFamily="18" charset="0"/>
                <a:ea typeface="Times New Roman" panose="02020603050405020304" pitchFamily="18" charset="0"/>
              </a:rPr>
              <a:t>,</a:t>
            </a:r>
            <a:r>
              <a:rPr lang="en-US" sz="2600" spc="-25" dirty="0">
                <a:effectLst/>
                <a:latin typeface="Times New Roman" panose="02020603050405020304" pitchFamily="18" charset="0"/>
                <a:ea typeface="Times New Roman" panose="02020603050405020304" pitchFamily="18" charset="0"/>
              </a:rPr>
              <a:t> </a:t>
            </a:r>
            <a:r>
              <a:rPr lang="en-US" sz="2600" spc="-10" dirty="0">
                <a:effectLst/>
                <a:latin typeface="Times New Roman" panose="02020603050405020304" pitchFamily="18" charset="0"/>
                <a:ea typeface="Times New Roman" panose="02020603050405020304" pitchFamily="18" charset="0"/>
              </a:rPr>
              <a:t>700742323</a:t>
            </a:r>
            <a:r>
              <a:rPr lang="en-US" sz="2600" dirty="0">
                <a:effectLst/>
                <a:latin typeface="Times New Roman" panose="02020603050405020304" pitchFamily="18" charset="0"/>
                <a:ea typeface="Times New Roman" panose="02020603050405020304" pitchFamily="18" charset="0"/>
              </a:rPr>
              <a:t>	   </a:t>
            </a:r>
            <a:r>
              <a:rPr lang="en-US" sz="2600" spc="-25" dirty="0">
                <a:latin typeface="Times New Roman" panose="02020603050405020304" pitchFamily="18" charset="0"/>
                <a:ea typeface="Times New Roman" panose="02020603050405020304" pitchFamily="18" charset="0"/>
              </a:rPr>
              <a:t>33.3</a:t>
            </a:r>
            <a:r>
              <a:rPr lang="en-US" sz="2600" spc="-25" dirty="0">
                <a:effectLst/>
                <a:latin typeface="Times New Roman" panose="02020603050405020304" pitchFamily="18" charset="0"/>
                <a:ea typeface="Times New Roman" panose="02020603050405020304" pitchFamily="18" charset="0"/>
              </a:rPr>
              <a:t>%</a:t>
            </a:r>
            <a:endParaRPr lang="en-US" sz="26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160864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7A002-8461-AD45-8311-4F925D44255B}"/>
              </a:ext>
            </a:extLst>
          </p:cNvPr>
          <p:cNvSpPr>
            <a:spLocks noGrp="1"/>
          </p:cNvSpPr>
          <p:nvPr>
            <p:ph type="title"/>
          </p:nvPr>
        </p:nvSpPr>
        <p:spPr/>
        <p:txBody>
          <a:bodyPr>
            <a:normAutofit/>
          </a:bodyPr>
          <a:lstStyle/>
          <a:p>
            <a:r>
              <a:rPr lang="en-US" b="1" dirty="0">
                <a:solidFill>
                  <a:srgbClr val="24292E"/>
                </a:solidFill>
                <a:effectLst/>
                <a:ea typeface="Times New Roman" panose="02020603050405020304" pitchFamily="18" charset="0"/>
              </a:rPr>
              <a:t>Motivation:</a:t>
            </a:r>
            <a:r>
              <a:rPr lang="en-US" b="1" spc="-50" dirty="0">
                <a:solidFill>
                  <a:srgbClr val="24292E"/>
                </a:solidFill>
                <a:effectLst/>
                <a:ea typeface="Times New Roman" panose="02020603050405020304" pitchFamily="18" charset="0"/>
              </a:rPr>
              <a:t> </a:t>
            </a:r>
            <a:endParaRPr lang="en-US" dirty="0"/>
          </a:p>
        </p:txBody>
      </p:sp>
      <p:sp>
        <p:nvSpPr>
          <p:cNvPr id="3" name="Content Placeholder 2">
            <a:extLst>
              <a:ext uri="{FF2B5EF4-FFF2-40B4-BE49-F238E27FC236}">
                <a16:creationId xmlns:a16="http://schemas.microsoft.com/office/drawing/2014/main" id="{AB118C8C-B14A-F73A-5523-20E6C34E063D}"/>
              </a:ext>
            </a:extLst>
          </p:cNvPr>
          <p:cNvSpPr>
            <a:spLocks noGrp="1"/>
          </p:cNvSpPr>
          <p:nvPr>
            <p:ph idx="1"/>
          </p:nvPr>
        </p:nvSpPr>
        <p:spPr>
          <a:xfrm>
            <a:off x="838200" y="1385888"/>
            <a:ext cx="10515600" cy="4791075"/>
          </a:xfrm>
        </p:spPr>
        <p:txBody>
          <a:bodyPr>
            <a:normAutofit/>
          </a:bodyPr>
          <a:lstStyle/>
          <a:p>
            <a:pPr marL="63500" marR="622935" algn="just">
              <a:lnSpc>
                <a:spcPct val="150000"/>
              </a:lnSpc>
              <a:spcBef>
                <a:spcPts val="0"/>
              </a:spcBef>
              <a:spcAft>
                <a:spcPts val="0"/>
              </a:spcAft>
            </a:pPr>
            <a:r>
              <a:rPr lang="en-US" sz="1800" dirty="0">
                <a:solidFill>
                  <a:srgbClr val="24292E"/>
                </a:solidFill>
                <a:effectLst/>
                <a:latin typeface="Times New Roman" panose="02020603050405020304" pitchFamily="18" charset="0"/>
                <a:ea typeface="Times New Roman" panose="02020603050405020304" pitchFamily="18" charset="0"/>
              </a:rPr>
              <a:t>To detect early signs of potential churn, one must first develop a holistic view of the customers and their interactions across numerous channels. As a result, by addressing churn, these businesses may not only preserve their market position but also grow and thrive.</a:t>
            </a:r>
            <a:r>
              <a:rPr lang="en-US" sz="1800" spc="200" dirty="0">
                <a:solidFill>
                  <a:srgbClr val="24292E"/>
                </a:solidFill>
                <a:effectLst/>
                <a:latin typeface="Times New Roman" panose="02020603050405020304" pitchFamily="18" charset="0"/>
                <a:ea typeface="Times New Roman" panose="02020603050405020304" pitchFamily="18" charset="0"/>
              </a:rPr>
              <a:t> </a:t>
            </a:r>
          </a:p>
          <a:p>
            <a:pPr marL="63500" marR="622935" algn="just">
              <a:lnSpc>
                <a:spcPct val="150000"/>
              </a:lnSpc>
              <a:spcBef>
                <a:spcPts val="0"/>
              </a:spcBef>
              <a:spcAft>
                <a:spcPts val="0"/>
              </a:spcAft>
            </a:pPr>
            <a:r>
              <a:rPr lang="en-US" sz="1800" dirty="0">
                <a:solidFill>
                  <a:srgbClr val="24292E"/>
                </a:solidFill>
                <a:effectLst/>
                <a:latin typeface="Times New Roman" panose="02020603050405020304" pitchFamily="18" charset="0"/>
                <a:ea typeface="Times New Roman" panose="02020603050405020304" pitchFamily="18" charset="0"/>
              </a:rPr>
              <a:t>The more customers they have in</a:t>
            </a:r>
            <a:r>
              <a:rPr lang="en-US" sz="1800" spc="-10" dirty="0">
                <a:solidFill>
                  <a:srgbClr val="24292E"/>
                </a:solidFill>
                <a:effectLst/>
                <a:latin typeface="Times New Roman" panose="02020603050405020304" pitchFamily="18" charset="0"/>
                <a:ea typeface="Times New Roman" panose="02020603050405020304" pitchFamily="18" charset="0"/>
              </a:rPr>
              <a:t> </a:t>
            </a:r>
            <a:r>
              <a:rPr lang="en-US" sz="1800" dirty="0">
                <a:solidFill>
                  <a:srgbClr val="24292E"/>
                </a:solidFill>
                <a:effectLst/>
                <a:latin typeface="Times New Roman" panose="02020603050405020304" pitchFamily="18" charset="0"/>
                <a:ea typeface="Times New Roman" panose="02020603050405020304" pitchFamily="18" charset="0"/>
              </a:rPr>
              <a:t>their</a:t>
            </a:r>
            <a:r>
              <a:rPr lang="en-US" sz="1800" spc="-10" dirty="0">
                <a:solidFill>
                  <a:srgbClr val="24292E"/>
                </a:solidFill>
                <a:effectLst/>
                <a:latin typeface="Times New Roman" panose="02020603050405020304" pitchFamily="18" charset="0"/>
                <a:ea typeface="Times New Roman" panose="02020603050405020304" pitchFamily="18" charset="0"/>
              </a:rPr>
              <a:t> </a:t>
            </a:r>
            <a:r>
              <a:rPr lang="en-US" sz="1800" dirty="0">
                <a:solidFill>
                  <a:srgbClr val="24292E"/>
                </a:solidFill>
                <a:effectLst/>
                <a:latin typeface="Times New Roman" panose="02020603050405020304" pitchFamily="18" charset="0"/>
                <a:ea typeface="Times New Roman" panose="02020603050405020304" pitchFamily="18" charset="0"/>
              </a:rPr>
              <a:t>network,</a:t>
            </a:r>
            <a:r>
              <a:rPr lang="en-US" sz="1800" spc="-10" dirty="0">
                <a:solidFill>
                  <a:srgbClr val="24292E"/>
                </a:solidFill>
                <a:effectLst/>
                <a:latin typeface="Times New Roman" panose="02020603050405020304" pitchFamily="18" charset="0"/>
                <a:ea typeface="Times New Roman" panose="02020603050405020304" pitchFamily="18" charset="0"/>
              </a:rPr>
              <a:t> </a:t>
            </a:r>
            <a:r>
              <a:rPr lang="en-US" sz="1800" dirty="0">
                <a:solidFill>
                  <a:srgbClr val="24292E"/>
                </a:solidFill>
                <a:effectLst/>
                <a:latin typeface="Times New Roman" panose="02020603050405020304" pitchFamily="18" charset="0"/>
                <a:ea typeface="Times New Roman" panose="02020603050405020304" pitchFamily="18" charset="0"/>
              </a:rPr>
              <a:t>the</a:t>
            </a:r>
            <a:r>
              <a:rPr lang="en-US" sz="1800" spc="-10" dirty="0">
                <a:solidFill>
                  <a:srgbClr val="24292E"/>
                </a:solidFill>
                <a:effectLst/>
                <a:latin typeface="Times New Roman" panose="02020603050405020304" pitchFamily="18" charset="0"/>
                <a:ea typeface="Times New Roman" panose="02020603050405020304" pitchFamily="18" charset="0"/>
              </a:rPr>
              <a:t> </a:t>
            </a:r>
            <a:r>
              <a:rPr lang="en-US" sz="1800" dirty="0">
                <a:solidFill>
                  <a:srgbClr val="24292E"/>
                </a:solidFill>
                <a:effectLst/>
                <a:latin typeface="Times New Roman" panose="02020603050405020304" pitchFamily="18" charset="0"/>
                <a:ea typeface="Times New Roman" panose="02020603050405020304" pitchFamily="18" charset="0"/>
              </a:rPr>
              <a:t>lower</a:t>
            </a:r>
            <a:r>
              <a:rPr lang="en-US" sz="1800" spc="-10" dirty="0">
                <a:solidFill>
                  <a:srgbClr val="24292E"/>
                </a:solidFill>
                <a:effectLst/>
                <a:latin typeface="Times New Roman" panose="02020603050405020304" pitchFamily="18" charset="0"/>
                <a:ea typeface="Times New Roman" panose="02020603050405020304" pitchFamily="18" charset="0"/>
              </a:rPr>
              <a:t> </a:t>
            </a:r>
            <a:r>
              <a:rPr lang="en-US" sz="1800" dirty="0">
                <a:solidFill>
                  <a:srgbClr val="24292E"/>
                </a:solidFill>
                <a:effectLst/>
                <a:latin typeface="Times New Roman" panose="02020603050405020304" pitchFamily="18" charset="0"/>
                <a:ea typeface="Times New Roman" panose="02020603050405020304" pitchFamily="18" charset="0"/>
              </a:rPr>
              <a:t>the</a:t>
            </a:r>
            <a:r>
              <a:rPr lang="en-US" sz="1800" spc="-10" dirty="0">
                <a:solidFill>
                  <a:srgbClr val="24292E"/>
                </a:solidFill>
                <a:effectLst/>
                <a:latin typeface="Times New Roman" panose="02020603050405020304" pitchFamily="18" charset="0"/>
                <a:ea typeface="Times New Roman" panose="02020603050405020304" pitchFamily="18" charset="0"/>
              </a:rPr>
              <a:t> </a:t>
            </a:r>
            <a:r>
              <a:rPr lang="en-US" sz="1800" dirty="0">
                <a:solidFill>
                  <a:srgbClr val="24292E"/>
                </a:solidFill>
                <a:effectLst/>
                <a:latin typeface="Times New Roman" panose="02020603050405020304" pitchFamily="18" charset="0"/>
                <a:ea typeface="Times New Roman" panose="02020603050405020304" pitchFamily="18" charset="0"/>
              </a:rPr>
              <a:t>cost</a:t>
            </a:r>
            <a:r>
              <a:rPr lang="en-US" sz="1800" spc="-10" dirty="0">
                <a:solidFill>
                  <a:srgbClr val="24292E"/>
                </a:solidFill>
                <a:effectLst/>
                <a:latin typeface="Times New Roman" panose="02020603050405020304" pitchFamily="18" charset="0"/>
                <a:ea typeface="Times New Roman" panose="02020603050405020304" pitchFamily="18" charset="0"/>
              </a:rPr>
              <a:t> </a:t>
            </a:r>
            <a:r>
              <a:rPr lang="en-US" sz="1800" dirty="0">
                <a:solidFill>
                  <a:srgbClr val="24292E"/>
                </a:solidFill>
                <a:effectLst/>
                <a:latin typeface="Times New Roman" panose="02020603050405020304" pitchFamily="18" charset="0"/>
                <a:ea typeface="Times New Roman" panose="02020603050405020304" pitchFamily="18" charset="0"/>
              </a:rPr>
              <a:t>of</a:t>
            </a:r>
            <a:r>
              <a:rPr lang="en-US" sz="1800" spc="-10" dirty="0">
                <a:solidFill>
                  <a:srgbClr val="24292E"/>
                </a:solidFill>
                <a:effectLst/>
                <a:latin typeface="Times New Roman" panose="02020603050405020304" pitchFamily="18" charset="0"/>
                <a:ea typeface="Times New Roman" panose="02020603050405020304" pitchFamily="18" charset="0"/>
              </a:rPr>
              <a:t> </a:t>
            </a:r>
            <a:r>
              <a:rPr lang="en-US" sz="1800" dirty="0">
                <a:solidFill>
                  <a:srgbClr val="24292E"/>
                </a:solidFill>
                <a:effectLst/>
                <a:latin typeface="Times New Roman" panose="02020603050405020304" pitchFamily="18" charset="0"/>
                <a:ea typeface="Times New Roman" panose="02020603050405020304" pitchFamily="18" charset="0"/>
              </a:rPr>
              <a:t>initiation</a:t>
            </a:r>
            <a:r>
              <a:rPr lang="en-US" sz="1800" spc="-10" dirty="0">
                <a:solidFill>
                  <a:srgbClr val="24292E"/>
                </a:solidFill>
                <a:effectLst/>
                <a:latin typeface="Times New Roman" panose="02020603050405020304" pitchFamily="18" charset="0"/>
                <a:ea typeface="Times New Roman" panose="02020603050405020304" pitchFamily="18" charset="0"/>
              </a:rPr>
              <a:t> </a:t>
            </a:r>
            <a:r>
              <a:rPr lang="en-US" sz="1800" dirty="0">
                <a:solidFill>
                  <a:srgbClr val="24292E"/>
                </a:solidFill>
                <a:effectLst/>
                <a:latin typeface="Times New Roman" panose="02020603050405020304" pitchFamily="18" charset="0"/>
                <a:ea typeface="Times New Roman" panose="02020603050405020304" pitchFamily="18" charset="0"/>
              </a:rPr>
              <a:t>and</a:t>
            </a:r>
            <a:r>
              <a:rPr lang="en-US" sz="1800" spc="-10" dirty="0">
                <a:solidFill>
                  <a:srgbClr val="24292E"/>
                </a:solidFill>
                <a:effectLst/>
                <a:latin typeface="Times New Roman" panose="02020603050405020304" pitchFamily="18" charset="0"/>
                <a:ea typeface="Times New Roman" panose="02020603050405020304" pitchFamily="18" charset="0"/>
              </a:rPr>
              <a:t> </a:t>
            </a:r>
            <a:r>
              <a:rPr lang="en-US" sz="1800" dirty="0">
                <a:solidFill>
                  <a:srgbClr val="24292E"/>
                </a:solidFill>
                <a:effectLst/>
                <a:latin typeface="Times New Roman" panose="02020603050405020304" pitchFamily="18" charset="0"/>
                <a:ea typeface="Times New Roman" panose="02020603050405020304" pitchFamily="18" charset="0"/>
              </a:rPr>
              <a:t>the</a:t>
            </a:r>
            <a:r>
              <a:rPr lang="en-US" sz="1800" spc="-10" dirty="0">
                <a:solidFill>
                  <a:srgbClr val="24292E"/>
                </a:solidFill>
                <a:effectLst/>
                <a:latin typeface="Times New Roman" panose="02020603050405020304" pitchFamily="18" charset="0"/>
                <a:ea typeface="Times New Roman" panose="02020603050405020304" pitchFamily="18" charset="0"/>
              </a:rPr>
              <a:t> </a:t>
            </a:r>
            <a:r>
              <a:rPr lang="en-US" sz="1800" dirty="0">
                <a:solidFill>
                  <a:srgbClr val="24292E"/>
                </a:solidFill>
                <a:effectLst/>
                <a:latin typeface="Times New Roman" panose="02020603050405020304" pitchFamily="18" charset="0"/>
                <a:ea typeface="Times New Roman" panose="02020603050405020304" pitchFamily="18" charset="0"/>
              </a:rPr>
              <a:t>larger</a:t>
            </a:r>
            <a:r>
              <a:rPr lang="en-US" sz="1800" spc="-10" dirty="0">
                <a:solidFill>
                  <a:srgbClr val="24292E"/>
                </a:solidFill>
                <a:effectLst/>
                <a:latin typeface="Times New Roman" panose="02020603050405020304" pitchFamily="18" charset="0"/>
                <a:ea typeface="Times New Roman" panose="02020603050405020304" pitchFamily="18" charset="0"/>
              </a:rPr>
              <a:t> </a:t>
            </a:r>
            <a:r>
              <a:rPr lang="en-US" sz="1800" dirty="0">
                <a:solidFill>
                  <a:srgbClr val="24292E"/>
                </a:solidFill>
                <a:effectLst/>
                <a:latin typeface="Times New Roman" panose="02020603050405020304" pitchFamily="18" charset="0"/>
                <a:ea typeface="Times New Roman" panose="02020603050405020304" pitchFamily="18" charset="0"/>
              </a:rPr>
              <a:t>the profit. As a result, the company's key focus for success is reducing client attrition and implementing an effective retention strategy.</a:t>
            </a:r>
          </a:p>
          <a:p>
            <a:pPr marL="63500" marR="622935" algn="just">
              <a:lnSpc>
                <a:spcPct val="150000"/>
              </a:lnSpc>
              <a:spcBef>
                <a:spcPts val="0"/>
              </a:spcBef>
              <a:spcAft>
                <a:spcPts val="0"/>
              </a:spcAft>
            </a:pPr>
            <a:r>
              <a:rPr lang="en-US" sz="1800" dirty="0">
                <a:solidFill>
                  <a:srgbClr val="24292E"/>
                </a:solidFill>
                <a:latin typeface="Times New Roman" panose="02020603050405020304" pitchFamily="18" charset="0"/>
                <a:ea typeface="Times New Roman" panose="02020603050405020304" pitchFamily="18" charset="0"/>
              </a:rPr>
              <a:t>It is highly difficult task to find out the reason why customers or a group of customers stop using the service or product of an organization or company. This needs much data analysis and also the accurate prediction as it will effect the revenue of the company at the end.</a:t>
            </a:r>
            <a:endParaRPr lang="en-US" sz="1800" dirty="0">
              <a:solidFill>
                <a:srgbClr val="24292E"/>
              </a:solidFill>
              <a:latin typeface="Times New Roman" panose="02020603050405020304" pitchFamily="18" charset="0"/>
            </a:endParaRPr>
          </a:p>
        </p:txBody>
      </p:sp>
    </p:spTree>
    <p:extLst>
      <p:ext uri="{BB962C8B-B14F-4D97-AF65-F5344CB8AC3E}">
        <p14:creationId xmlns:p14="http://schemas.microsoft.com/office/powerpoint/2010/main" val="1542835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8F79A-6631-8AD0-C9A7-E72536706836}"/>
              </a:ext>
            </a:extLst>
          </p:cNvPr>
          <p:cNvSpPr>
            <a:spLocks noGrp="1"/>
          </p:cNvSpPr>
          <p:nvPr>
            <p:ph type="title"/>
          </p:nvPr>
        </p:nvSpPr>
        <p:spPr/>
        <p:txBody>
          <a:bodyPr>
            <a:normAutofit/>
          </a:bodyPr>
          <a:lstStyle/>
          <a:p>
            <a:r>
              <a:rPr lang="en-US" sz="4400" b="1" spc="-10" dirty="0">
                <a:solidFill>
                  <a:srgbClr val="24292E"/>
                </a:solidFill>
                <a:effectLst/>
                <a:ea typeface="Times New Roman" panose="02020603050405020304" pitchFamily="18" charset="0"/>
              </a:rPr>
              <a:t>Objectives:</a:t>
            </a:r>
            <a:br>
              <a:rPr lang="en-US" sz="44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5746046-69B5-6A4F-45F8-51CA986887DB}"/>
              </a:ext>
            </a:extLst>
          </p:cNvPr>
          <p:cNvSpPr>
            <a:spLocks noGrp="1"/>
          </p:cNvSpPr>
          <p:nvPr>
            <p:ph idx="1"/>
          </p:nvPr>
        </p:nvSpPr>
        <p:spPr/>
        <p:txBody>
          <a:bodyPr/>
          <a:lstStyle/>
          <a:p>
            <a:pPr marL="0" marR="0" indent="0">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520065" algn="l"/>
                <a:tab pos="520700" algn="l"/>
              </a:tabLst>
            </a:pPr>
            <a:r>
              <a:rPr lang="en-US" sz="1800" dirty="0">
                <a:solidFill>
                  <a:srgbClr val="24292E"/>
                </a:solidFill>
                <a:effectLst/>
                <a:latin typeface="Times New Roman" panose="02020603050405020304" pitchFamily="18" charset="0"/>
                <a:ea typeface="Arial" panose="020B0604020202020204" pitchFamily="34" charset="0"/>
              </a:rPr>
              <a:t>Finding the % of Churn Customers and customers that keep in with the active </a:t>
            </a:r>
            <a:r>
              <a:rPr lang="en-US" sz="1800" spc="-10" dirty="0">
                <a:solidFill>
                  <a:srgbClr val="24292E"/>
                </a:solidFill>
                <a:effectLst/>
                <a:latin typeface="Times New Roman" panose="02020603050405020304" pitchFamily="18" charset="0"/>
                <a:ea typeface="Arial" panose="020B0604020202020204" pitchFamily="34" charset="0"/>
              </a:rPr>
              <a:t>services.</a:t>
            </a:r>
          </a:p>
          <a:p>
            <a:pPr marL="0" marR="0" lvl="0" indent="0">
              <a:spcBef>
                <a:spcPts val="0"/>
              </a:spcBef>
              <a:spcAft>
                <a:spcPts val="0"/>
              </a:spcAft>
              <a:buNone/>
              <a:tabLst>
                <a:tab pos="520065" algn="l"/>
                <a:tab pos="520700" algn="l"/>
              </a:tabLst>
            </a:pPr>
            <a:endParaRPr lang="en-US" sz="1800" dirty="0">
              <a:effectLst/>
              <a:latin typeface="Times New Roman" panose="02020603050405020304" pitchFamily="18" charset="0"/>
              <a:ea typeface="Arial" panose="020B0604020202020204" pitchFamily="34" charset="0"/>
            </a:endParaRPr>
          </a:p>
          <a:p>
            <a:pPr marL="342900" marR="0" lvl="0" indent="-342900">
              <a:spcBef>
                <a:spcPts val="205"/>
              </a:spcBef>
              <a:spcAft>
                <a:spcPts val="0"/>
              </a:spcAft>
              <a:buFont typeface="Arial" panose="020B0604020202020204" pitchFamily="34" charset="0"/>
              <a:buChar char="●"/>
              <a:tabLst>
                <a:tab pos="520065" algn="l"/>
                <a:tab pos="520700" algn="l"/>
              </a:tabLst>
            </a:pPr>
            <a:r>
              <a:rPr lang="en-US" sz="1800" dirty="0">
                <a:solidFill>
                  <a:srgbClr val="24292E"/>
                </a:solidFill>
                <a:effectLst/>
                <a:latin typeface="Times New Roman" panose="02020603050405020304" pitchFamily="18" charset="0"/>
                <a:ea typeface="Arial" panose="020B0604020202020204" pitchFamily="34" charset="0"/>
              </a:rPr>
              <a:t>Analyzing the data in terms of various features responsible for Customer </a:t>
            </a:r>
            <a:r>
              <a:rPr lang="en-US" sz="1800" spc="-10" dirty="0">
                <a:solidFill>
                  <a:srgbClr val="24292E"/>
                </a:solidFill>
                <a:effectLst/>
                <a:latin typeface="Times New Roman" panose="02020603050405020304" pitchFamily="18" charset="0"/>
                <a:ea typeface="Arial" panose="020B0604020202020204" pitchFamily="34" charset="0"/>
              </a:rPr>
              <a:t>Churn</a:t>
            </a:r>
          </a:p>
          <a:p>
            <a:pPr marL="0" marR="0" lvl="0" indent="0">
              <a:spcBef>
                <a:spcPts val="205"/>
              </a:spcBef>
              <a:spcAft>
                <a:spcPts val="0"/>
              </a:spcAft>
              <a:buNone/>
              <a:tabLst>
                <a:tab pos="520065" algn="l"/>
                <a:tab pos="520700" algn="l"/>
              </a:tabLst>
            </a:pPr>
            <a:endParaRPr lang="en-US" sz="1800" dirty="0">
              <a:effectLst/>
              <a:latin typeface="Times New Roman" panose="02020603050405020304" pitchFamily="18" charset="0"/>
              <a:ea typeface="Arial" panose="020B0604020202020204" pitchFamily="34" charset="0"/>
            </a:endParaRPr>
          </a:p>
          <a:p>
            <a:pPr marL="342900" marR="624205" lvl="0" indent="-342900">
              <a:lnSpc>
                <a:spcPct val="115000"/>
              </a:lnSpc>
              <a:spcBef>
                <a:spcPts val="210"/>
              </a:spcBef>
              <a:spcAft>
                <a:spcPts val="0"/>
              </a:spcAft>
              <a:buFont typeface="Arial" panose="020B0604020202020204" pitchFamily="34" charset="0"/>
              <a:buChar char="●"/>
              <a:tabLst>
                <a:tab pos="520065" algn="l"/>
                <a:tab pos="520700" algn="l"/>
              </a:tabLst>
            </a:pPr>
            <a:r>
              <a:rPr lang="en-US" sz="1800" dirty="0">
                <a:solidFill>
                  <a:srgbClr val="24292E"/>
                </a:solidFill>
                <a:effectLst/>
                <a:latin typeface="Times New Roman" panose="02020603050405020304" pitchFamily="18" charset="0"/>
                <a:ea typeface="Arial" panose="020B0604020202020204" pitchFamily="34" charset="0"/>
              </a:rPr>
              <a:t>Finding</a:t>
            </a:r>
            <a:r>
              <a:rPr lang="en-US" sz="1800" spc="130" dirty="0">
                <a:solidFill>
                  <a:srgbClr val="24292E"/>
                </a:solidFill>
                <a:effectLst/>
                <a:latin typeface="Times New Roman" panose="02020603050405020304" pitchFamily="18" charset="0"/>
                <a:ea typeface="Arial" panose="020B0604020202020204" pitchFamily="34" charset="0"/>
              </a:rPr>
              <a:t> </a:t>
            </a:r>
            <a:r>
              <a:rPr lang="en-US" sz="1800" dirty="0">
                <a:solidFill>
                  <a:srgbClr val="24292E"/>
                </a:solidFill>
                <a:effectLst/>
                <a:latin typeface="Times New Roman" panose="02020603050405020304" pitchFamily="18" charset="0"/>
                <a:ea typeface="Arial" panose="020B0604020202020204" pitchFamily="34" charset="0"/>
              </a:rPr>
              <a:t>the</a:t>
            </a:r>
            <a:r>
              <a:rPr lang="en-US" sz="1800" spc="130" dirty="0">
                <a:solidFill>
                  <a:srgbClr val="24292E"/>
                </a:solidFill>
                <a:effectLst/>
                <a:latin typeface="Times New Roman" panose="02020603050405020304" pitchFamily="18" charset="0"/>
                <a:ea typeface="Arial" panose="020B0604020202020204" pitchFamily="34" charset="0"/>
              </a:rPr>
              <a:t> </a:t>
            </a:r>
            <a:r>
              <a:rPr lang="en-US" sz="1800" dirty="0">
                <a:solidFill>
                  <a:srgbClr val="24292E"/>
                </a:solidFill>
                <a:effectLst/>
                <a:latin typeface="Times New Roman" panose="02020603050405020304" pitchFamily="18" charset="0"/>
                <a:ea typeface="Arial" panose="020B0604020202020204" pitchFamily="34" charset="0"/>
              </a:rPr>
              <a:t>most</a:t>
            </a:r>
            <a:r>
              <a:rPr lang="en-US" sz="1800" spc="130" dirty="0">
                <a:solidFill>
                  <a:srgbClr val="24292E"/>
                </a:solidFill>
                <a:effectLst/>
                <a:latin typeface="Times New Roman" panose="02020603050405020304" pitchFamily="18" charset="0"/>
                <a:ea typeface="Arial" panose="020B0604020202020204" pitchFamily="34" charset="0"/>
              </a:rPr>
              <a:t> </a:t>
            </a:r>
            <a:r>
              <a:rPr lang="en-US" sz="1800" dirty="0">
                <a:solidFill>
                  <a:srgbClr val="24292E"/>
                </a:solidFill>
                <a:effectLst/>
                <a:latin typeface="Times New Roman" panose="02020603050405020304" pitchFamily="18" charset="0"/>
                <a:ea typeface="Arial" panose="020B0604020202020204" pitchFamily="34" charset="0"/>
              </a:rPr>
              <a:t>suited</a:t>
            </a:r>
            <a:r>
              <a:rPr lang="en-US" sz="1800" spc="130" dirty="0">
                <a:solidFill>
                  <a:srgbClr val="24292E"/>
                </a:solidFill>
                <a:effectLst/>
                <a:latin typeface="Times New Roman" panose="02020603050405020304" pitchFamily="18" charset="0"/>
                <a:ea typeface="Arial" panose="020B0604020202020204" pitchFamily="34" charset="0"/>
              </a:rPr>
              <a:t> </a:t>
            </a:r>
            <a:r>
              <a:rPr lang="en-US" sz="1800" dirty="0">
                <a:solidFill>
                  <a:srgbClr val="24292E"/>
                </a:solidFill>
                <a:effectLst/>
                <a:latin typeface="Times New Roman" panose="02020603050405020304" pitchFamily="18" charset="0"/>
                <a:ea typeface="Arial" panose="020B0604020202020204" pitchFamily="34" charset="0"/>
              </a:rPr>
              <a:t>machine</a:t>
            </a:r>
            <a:r>
              <a:rPr lang="en-US" sz="1800" spc="130" dirty="0">
                <a:solidFill>
                  <a:srgbClr val="24292E"/>
                </a:solidFill>
                <a:effectLst/>
                <a:latin typeface="Times New Roman" panose="02020603050405020304" pitchFamily="18" charset="0"/>
                <a:ea typeface="Arial" panose="020B0604020202020204" pitchFamily="34" charset="0"/>
              </a:rPr>
              <a:t> </a:t>
            </a:r>
            <a:r>
              <a:rPr lang="en-US" sz="1800" dirty="0">
                <a:solidFill>
                  <a:srgbClr val="24292E"/>
                </a:solidFill>
                <a:effectLst/>
                <a:latin typeface="Times New Roman" panose="02020603050405020304" pitchFamily="18" charset="0"/>
                <a:ea typeface="Arial" panose="020B0604020202020204" pitchFamily="34" charset="0"/>
              </a:rPr>
              <a:t>learning</a:t>
            </a:r>
            <a:r>
              <a:rPr lang="en-US" sz="1800" spc="130" dirty="0">
                <a:solidFill>
                  <a:srgbClr val="24292E"/>
                </a:solidFill>
                <a:effectLst/>
                <a:latin typeface="Times New Roman" panose="02020603050405020304" pitchFamily="18" charset="0"/>
                <a:ea typeface="Arial" panose="020B0604020202020204" pitchFamily="34" charset="0"/>
              </a:rPr>
              <a:t> </a:t>
            </a:r>
            <a:r>
              <a:rPr lang="en-US" sz="1800" dirty="0">
                <a:solidFill>
                  <a:srgbClr val="24292E"/>
                </a:solidFill>
                <a:effectLst/>
                <a:latin typeface="Times New Roman" panose="02020603050405020304" pitchFamily="18" charset="0"/>
                <a:ea typeface="Arial" panose="020B0604020202020204" pitchFamily="34" charset="0"/>
              </a:rPr>
              <a:t>model</a:t>
            </a:r>
            <a:r>
              <a:rPr lang="en-US" sz="1800" spc="130" dirty="0">
                <a:solidFill>
                  <a:srgbClr val="24292E"/>
                </a:solidFill>
                <a:effectLst/>
                <a:latin typeface="Times New Roman" panose="02020603050405020304" pitchFamily="18" charset="0"/>
                <a:ea typeface="Arial" panose="020B0604020202020204" pitchFamily="34" charset="0"/>
              </a:rPr>
              <a:t> </a:t>
            </a:r>
            <a:r>
              <a:rPr lang="en-US" sz="1800" dirty="0">
                <a:solidFill>
                  <a:srgbClr val="24292E"/>
                </a:solidFill>
                <a:effectLst/>
                <a:latin typeface="Times New Roman" panose="02020603050405020304" pitchFamily="18" charset="0"/>
                <a:ea typeface="Arial" panose="020B0604020202020204" pitchFamily="34" charset="0"/>
              </a:rPr>
              <a:t>for</a:t>
            </a:r>
            <a:r>
              <a:rPr lang="en-US" sz="1800" spc="130" dirty="0">
                <a:solidFill>
                  <a:srgbClr val="24292E"/>
                </a:solidFill>
                <a:effectLst/>
                <a:latin typeface="Times New Roman" panose="02020603050405020304" pitchFamily="18" charset="0"/>
                <a:ea typeface="Arial" panose="020B0604020202020204" pitchFamily="34" charset="0"/>
              </a:rPr>
              <a:t> </a:t>
            </a:r>
            <a:r>
              <a:rPr lang="en-US" sz="1800" dirty="0">
                <a:solidFill>
                  <a:srgbClr val="24292E"/>
                </a:solidFill>
                <a:effectLst/>
                <a:latin typeface="Times New Roman" panose="02020603050405020304" pitchFamily="18" charset="0"/>
                <a:ea typeface="Arial" panose="020B0604020202020204" pitchFamily="34" charset="0"/>
              </a:rPr>
              <a:t>the</a:t>
            </a:r>
            <a:r>
              <a:rPr lang="en-US" sz="1800" spc="130" dirty="0">
                <a:solidFill>
                  <a:srgbClr val="24292E"/>
                </a:solidFill>
                <a:effectLst/>
                <a:latin typeface="Times New Roman" panose="02020603050405020304" pitchFamily="18" charset="0"/>
                <a:ea typeface="Arial" panose="020B0604020202020204" pitchFamily="34" charset="0"/>
              </a:rPr>
              <a:t> </a:t>
            </a:r>
            <a:r>
              <a:rPr lang="en-US" sz="1800" dirty="0">
                <a:solidFill>
                  <a:srgbClr val="24292E"/>
                </a:solidFill>
                <a:effectLst/>
                <a:latin typeface="Times New Roman" panose="02020603050405020304" pitchFamily="18" charset="0"/>
                <a:ea typeface="Arial" panose="020B0604020202020204" pitchFamily="34" charset="0"/>
              </a:rPr>
              <a:t>correct</a:t>
            </a:r>
            <a:r>
              <a:rPr lang="en-US" sz="1800" spc="130" dirty="0">
                <a:solidFill>
                  <a:srgbClr val="24292E"/>
                </a:solidFill>
                <a:effectLst/>
                <a:latin typeface="Times New Roman" panose="02020603050405020304" pitchFamily="18" charset="0"/>
                <a:ea typeface="Arial" panose="020B0604020202020204" pitchFamily="34" charset="0"/>
              </a:rPr>
              <a:t> </a:t>
            </a:r>
            <a:r>
              <a:rPr lang="en-US" sz="1800" dirty="0">
                <a:solidFill>
                  <a:srgbClr val="24292E"/>
                </a:solidFill>
                <a:effectLst/>
                <a:latin typeface="Times New Roman" panose="02020603050405020304" pitchFamily="18" charset="0"/>
                <a:ea typeface="Arial" panose="020B0604020202020204" pitchFamily="34" charset="0"/>
              </a:rPr>
              <a:t>classification of Churn and non churn customers.</a:t>
            </a:r>
            <a:endParaRPr lang="en-US" sz="1800" dirty="0">
              <a:effectLst/>
              <a:latin typeface="Times New Roman" panose="02020603050405020304" pitchFamily="18" charset="0"/>
              <a:ea typeface="Arial" panose="020B0604020202020204" pitchFamily="34" charset="0"/>
            </a:endParaRPr>
          </a:p>
          <a:p>
            <a:endParaRPr lang="en-US" dirty="0"/>
          </a:p>
        </p:txBody>
      </p:sp>
    </p:spTree>
    <p:extLst>
      <p:ext uri="{BB962C8B-B14F-4D97-AF65-F5344CB8AC3E}">
        <p14:creationId xmlns:p14="http://schemas.microsoft.com/office/powerpoint/2010/main" val="3471873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F275-8BCF-A830-D82F-EED9836CAD55}"/>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774C9A66-6707-9C39-15B7-3C3439FA1F61}"/>
              </a:ext>
            </a:extLst>
          </p:cNvPr>
          <p:cNvSpPr>
            <a:spLocks noGrp="1"/>
          </p:cNvSpPr>
          <p:nvPr>
            <p:ph idx="1"/>
          </p:nvPr>
        </p:nvSpPr>
        <p:spPr/>
        <p:txBody>
          <a:bodyPr>
            <a:normAutofit fontScale="92500" lnSpcReduction="20000"/>
          </a:bodyPr>
          <a:lstStyle/>
          <a:p>
            <a:pPr marL="0" marR="0">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Kriti [1] in their paper Customer churn: A study of factors affecting customer churn using machine learning has used various factors affecting customer churn (price sensitivity, technology, customer service, tenure, security) to predict the customer churn rate</a:t>
            </a:r>
            <a:r>
              <a:rPr lang="en-US" sz="1800" dirty="0">
                <a:effectLst/>
                <a:latin typeface="Times New Roman" panose="02020603050405020304" pitchFamily="18" charset="0"/>
                <a:cs typeface="Times New Roman" panose="02020603050405020304" pitchFamily="18" charset="0"/>
              </a:rPr>
              <a:t> </a:t>
            </a:r>
          </a:p>
          <a:p>
            <a:pPr marL="0" marR="0">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Essam Abou El Kassem and Shereen Ali Hussein [2] in their paper clearly described that Customer churn is a problem for most companies because it affects the revenues of the company when a customer switches from service provider company to another</a:t>
            </a:r>
            <a:r>
              <a:rPr lang="en-US" sz="1800" dirty="0">
                <a:effectLst/>
                <a:latin typeface="Times New Roman" panose="02020603050405020304" pitchFamily="18" charset="0"/>
                <a:cs typeface="Times New Roman" panose="02020603050405020304" pitchFamily="18" charset="0"/>
              </a:rPr>
              <a:t> .</a:t>
            </a:r>
          </a:p>
          <a:p>
            <a:pPr marL="0" marR="0">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Praveen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Lalwani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Manas Kumar Mishra [3] in their</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paper has Compared the time taken to train the model and accuracy of various ML algorithms.</a:t>
            </a:r>
          </a:p>
          <a:p>
            <a:pPr marL="0" marR="0">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Saran Kumar A. [4] In his paper had conducted a survey on various ML algorithms and techniques to predict customer attrition or churn rate</a:t>
            </a:r>
            <a:r>
              <a:rPr lang="en-US" sz="1800" dirty="0">
                <a:effectLst/>
                <a:latin typeface="Times New Roman" panose="02020603050405020304" pitchFamily="18" charset="0"/>
                <a:cs typeface="Times New Roman" panose="02020603050405020304" pitchFamily="18" charset="0"/>
              </a:rPr>
              <a:t> .</a:t>
            </a:r>
          </a:p>
          <a:p>
            <a:pPr marL="0" marR="0">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Pradeep B 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Sushmitha</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Vishwanath Rao [5] in their paper have explained how to use various ML algorithms to analyze customer attrition or churn rate in the logistics industry</a:t>
            </a:r>
          </a:p>
          <a:p>
            <a:pPr marL="0" marR="0" indent="0">
              <a:spcBef>
                <a:spcPts val="0"/>
              </a:spcBef>
              <a:spcAft>
                <a:spcPts val="0"/>
              </a:spcAft>
              <a:buNone/>
            </a:pPr>
            <a:r>
              <a:rPr lang="en-US" sz="1800" dirty="0">
                <a:effectLst/>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2360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E59E7-F9E0-7ACC-14EB-D40740AD2EE1}"/>
              </a:ext>
            </a:extLst>
          </p:cNvPr>
          <p:cNvSpPr>
            <a:spLocks noGrp="1"/>
          </p:cNvSpPr>
          <p:nvPr>
            <p:ph type="title"/>
          </p:nvPr>
        </p:nvSpPr>
        <p:spPr/>
        <p:txBody>
          <a:bodyPr/>
          <a:lstStyle/>
          <a:p>
            <a:r>
              <a:rPr lang="en-US" dirty="0">
                <a:effectLst/>
              </a:rPr>
              <a:t>Problem Statement </a:t>
            </a:r>
            <a:br>
              <a:rPr lang="en-US" sz="1800" dirty="0">
                <a:effectLst/>
                <a:latin typeface="TimesNewRomanPSMT"/>
              </a:rPr>
            </a:br>
            <a:endParaRPr lang="en-US" dirty="0"/>
          </a:p>
        </p:txBody>
      </p:sp>
      <p:sp>
        <p:nvSpPr>
          <p:cNvPr id="3" name="Content Placeholder 2">
            <a:extLst>
              <a:ext uri="{FF2B5EF4-FFF2-40B4-BE49-F238E27FC236}">
                <a16:creationId xmlns:a16="http://schemas.microsoft.com/office/drawing/2014/main" id="{0C48089F-F42C-83D8-BF4A-8417A3C79170}"/>
              </a:ext>
            </a:extLst>
          </p:cNvPr>
          <p:cNvSpPr>
            <a:spLocks noGrp="1"/>
          </p:cNvSpPr>
          <p:nvPr>
            <p:ph idx="1"/>
          </p:nvPr>
        </p:nvSpPr>
        <p:spPr>
          <a:xfrm>
            <a:off x="838200" y="1143000"/>
            <a:ext cx="10515600" cy="5033963"/>
          </a:xfrm>
        </p:spPr>
        <p:txBody>
          <a:bodyPr/>
          <a:lstStyle/>
          <a:p>
            <a:pPr>
              <a:lnSpc>
                <a:spcPct val="150000"/>
              </a:lnSpc>
            </a:pPr>
            <a:r>
              <a:rPr lang="en-US" sz="1800" dirty="0">
                <a:latin typeface="Times New Roman" panose="02020603050405020304" pitchFamily="18" charset="0"/>
                <a:ea typeface="Calibri" panose="020F0502020204030204" pitchFamily="34" charset="0"/>
                <a:cs typeface="Times New Roman" panose="02020603050405020304" pitchFamily="18" charset="0"/>
              </a:rPr>
              <a:t>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understand the behavior of the company's customers, we want to analyze relevant customer data and develop a solution that will help determine whether a customer will churn . We will use the provided dataset to implement the solution. In addition, we will help relevant stakeholders understand the potential of your developed solution.</a:t>
            </a:r>
          </a:p>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also want to create a classification machine learning model to carry out the forecasts. The method will include feature engineering to guarantee that the dataset factors are ideal for the data modeling process, resulting in more accurate forecasts.</a:t>
            </a:r>
          </a:p>
          <a:p>
            <a:endParaRPr lang="en-US" dirty="0"/>
          </a:p>
        </p:txBody>
      </p:sp>
    </p:spTree>
    <p:extLst>
      <p:ext uri="{BB962C8B-B14F-4D97-AF65-F5344CB8AC3E}">
        <p14:creationId xmlns:p14="http://schemas.microsoft.com/office/powerpoint/2010/main" val="1450004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5325-39C0-10C7-9A64-B2751CF44C4B}"/>
              </a:ext>
            </a:extLst>
          </p:cNvPr>
          <p:cNvSpPr>
            <a:spLocks noGrp="1"/>
          </p:cNvSpPr>
          <p:nvPr>
            <p:ph type="title"/>
          </p:nvPr>
        </p:nvSpPr>
        <p:spPr/>
        <p:txBody>
          <a:bodyPr>
            <a:normAutofit/>
          </a:bodyPr>
          <a:lstStyle/>
          <a:p>
            <a:r>
              <a:rPr lang="en-US" dirty="0">
                <a:effectLst/>
              </a:rPr>
              <a:t>Proposed Solution </a:t>
            </a:r>
            <a:br>
              <a:rPr lang="en-US" dirty="0">
                <a:effectLst/>
              </a:rPr>
            </a:br>
            <a:endParaRPr lang="en-US" dirty="0"/>
          </a:p>
        </p:txBody>
      </p:sp>
      <p:sp>
        <p:nvSpPr>
          <p:cNvPr id="3" name="Content Placeholder 2">
            <a:extLst>
              <a:ext uri="{FF2B5EF4-FFF2-40B4-BE49-F238E27FC236}">
                <a16:creationId xmlns:a16="http://schemas.microsoft.com/office/drawing/2014/main" id="{B3DF2ECC-C222-46D4-C9F6-BC45B07EAD1C}"/>
              </a:ext>
            </a:extLst>
          </p:cNvPr>
          <p:cNvSpPr>
            <a:spLocks noGrp="1"/>
          </p:cNvSpPr>
          <p:nvPr>
            <p:ph idx="1"/>
          </p:nvPr>
        </p:nvSpPr>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As Churning is the problem, using ML we analyzed various ways that leads to customer churning and post that we applied ML classification algorithms to solve this problem and found out churn rate based on the customers behaviors such that we can predict if the customer is able to churn or not.</a:t>
            </a:r>
          </a:p>
        </p:txBody>
      </p:sp>
    </p:spTree>
    <p:extLst>
      <p:ext uri="{BB962C8B-B14F-4D97-AF65-F5344CB8AC3E}">
        <p14:creationId xmlns:p14="http://schemas.microsoft.com/office/powerpoint/2010/main" val="1134303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92075-AA91-A5F2-47A8-716DA64FAFC6}"/>
              </a:ext>
            </a:extLst>
          </p:cNvPr>
          <p:cNvSpPr>
            <a:spLocks noGrp="1"/>
          </p:cNvSpPr>
          <p:nvPr>
            <p:ph type="title"/>
          </p:nvPr>
        </p:nvSpPr>
        <p:spPr/>
        <p:txBody>
          <a:bodyPr>
            <a:normAutofit/>
          </a:bodyPr>
          <a:lstStyle/>
          <a:p>
            <a:r>
              <a:rPr lang="en-US" dirty="0">
                <a:effectLst/>
              </a:rPr>
              <a:t>Results/Simulations </a:t>
            </a:r>
            <a:br>
              <a:rPr lang="en-US" dirty="0">
                <a:effectLst/>
              </a:rPr>
            </a:br>
            <a:endParaRPr lang="en-US" dirty="0"/>
          </a:p>
        </p:txBody>
      </p:sp>
      <p:sp>
        <p:nvSpPr>
          <p:cNvPr id="3" name="Content Placeholder 2">
            <a:extLst>
              <a:ext uri="{FF2B5EF4-FFF2-40B4-BE49-F238E27FC236}">
                <a16:creationId xmlns:a16="http://schemas.microsoft.com/office/drawing/2014/main" id="{22D7FC51-1A2C-DAEB-6845-993BC02691F0}"/>
              </a:ext>
            </a:extLst>
          </p:cNvPr>
          <p:cNvSpPr>
            <a:spLocks noGrp="1"/>
          </p:cNvSpPr>
          <p:nvPr>
            <p:ph idx="1"/>
          </p:nvPr>
        </p:nvSpPr>
        <p:spPr/>
        <p:txBody>
          <a:bodyPr>
            <a:normAutofit fontScale="85000" lnSpcReduction="20000"/>
          </a:bodyPr>
          <a:lstStyle/>
          <a:p>
            <a:r>
              <a:rPr lang="en-US" dirty="0"/>
              <a:t>Loading the libraries</a:t>
            </a:r>
          </a:p>
          <a:p>
            <a:r>
              <a:rPr lang="en-US" dirty="0"/>
              <a:t>Data Loading</a:t>
            </a:r>
          </a:p>
          <a:p>
            <a:r>
              <a:rPr lang="en-US" dirty="0"/>
              <a:t>Data preprocessing</a:t>
            </a:r>
          </a:p>
          <a:p>
            <a:r>
              <a:rPr lang="en-US" dirty="0"/>
              <a:t>Label Encoding</a:t>
            </a:r>
          </a:p>
          <a:p>
            <a:r>
              <a:rPr lang="en-US" dirty="0"/>
              <a:t>KNN</a:t>
            </a:r>
          </a:p>
          <a:p>
            <a:r>
              <a:rPr lang="en-US" dirty="0"/>
              <a:t>Logistic Regression</a:t>
            </a:r>
          </a:p>
          <a:p>
            <a:r>
              <a:rPr lang="en-US" dirty="0"/>
              <a:t>SVM</a:t>
            </a:r>
          </a:p>
          <a:p>
            <a:r>
              <a:rPr lang="en-US" dirty="0"/>
              <a:t>Random forest</a:t>
            </a:r>
          </a:p>
          <a:p>
            <a:r>
              <a:rPr lang="en-US" dirty="0"/>
              <a:t>Ada boost</a:t>
            </a:r>
          </a:p>
          <a:p>
            <a:r>
              <a:rPr lang="en-US" dirty="0"/>
              <a:t>Gradient Boosting Classifier</a:t>
            </a:r>
          </a:p>
          <a:p>
            <a:r>
              <a:rPr lang="en-US" dirty="0"/>
              <a:t>Final Confusion Matrix</a:t>
            </a:r>
          </a:p>
        </p:txBody>
      </p:sp>
    </p:spTree>
    <p:extLst>
      <p:ext uri="{BB962C8B-B14F-4D97-AF65-F5344CB8AC3E}">
        <p14:creationId xmlns:p14="http://schemas.microsoft.com/office/powerpoint/2010/main" val="3780473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E858C-2556-680D-A6C0-A3FAE9974B5E}"/>
              </a:ext>
            </a:extLst>
          </p:cNvPr>
          <p:cNvSpPr>
            <a:spLocks noGrp="1"/>
          </p:cNvSpPr>
          <p:nvPr>
            <p:ph type="title"/>
          </p:nvPr>
        </p:nvSpPr>
        <p:spPr/>
        <p:txBody>
          <a:bodyPr/>
          <a:lstStyle/>
          <a:p>
            <a:r>
              <a:rPr lang="en-US" dirty="0"/>
              <a:t>Distribution of monthly charges by churn</a:t>
            </a:r>
          </a:p>
        </p:txBody>
      </p:sp>
      <p:pic>
        <p:nvPicPr>
          <p:cNvPr id="5" name="Content Placeholder 4" descr="Chart, histogram&#10;&#10;Description automatically generated">
            <a:extLst>
              <a:ext uri="{FF2B5EF4-FFF2-40B4-BE49-F238E27FC236}">
                <a16:creationId xmlns:a16="http://schemas.microsoft.com/office/drawing/2014/main" id="{597E0501-399E-E3A0-48C6-A29C9DB1D5DF}"/>
              </a:ext>
            </a:extLst>
          </p:cNvPr>
          <p:cNvPicPr>
            <a:picLocks noGrp="1" noChangeAspect="1"/>
          </p:cNvPicPr>
          <p:nvPr>
            <p:ph idx="1"/>
          </p:nvPr>
        </p:nvPicPr>
        <p:blipFill>
          <a:blip r:embed="rId2"/>
          <a:stretch>
            <a:fillRect/>
          </a:stretch>
        </p:blipFill>
        <p:spPr>
          <a:xfrm>
            <a:off x="2539710" y="1825625"/>
            <a:ext cx="7112580" cy="4351338"/>
          </a:xfrm>
        </p:spPr>
      </p:pic>
    </p:spTree>
    <p:extLst>
      <p:ext uri="{BB962C8B-B14F-4D97-AF65-F5344CB8AC3E}">
        <p14:creationId xmlns:p14="http://schemas.microsoft.com/office/powerpoint/2010/main" val="3943212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TotalTime>
  <Words>1186</Words>
  <Application>Microsoft Office PowerPoint</Application>
  <PresentationFormat>Widescreen</PresentationFormat>
  <Paragraphs>78</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Helvetica Neue</vt:lpstr>
      <vt:lpstr>Times New Roman</vt:lpstr>
      <vt:lpstr>TimesNewRomanPSMT</vt:lpstr>
      <vt:lpstr>Office Theme</vt:lpstr>
      <vt:lpstr>Predicting customers churning in the telecommunications industry: A machine learning approach </vt:lpstr>
      <vt:lpstr>Roles , Responsibilities and Contribution</vt:lpstr>
      <vt:lpstr>Motivation: </vt:lpstr>
      <vt:lpstr>Objectives: </vt:lpstr>
      <vt:lpstr>Related Work</vt:lpstr>
      <vt:lpstr>Problem Statement  </vt:lpstr>
      <vt:lpstr>Proposed Solution  </vt:lpstr>
      <vt:lpstr>Results/Simulations  </vt:lpstr>
      <vt:lpstr>Distribution of monthly charges by churn</vt:lpstr>
      <vt:lpstr>KNN Classifier and SVM Classifier</vt:lpstr>
      <vt:lpstr>Random Forest Classifier</vt:lpstr>
      <vt:lpstr>Logistic Regression</vt:lpstr>
      <vt:lpstr>AdaBoost Classifier</vt:lpstr>
      <vt:lpstr>Gradient Boosting Classifier</vt:lpstr>
      <vt:lpstr>Voting Classifier</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customers churning in the telecommunications industry: A machine learning approach </dc:title>
  <dc:creator>Chandana Katta</dc:creator>
  <cp:lastModifiedBy>Vijaya Lakshmi Kandukuri</cp:lastModifiedBy>
  <cp:revision>6</cp:revision>
  <dcterms:created xsi:type="dcterms:W3CDTF">2022-12-06T01:25:20Z</dcterms:created>
  <dcterms:modified xsi:type="dcterms:W3CDTF">2022-12-06T05:10:39Z</dcterms:modified>
</cp:coreProperties>
</file>