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12"/>
  </p:notesMasterIdLst>
  <p:sldIdLst>
    <p:sldId id="256" r:id="rId2"/>
    <p:sldId id="263" r:id="rId3"/>
    <p:sldId id="269" r:id="rId4"/>
    <p:sldId id="257" r:id="rId5"/>
    <p:sldId id="258" r:id="rId6"/>
    <p:sldId id="267" r:id="rId7"/>
    <p:sldId id="261" r:id="rId8"/>
    <p:sldId id="268"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015F"/>
    <a:srgbClr val="250F5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79" autoAdjust="0"/>
    <p:restoredTop sz="94075" autoAdjust="0"/>
  </p:normalViewPr>
  <p:slideViewPr>
    <p:cSldViewPr snapToGrid="0">
      <p:cViewPr>
        <p:scale>
          <a:sx n="82" d="100"/>
          <a:sy n="82" d="100"/>
        </p:scale>
        <p:origin x="71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7BD6C-CF54-4D59-99DE-5CBC4F0AE7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1704E09-C4D6-4E87-81D2-034EE3DA8219}">
      <dgm:prSet custT="1"/>
      <dgm:spPr/>
      <dgm:t>
        <a:bodyPr/>
        <a:lstStyle/>
        <a:p>
          <a:pPr rtl="0"/>
          <a:r>
            <a:rPr lang="en-US" sz="1400" dirty="0" smtClean="0"/>
            <a:t>The dataset comprises 584 rows of data, encompassing an </a:t>
          </a:r>
          <a:r>
            <a:rPr lang="en-US" sz="1400" dirty="0" smtClean="0"/>
            <a:t>8-years </a:t>
          </a:r>
          <a:r>
            <a:rPr lang="en-US" sz="1400" dirty="0" smtClean="0"/>
            <a:t>span from 2014 to 2021.</a:t>
          </a:r>
          <a:endParaRPr lang="en-IN" sz="1400" dirty="0"/>
        </a:p>
      </dgm:t>
    </dgm:pt>
    <dgm:pt modelId="{349F6F27-4466-423E-BEA3-54C0932EB68C}" type="parTrans" cxnId="{4E70C382-C970-46A4-B470-CF8872A4A2C7}">
      <dgm:prSet/>
      <dgm:spPr/>
      <dgm:t>
        <a:bodyPr/>
        <a:lstStyle/>
        <a:p>
          <a:endParaRPr lang="en-IN"/>
        </a:p>
      </dgm:t>
    </dgm:pt>
    <dgm:pt modelId="{E4841CB8-5B57-4062-878E-BA98A5E0DDC8}" type="sibTrans" cxnId="{4E70C382-C970-46A4-B470-CF8872A4A2C7}">
      <dgm:prSet/>
      <dgm:spPr/>
      <dgm:t>
        <a:bodyPr/>
        <a:lstStyle/>
        <a:p>
          <a:endParaRPr lang="en-IN"/>
        </a:p>
      </dgm:t>
    </dgm:pt>
    <dgm:pt modelId="{F9574CF1-26F0-4368-87DA-570067C8356D}">
      <dgm:prSet custT="1"/>
      <dgm:spPr/>
      <dgm:t>
        <a:bodyPr/>
        <a:lstStyle/>
        <a:p>
          <a:pPr rtl="0"/>
          <a:r>
            <a:rPr lang="en-US" sz="1400" dirty="0" smtClean="0"/>
            <a:t>The </a:t>
          </a:r>
          <a:r>
            <a:rPr lang="en-US" sz="1400" dirty="0" smtClean="0"/>
            <a:t>number of movies increased to 5% year and reached a peak of </a:t>
          </a:r>
          <a:r>
            <a:rPr lang="en-US" sz="1400" dirty="0" smtClean="0"/>
            <a:t>22% </a:t>
          </a:r>
          <a:r>
            <a:rPr lang="en-US" sz="1400" dirty="0" smtClean="0"/>
            <a:t>in </a:t>
          </a:r>
          <a:r>
            <a:rPr lang="en-US" sz="1400" dirty="0" smtClean="0"/>
            <a:t>2020–2021.</a:t>
          </a:r>
          <a:endParaRPr lang="en-IN" sz="1400" dirty="0"/>
        </a:p>
      </dgm:t>
    </dgm:pt>
    <dgm:pt modelId="{92983852-EB03-4F2F-AD54-221FE778B038}" type="parTrans" cxnId="{B8E856B9-9031-4A46-9487-40D300A8F134}">
      <dgm:prSet/>
      <dgm:spPr/>
      <dgm:t>
        <a:bodyPr/>
        <a:lstStyle/>
        <a:p>
          <a:endParaRPr lang="en-IN"/>
        </a:p>
      </dgm:t>
    </dgm:pt>
    <dgm:pt modelId="{5B7E469A-F282-423E-99E6-37F55DBE20C3}" type="sibTrans" cxnId="{B8E856B9-9031-4A46-9487-40D300A8F134}">
      <dgm:prSet/>
      <dgm:spPr/>
      <dgm:t>
        <a:bodyPr/>
        <a:lstStyle/>
        <a:p>
          <a:endParaRPr lang="en-IN"/>
        </a:p>
      </dgm:t>
    </dgm:pt>
    <dgm:pt modelId="{25D5A4DF-B5A1-4573-A373-DD9B0B4D9937}">
      <dgm:prSet/>
      <dgm:spPr/>
      <dgm:t>
        <a:bodyPr/>
        <a:lstStyle/>
        <a:p>
          <a:pPr rtl="0"/>
          <a:r>
            <a:rPr lang="en-US" dirty="0" smtClean="0"/>
            <a:t>This surge was attributed to the COVID-19 pandemic, prompting people to watch more movies while spending increased time at home.</a:t>
          </a:r>
          <a:endParaRPr lang="en-IN" dirty="0"/>
        </a:p>
      </dgm:t>
    </dgm:pt>
    <dgm:pt modelId="{B45AC312-ECEA-43BC-9D5D-9926706EE80A}" type="parTrans" cxnId="{226796BF-DB25-4AC2-BBC0-3C8689E9C201}">
      <dgm:prSet/>
      <dgm:spPr/>
      <dgm:t>
        <a:bodyPr/>
        <a:lstStyle/>
        <a:p>
          <a:endParaRPr lang="en-IN"/>
        </a:p>
      </dgm:t>
    </dgm:pt>
    <dgm:pt modelId="{5D1BB53B-1BCD-46A8-8753-466FA6BFD74F}" type="sibTrans" cxnId="{226796BF-DB25-4AC2-BBC0-3C8689E9C201}">
      <dgm:prSet/>
      <dgm:spPr/>
      <dgm:t>
        <a:bodyPr/>
        <a:lstStyle/>
        <a:p>
          <a:endParaRPr lang="en-IN"/>
        </a:p>
      </dgm:t>
    </dgm:pt>
    <dgm:pt modelId="{9F76D970-312C-4E28-A304-0BF30F13A21C}" type="pres">
      <dgm:prSet presAssocID="{F047BD6C-CF54-4D59-99DE-5CBC4F0AE73A}" presName="linear" presStyleCnt="0">
        <dgm:presLayoutVars>
          <dgm:animLvl val="lvl"/>
          <dgm:resizeHandles val="exact"/>
        </dgm:presLayoutVars>
      </dgm:prSet>
      <dgm:spPr/>
      <dgm:t>
        <a:bodyPr/>
        <a:lstStyle/>
        <a:p>
          <a:endParaRPr lang="en-IN"/>
        </a:p>
      </dgm:t>
    </dgm:pt>
    <dgm:pt modelId="{DFE5B63B-788F-4C3D-AD52-51C27C58E3FC}" type="pres">
      <dgm:prSet presAssocID="{21704E09-C4D6-4E87-81D2-034EE3DA8219}" presName="parentText" presStyleLbl="node1" presStyleIdx="0" presStyleCnt="3" custScaleY="5977" custLinFactY="-1991" custLinFactNeighborY="-100000">
        <dgm:presLayoutVars>
          <dgm:chMax val="0"/>
          <dgm:bulletEnabled val="1"/>
        </dgm:presLayoutVars>
      </dgm:prSet>
      <dgm:spPr/>
      <dgm:t>
        <a:bodyPr/>
        <a:lstStyle/>
        <a:p>
          <a:endParaRPr lang="en-IN"/>
        </a:p>
      </dgm:t>
    </dgm:pt>
    <dgm:pt modelId="{3CDB7031-53DE-4FAC-8BC5-381BC89B19C2}" type="pres">
      <dgm:prSet presAssocID="{E4841CB8-5B57-4062-878E-BA98A5E0DDC8}" presName="spacer" presStyleCnt="0"/>
      <dgm:spPr/>
    </dgm:pt>
    <dgm:pt modelId="{22F5C3F0-49EB-460D-AB51-261F40B8C040}" type="pres">
      <dgm:prSet presAssocID="{F9574CF1-26F0-4368-87DA-570067C8356D}" presName="parentText" presStyleLbl="node1" presStyleIdx="1" presStyleCnt="3" custScaleY="5946">
        <dgm:presLayoutVars>
          <dgm:chMax val="0"/>
          <dgm:bulletEnabled val="1"/>
        </dgm:presLayoutVars>
      </dgm:prSet>
      <dgm:spPr/>
      <dgm:t>
        <a:bodyPr/>
        <a:lstStyle/>
        <a:p>
          <a:endParaRPr lang="en-IN"/>
        </a:p>
      </dgm:t>
    </dgm:pt>
    <dgm:pt modelId="{5D2683EE-AEB4-46EE-A6D8-544203C3F598}" type="pres">
      <dgm:prSet presAssocID="{5B7E469A-F282-423E-99E6-37F55DBE20C3}" presName="spacer" presStyleCnt="0"/>
      <dgm:spPr/>
    </dgm:pt>
    <dgm:pt modelId="{E7BC7BC8-DC66-485C-AC97-CABA2055CF1E}" type="pres">
      <dgm:prSet presAssocID="{25D5A4DF-B5A1-4573-A373-DD9B0B4D9937}" presName="parentText" presStyleLbl="node1" presStyleIdx="2" presStyleCnt="3" custScaleY="5204">
        <dgm:presLayoutVars>
          <dgm:chMax val="0"/>
          <dgm:bulletEnabled val="1"/>
        </dgm:presLayoutVars>
      </dgm:prSet>
      <dgm:spPr/>
      <dgm:t>
        <a:bodyPr/>
        <a:lstStyle/>
        <a:p>
          <a:endParaRPr lang="en-IN"/>
        </a:p>
      </dgm:t>
    </dgm:pt>
  </dgm:ptLst>
  <dgm:cxnLst>
    <dgm:cxn modelId="{4E70C382-C970-46A4-B470-CF8872A4A2C7}" srcId="{F047BD6C-CF54-4D59-99DE-5CBC4F0AE73A}" destId="{21704E09-C4D6-4E87-81D2-034EE3DA8219}" srcOrd="0" destOrd="0" parTransId="{349F6F27-4466-423E-BEA3-54C0932EB68C}" sibTransId="{E4841CB8-5B57-4062-878E-BA98A5E0DDC8}"/>
    <dgm:cxn modelId="{7E3AEE10-9DF3-4C8F-BA08-F68C3144FEC8}" type="presOf" srcId="{F047BD6C-CF54-4D59-99DE-5CBC4F0AE73A}" destId="{9F76D970-312C-4E28-A304-0BF30F13A21C}" srcOrd="0" destOrd="0" presId="urn:microsoft.com/office/officeart/2005/8/layout/vList2"/>
    <dgm:cxn modelId="{B8E856B9-9031-4A46-9487-40D300A8F134}" srcId="{F047BD6C-CF54-4D59-99DE-5CBC4F0AE73A}" destId="{F9574CF1-26F0-4368-87DA-570067C8356D}" srcOrd="1" destOrd="0" parTransId="{92983852-EB03-4F2F-AD54-221FE778B038}" sibTransId="{5B7E469A-F282-423E-99E6-37F55DBE20C3}"/>
    <dgm:cxn modelId="{F576A14A-25E0-42E0-9184-7CF6B3573CC4}" type="presOf" srcId="{25D5A4DF-B5A1-4573-A373-DD9B0B4D9937}" destId="{E7BC7BC8-DC66-485C-AC97-CABA2055CF1E}" srcOrd="0" destOrd="0" presId="urn:microsoft.com/office/officeart/2005/8/layout/vList2"/>
    <dgm:cxn modelId="{C9A4246C-13FF-49F0-860D-CB474A3BECDF}" type="presOf" srcId="{21704E09-C4D6-4E87-81D2-034EE3DA8219}" destId="{DFE5B63B-788F-4C3D-AD52-51C27C58E3FC}" srcOrd="0" destOrd="0" presId="urn:microsoft.com/office/officeart/2005/8/layout/vList2"/>
    <dgm:cxn modelId="{DFCCCDF0-852B-4BBF-8943-6CB94C154203}" type="presOf" srcId="{F9574CF1-26F0-4368-87DA-570067C8356D}" destId="{22F5C3F0-49EB-460D-AB51-261F40B8C040}" srcOrd="0" destOrd="0" presId="urn:microsoft.com/office/officeart/2005/8/layout/vList2"/>
    <dgm:cxn modelId="{226796BF-DB25-4AC2-BBC0-3C8689E9C201}" srcId="{F047BD6C-CF54-4D59-99DE-5CBC4F0AE73A}" destId="{25D5A4DF-B5A1-4573-A373-DD9B0B4D9937}" srcOrd="2" destOrd="0" parTransId="{B45AC312-ECEA-43BC-9D5D-9926706EE80A}" sibTransId="{5D1BB53B-1BCD-46A8-8753-466FA6BFD74F}"/>
    <dgm:cxn modelId="{7424829A-671E-49E7-BAAC-E6A388DF23FC}" type="presParOf" srcId="{9F76D970-312C-4E28-A304-0BF30F13A21C}" destId="{DFE5B63B-788F-4C3D-AD52-51C27C58E3FC}" srcOrd="0" destOrd="0" presId="urn:microsoft.com/office/officeart/2005/8/layout/vList2"/>
    <dgm:cxn modelId="{FD045C6F-5AD1-4EBA-AC24-54EF39D0713A}" type="presParOf" srcId="{9F76D970-312C-4E28-A304-0BF30F13A21C}" destId="{3CDB7031-53DE-4FAC-8BC5-381BC89B19C2}" srcOrd="1" destOrd="0" presId="urn:microsoft.com/office/officeart/2005/8/layout/vList2"/>
    <dgm:cxn modelId="{C39A76EC-9451-4218-9745-F5DE33E2EF0C}" type="presParOf" srcId="{9F76D970-312C-4E28-A304-0BF30F13A21C}" destId="{22F5C3F0-49EB-460D-AB51-261F40B8C040}" srcOrd="2" destOrd="0" presId="urn:microsoft.com/office/officeart/2005/8/layout/vList2"/>
    <dgm:cxn modelId="{E35593DC-DFF5-443C-AC8C-DF0525177415}" type="presParOf" srcId="{9F76D970-312C-4E28-A304-0BF30F13A21C}" destId="{5D2683EE-AEB4-46EE-A6D8-544203C3F598}" srcOrd="3" destOrd="0" presId="urn:microsoft.com/office/officeart/2005/8/layout/vList2"/>
    <dgm:cxn modelId="{5CC52565-356A-4FF4-A708-5168738DD90A}" type="presParOf" srcId="{9F76D970-312C-4E28-A304-0BF30F13A21C}" destId="{E7BC7BC8-DC66-485C-AC97-CABA2055CF1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E205C8-5BED-4FEF-AA18-9EB4D1561F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86302F9-FD4C-4CA2-B043-109C8A24DE45}">
      <dgm:prSet custT="1"/>
      <dgm:spPr/>
      <dgm:t>
        <a:bodyPr/>
        <a:lstStyle/>
        <a:p>
          <a:pPr rtl="0"/>
          <a:r>
            <a:rPr lang="en-US" sz="1400" dirty="0" smtClean="0"/>
            <a:t>To </a:t>
          </a:r>
          <a:r>
            <a:rPr lang="en-US" sz="1400" dirty="0" smtClean="0"/>
            <a:t>better engage with audiences in different regions, there's a need to prioritize local languages. </a:t>
          </a:r>
          <a:endParaRPr lang="en-IN" sz="1400" dirty="0"/>
        </a:p>
      </dgm:t>
    </dgm:pt>
    <dgm:pt modelId="{751941E4-3560-4979-A156-DAE24BAF05D9}" type="parTrans" cxnId="{F2724AA4-5A66-4CCE-B1F3-5E3F7B368C71}">
      <dgm:prSet/>
      <dgm:spPr/>
      <dgm:t>
        <a:bodyPr/>
        <a:lstStyle/>
        <a:p>
          <a:endParaRPr lang="en-IN" sz="2000"/>
        </a:p>
      </dgm:t>
    </dgm:pt>
    <dgm:pt modelId="{BC74C887-C23F-4884-9294-744DD9CEEF75}" type="sibTrans" cxnId="{F2724AA4-5A66-4CCE-B1F3-5E3F7B368C71}">
      <dgm:prSet/>
      <dgm:spPr/>
      <dgm:t>
        <a:bodyPr/>
        <a:lstStyle/>
        <a:p>
          <a:endParaRPr lang="en-IN" sz="2000"/>
        </a:p>
      </dgm:t>
    </dgm:pt>
    <dgm:pt modelId="{8E218DDC-593F-4383-8B43-D3B7D64ACC8B}">
      <dgm:prSet custT="1"/>
      <dgm:spPr/>
      <dgm:t>
        <a:bodyPr/>
        <a:lstStyle/>
        <a:p>
          <a:pPr rtl="0"/>
          <a:r>
            <a:rPr lang="en-US" sz="1400" dirty="0" smtClean="0"/>
            <a:t>For instance, offering more movies and series in languages like Hindi, Tamil, Telugu, and </a:t>
          </a:r>
          <a:r>
            <a:rPr lang="en-US" sz="1400" dirty="0" smtClean="0"/>
            <a:t>Malayalam in Indian territories.</a:t>
          </a:r>
          <a:endParaRPr lang="en-IN" sz="1400" dirty="0"/>
        </a:p>
      </dgm:t>
    </dgm:pt>
    <dgm:pt modelId="{785D586A-24BC-4079-ACA9-92788E2C3DB5}" type="parTrans" cxnId="{E92EFD3D-D6F6-4C22-80B6-5C604EDD54C8}">
      <dgm:prSet/>
      <dgm:spPr/>
      <dgm:t>
        <a:bodyPr/>
        <a:lstStyle/>
        <a:p>
          <a:endParaRPr lang="en-IN" sz="2000"/>
        </a:p>
      </dgm:t>
    </dgm:pt>
    <dgm:pt modelId="{DCAFAD90-B68B-417E-A6E7-42F0A6F4AFA0}" type="sibTrans" cxnId="{E92EFD3D-D6F6-4C22-80B6-5C604EDD54C8}">
      <dgm:prSet/>
      <dgm:spPr/>
      <dgm:t>
        <a:bodyPr/>
        <a:lstStyle/>
        <a:p>
          <a:endParaRPr lang="en-IN" sz="2000"/>
        </a:p>
      </dgm:t>
    </dgm:pt>
    <dgm:pt modelId="{7F15CD2A-AAC2-4F3B-89D9-EF1C4F172C42}">
      <dgm:prSet custT="1"/>
      <dgm:spPr/>
      <dgm:t>
        <a:bodyPr/>
        <a:lstStyle/>
        <a:p>
          <a:pPr rtl="0"/>
          <a:r>
            <a:rPr lang="en-US" sz="1400" dirty="0" smtClean="0"/>
            <a:t>There's a higher predominance of English-language movies in its catalogue. </a:t>
          </a:r>
          <a:endParaRPr lang="en-IN" sz="1400" dirty="0"/>
        </a:p>
      </dgm:t>
    </dgm:pt>
    <dgm:pt modelId="{6A110659-4CAC-439B-9207-777510008C60}" type="sibTrans" cxnId="{7EC70BCB-1E36-432B-8261-EA47F85F8CC4}">
      <dgm:prSet/>
      <dgm:spPr/>
      <dgm:t>
        <a:bodyPr/>
        <a:lstStyle/>
        <a:p>
          <a:endParaRPr lang="en-IN" sz="2000"/>
        </a:p>
      </dgm:t>
    </dgm:pt>
    <dgm:pt modelId="{88B4B247-6AF9-4C1F-AEE7-343AFB02B1D9}" type="parTrans" cxnId="{7EC70BCB-1E36-432B-8261-EA47F85F8CC4}">
      <dgm:prSet/>
      <dgm:spPr/>
      <dgm:t>
        <a:bodyPr/>
        <a:lstStyle/>
        <a:p>
          <a:endParaRPr lang="en-IN" sz="2000"/>
        </a:p>
      </dgm:t>
    </dgm:pt>
    <dgm:pt modelId="{6F783D46-3981-4B95-8F5D-05D8AAAE40E0}" type="pres">
      <dgm:prSet presAssocID="{95E205C8-5BED-4FEF-AA18-9EB4D1561FA8}" presName="linear" presStyleCnt="0">
        <dgm:presLayoutVars>
          <dgm:animLvl val="lvl"/>
          <dgm:resizeHandles val="exact"/>
        </dgm:presLayoutVars>
      </dgm:prSet>
      <dgm:spPr/>
      <dgm:t>
        <a:bodyPr/>
        <a:lstStyle/>
        <a:p>
          <a:endParaRPr lang="en-IN"/>
        </a:p>
      </dgm:t>
    </dgm:pt>
    <dgm:pt modelId="{35A15EA2-C97D-4085-93EF-B5AAA3B52B68}" type="pres">
      <dgm:prSet presAssocID="{7F15CD2A-AAC2-4F3B-89D9-EF1C4F172C42}" presName="parentText" presStyleLbl="node1" presStyleIdx="0" presStyleCnt="3" custScaleY="80520">
        <dgm:presLayoutVars>
          <dgm:chMax val="0"/>
          <dgm:bulletEnabled val="1"/>
        </dgm:presLayoutVars>
      </dgm:prSet>
      <dgm:spPr/>
      <dgm:t>
        <a:bodyPr/>
        <a:lstStyle/>
        <a:p>
          <a:endParaRPr lang="en-IN"/>
        </a:p>
      </dgm:t>
    </dgm:pt>
    <dgm:pt modelId="{240EE07A-8EE7-4F9D-8B49-0241D4CD3CEF}" type="pres">
      <dgm:prSet presAssocID="{6A110659-4CAC-439B-9207-777510008C60}" presName="spacer" presStyleCnt="0"/>
      <dgm:spPr/>
    </dgm:pt>
    <dgm:pt modelId="{E98A6B4B-E84B-43AC-87C6-77DD35022E71}" type="pres">
      <dgm:prSet presAssocID="{186302F9-FD4C-4CA2-B043-109C8A24DE45}" presName="parentText" presStyleLbl="node1" presStyleIdx="1" presStyleCnt="3" custScaleY="71195" custLinFactNeighborX="1567" custLinFactNeighborY="20665">
        <dgm:presLayoutVars>
          <dgm:chMax val="0"/>
          <dgm:bulletEnabled val="1"/>
        </dgm:presLayoutVars>
      </dgm:prSet>
      <dgm:spPr/>
      <dgm:t>
        <a:bodyPr/>
        <a:lstStyle/>
        <a:p>
          <a:endParaRPr lang="en-IN"/>
        </a:p>
      </dgm:t>
    </dgm:pt>
    <dgm:pt modelId="{2CCCB458-F663-4AB1-8F14-D843F8C78475}" type="pres">
      <dgm:prSet presAssocID="{BC74C887-C23F-4884-9294-744DD9CEEF75}" presName="spacer" presStyleCnt="0"/>
      <dgm:spPr/>
    </dgm:pt>
    <dgm:pt modelId="{B3E511B6-68E2-45B8-AD39-03B2A9AA9447}" type="pres">
      <dgm:prSet presAssocID="{8E218DDC-593F-4383-8B43-D3B7D64ACC8B}" presName="parentText" presStyleLbl="node1" presStyleIdx="2" presStyleCnt="3" custScaleY="88463" custLinFactY="23815" custLinFactNeighborX="-313" custLinFactNeighborY="100000">
        <dgm:presLayoutVars>
          <dgm:chMax val="0"/>
          <dgm:bulletEnabled val="1"/>
        </dgm:presLayoutVars>
      </dgm:prSet>
      <dgm:spPr/>
      <dgm:t>
        <a:bodyPr/>
        <a:lstStyle/>
        <a:p>
          <a:endParaRPr lang="en-IN"/>
        </a:p>
      </dgm:t>
    </dgm:pt>
  </dgm:ptLst>
  <dgm:cxnLst>
    <dgm:cxn modelId="{65033FD1-CEE6-4DC9-B9C3-9F9C8D1F6EE7}" type="presOf" srcId="{186302F9-FD4C-4CA2-B043-109C8A24DE45}" destId="{E98A6B4B-E84B-43AC-87C6-77DD35022E71}" srcOrd="0" destOrd="0" presId="urn:microsoft.com/office/officeart/2005/8/layout/vList2"/>
    <dgm:cxn modelId="{E92595B3-FF43-4E57-BBB7-6EE2101829A0}" type="presOf" srcId="{8E218DDC-593F-4383-8B43-D3B7D64ACC8B}" destId="{B3E511B6-68E2-45B8-AD39-03B2A9AA9447}" srcOrd="0" destOrd="0" presId="urn:microsoft.com/office/officeart/2005/8/layout/vList2"/>
    <dgm:cxn modelId="{A945AA9F-2A19-42BC-B239-322668049126}" type="presOf" srcId="{7F15CD2A-AAC2-4F3B-89D9-EF1C4F172C42}" destId="{35A15EA2-C97D-4085-93EF-B5AAA3B52B68}" srcOrd="0" destOrd="0" presId="urn:microsoft.com/office/officeart/2005/8/layout/vList2"/>
    <dgm:cxn modelId="{68BFE40E-74E5-4725-B145-0DC0D89EDE52}" type="presOf" srcId="{95E205C8-5BED-4FEF-AA18-9EB4D1561FA8}" destId="{6F783D46-3981-4B95-8F5D-05D8AAAE40E0}" srcOrd="0" destOrd="0" presId="urn:microsoft.com/office/officeart/2005/8/layout/vList2"/>
    <dgm:cxn modelId="{7EC70BCB-1E36-432B-8261-EA47F85F8CC4}" srcId="{95E205C8-5BED-4FEF-AA18-9EB4D1561FA8}" destId="{7F15CD2A-AAC2-4F3B-89D9-EF1C4F172C42}" srcOrd="0" destOrd="0" parTransId="{88B4B247-6AF9-4C1F-AEE7-343AFB02B1D9}" sibTransId="{6A110659-4CAC-439B-9207-777510008C60}"/>
    <dgm:cxn modelId="{E92EFD3D-D6F6-4C22-80B6-5C604EDD54C8}" srcId="{95E205C8-5BED-4FEF-AA18-9EB4D1561FA8}" destId="{8E218DDC-593F-4383-8B43-D3B7D64ACC8B}" srcOrd="2" destOrd="0" parTransId="{785D586A-24BC-4079-ACA9-92788E2C3DB5}" sibTransId="{DCAFAD90-B68B-417E-A6E7-42F0A6F4AFA0}"/>
    <dgm:cxn modelId="{F2724AA4-5A66-4CCE-B1F3-5E3F7B368C71}" srcId="{95E205C8-5BED-4FEF-AA18-9EB4D1561FA8}" destId="{186302F9-FD4C-4CA2-B043-109C8A24DE45}" srcOrd="1" destOrd="0" parTransId="{751941E4-3560-4979-A156-DAE24BAF05D9}" sibTransId="{BC74C887-C23F-4884-9294-744DD9CEEF75}"/>
    <dgm:cxn modelId="{0098A372-36DF-4875-8C66-997647EAF603}" type="presParOf" srcId="{6F783D46-3981-4B95-8F5D-05D8AAAE40E0}" destId="{35A15EA2-C97D-4085-93EF-B5AAA3B52B68}" srcOrd="0" destOrd="0" presId="urn:microsoft.com/office/officeart/2005/8/layout/vList2"/>
    <dgm:cxn modelId="{BE6748B8-FE49-4BE6-8889-343A47DEE59D}" type="presParOf" srcId="{6F783D46-3981-4B95-8F5D-05D8AAAE40E0}" destId="{240EE07A-8EE7-4F9D-8B49-0241D4CD3CEF}" srcOrd="1" destOrd="0" presId="urn:microsoft.com/office/officeart/2005/8/layout/vList2"/>
    <dgm:cxn modelId="{E6E4CFF2-1973-4DFA-8968-DFF25EB95F59}" type="presParOf" srcId="{6F783D46-3981-4B95-8F5D-05D8AAAE40E0}" destId="{E98A6B4B-E84B-43AC-87C6-77DD35022E71}" srcOrd="2" destOrd="0" presId="urn:microsoft.com/office/officeart/2005/8/layout/vList2"/>
    <dgm:cxn modelId="{EF8E026F-4EFE-419C-87B0-2D86C1D805D0}" type="presParOf" srcId="{6F783D46-3981-4B95-8F5D-05D8AAAE40E0}" destId="{2CCCB458-F663-4AB1-8F14-D843F8C78475}" srcOrd="3" destOrd="0" presId="urn:microsoft.com/office/officeart/2005/8/layout/vList2"/>
    <dgm:cxn modelId="{FF84C32C-B4D7-4523-953A-0EE5149E0AF6}" type="presParOf" srcId="{6F783D46-3981-4B95-8F5D-05D8AAAE40E0}" destId="{B3E511B6-68E2-45B8-AD39-03B2A9AA94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5D64FA-80D3-41FE-AF89-EB91763464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E0A31CE-936C-496C-84C7-22831F3C622D}">
      <dgm:prSet/>
      <dgm:spPr/>
      <dgm:t>
        <a:bodyPr/>
        <a:lstStyle/>
        <a:p>
          <a:pPr rtl="0"/>
          <a:r>
            <a:rPr lang="en-US" dirty="0" smtClean="0"/>
            <a:t>English films dominate both in total count and </a:t>
          </a:r>
          <a:r>
            <a:rPr lang="en-US" dirty="0" err="1" smtClean="0"/>
            <a:t>IMDb</a:t>
          </a:r>
          <a:r>
            <a:rPr lang="en-US" dirty="0" smtClean="0"/>
            <a:t> ratings, standing at a solid 6.4.</a:t>
          </a:r>
          <a:endParaRPr lang="en-IN" dirty="0"/>
        </a:p>
      </dgm:t>
    </dgm:pt>
    <dgm:pt modelId="{8D5413BB-5CD8-4272-944B-6699DDA543E2}" type="parTrans" cxnId="{FD8F1DEA-B897-4877-ABEF-D4FAD59A2CA9}">
      <dgm:prSet/>
      <dgm:spPr/>
      <dgm:t>
        <a:bodyPr/>
        <a:lstStyle/>
        <a:p>
          <a:endParaRPr lang="en-IN"/>
        </a:p>
      </dgm:t>
    </dgm:pt>
    <dgm:pt modelId="{DC26A696-C3BA-4D87-8716-B1ED2564073D}" type="sibTrans" cxnId="{FD8F1DEA-B897-4877-ABEF-D4FAD59A2CA9}">
      <dgm:prSet/>
      <dgm:spPr/>
      <dgm:t>
        <a:bodyPr/>
        <a:lstStyle/>
        <a:p>
          <a:endParaRPr lang="en-IN"/>
        </a:p>
      </dgm:t>
    </dgm:pt>
    <dgm:pt modelId="{39AE5F2A-8579-4C18-821B-871CF3B78004}">
      <dgm:prSet/>
      <dgm:spPr/>
      <dgm:t>
        <a:bodyPr/>
        <a:lstStyle/>
        <a:p>
          <a:pPr rtl="0"/>
          <a:r>
            <a:rPr lang="en-US" dirty="0" smtClean="0"/>
            <a:t>Despite a limited release of </a:t>
          </a:r>
          <a:r>
            <a:rPr lang="en-US" dirty="0" smtClean="0"/>
            <a:t>30-35 </a:t>
          </a:r>
          <a:r>
            <a:rPr lang="en-US" dirty="0" smtClean="0"/>
            <a:t>movies, </a:t>
          </a:r>
          <a:r>
            <a:rPr lang="en-US" dirty="0" smtClean="0"/>
            <a:t>Hindi &amp; Spanish maintains </a:t>
          </a:r>
          <a:r>
            <a:rPr lang="en-US" dirty="0" smtClean="0"/>
            <a:t>a commendable average </a:t>
          </a:r>
          <a:r>
            <a:rPr lang="en-US" dirty="0" err="1" smtClean="0"/>
            <a:t>IMDb</a:t>
          </a:r>
          <a:r>
            <a:rPr lang="en-US" dirty="0" smtClean="0"/>
            <a:t> score </a:t>
          </a:r>
          <a:r>
            <a:rPr lang="en-US" dirty="0" smtClean="0"/>
            <a:t>nearby </a:t>
          </a:r>
          <a:r>
            <a:rPr lang="en-US" dirty="0" smtClean="0"/>
            <a:t>6.0. </a:t>
          </a:r>
          <a:endParaRPr lang="en-IN" dirty="0"/>
        </a:p>
      </dgm:t>
    </dgm:pt>
    <dgm:pt modelId="{EE74ADD8-0E8B-4C3D-8BB2-8FE9E215D404}" type="parTrans" cxnId="{DB06C356-FA1C-49D7-8C0A-AE699375E61B}">
      <dgm:prSet/>
      <dgm:spPr/>
      <dgm:t>
        <a:bodyPr/>
        <a:lstStyle/>
        <a:p>
          <a:endParaRPr lang="en-IN"/>
        </a:p>
      </dgm:t>
    </dgm:pt>
    <dgm:pt modelId="{CFB26E91-C75E-4B7E-B2FE-336CE18107AA}" type="sibTrans" cxnId="{DB06C356-FA1C-49D7-8C0A-AE699375E61B}">
      <dgm:prSet/>
      <dgm:spPr/>
      <dgm:t>
        <a:bodyPr/>
        <a:lstStyle/>
        <a:p>
          <a:endParaRPr lang="en-IN"/>
        </a:p>
      </dgm:t>
    </dgm:pt>
    <dgm:pt modelId="{951C63DE-27E6-4D04-AAA1-7CE991891177}">
      <dgm:prSet/>
      <dgm:spPr/>
      <dgm:t>
        <a:bodyPr/>
        <a:lstStyle/>
        <a:p>
          <a:pPr rtl="0"/>
          <a:r>
            <a:rPr lang="en-US" dirty="0" smtClean="0"/>
            <a:t>Italian and Indonesian </a:t>
          </a:r>
          <a:r>
            <a:rPr lang="en-US" dirty="0" smtClean="0"/>
            <a:t>movies, reflect </a:t>
          </a:r>
          <a:r>
            <a:rPr lang="en-US" dirty="0" smtClean="0"/>
            <a:t>a comparatively lower interest among viewers.</a:t>
          </a:r>
          <a:endParaRPr lang="en-IN" dirty="0"/>
        </a:p>
      </dgm:t>
    </dgm:pt>
    <dgm:pt modelId="{51B90632-6ACE-455E-86E6-5850802806CF}" type="parTrans" cxnId="{9B87A44E-6A07-4F23-9EA5-17F0115C9F1B}">
      <dgm:prSet/>
      <dgm:spPr/>
      <dgm:t>
        <a:bodyPr/>
        <a:lstStyle/>
        <a:p>
          <a:endParaRPr lang="en-IN"/>
        </a:p>
      </dgm:t>
    </dgm:pt>
    <dgm:pt modelId="{A9B44C9D-67B1-4549-A5D7-69BCFB7B2308}" type="sibTrans" cxnId="{9B87A44E-6A07-4F23-9EA5-17F0115C9F1B}">
      <dgm:prSet/>
      <dgm:spPr/>
      <dgm:t>
        <a:bodyPr/>
        <a:lstStyle/>
        <a:p>
          <a:endParaRPr lang="en-IN"/>
        </a:p>
      </dgm:t>
    </dgm:pt>
    <dgm:pt modelId="{7A56A744-D50A-406E-92F4-8FCC5D74F803}" type="pres">
      <dgm:prSet presAssocID="{1D5D64FA-80D3-41FE-AF89-EB917634648A}" presName="linear" presStyleCnt="0">
        <dgm:presLayoutVars>
          <dgm:animLvl val="lvl"/>
          <dgm:resizeHandles val="exact"/>
        </dgm:presLayoutVars>
      </dgm:prSet>
      <dgm:spPr/>
      <dgm:t>
        <a:bodyPr/>
        <a:lstStyle/>
        <a:p>
          <a:endParaRPr lang="en-IN"/>
        </a:p>
      </dgm:t>
    </dgm:pt>
    <dgm:pt modelId="{3A50136B-E595-4AAE-BCD2-4EFBADBBCA34}" type="pres">
      <dgm:prSet presAssocID="{5E0A31CE-936C-496C-84C7-22831F3C622D}" presName="parentText" presStyleLbl="node1" presStyleIdx="0" presStyleCnt="3" custScaleY="27340" custLinFactY="-22284" custLinFactNeighborX="4608" custLinFactNeighborY="-100000">
        <dgm:presLayoutVars>
          <dgm:chMax val="0"/>
          <dgm:bulletEnabled val="1"/>
        </dgm:presLayoutVars>
      </dgm:prSet>
      <dgm:spPr/>
      <dgm:t>
        <a:bodyPr/>
        <a:lstStyle/>
        <a:p>
          <a:endParaRPr lang="en-IN"/>
        </a:p>
      </dgm:t>
    </dgm:pt>
    <dgm:pt modelId="{31582A1C-1EAB-4402-9F25-C1255FF5E872}" type="pres">
      <dgm:prSet presAssocID="{DC26A696-C3BA-4D87-8716-B1ED2564073D}" presName="spacer" presStyleCnt="0"/>
      <dgm:spPr/>
    </dgm:pt>
    <dgm:pt modelId="{5D03BB0B-45C5-47D4-8932-7449452BEBDB}" type="pres">
      <dgm:prSet presAssocID="{39AE5F2A-8579-4C18-821B-871CF3B78004}" presName="parentText" presStyleLbl="node1" presStyleIdx="1" presStyleCnt="3" custScaleY="19040" custLinFactNeighborX="298" custLinFactNeighborY="-34890">
        <dgm:presLayoutVars>
          <dgm:chMax val="0"/>
          <dgm:bulletEnabled val="1"/>
        </dgm:presLayoutVars>
      </dgm:prSet>
      <dgm:spPr/>
      <dgm:t>
        <a:bodyPr/>
        <a:lstStyle/>
        <a:p>
          <a:endParaRPr lang="en-IN"/>
        </a:p>
      </dgm:t>
    </dgm:pt>
    <dgm:pt modelId="{9F2C8511-EC78-4CDA-B59D-7157133DF9F9}" type="pres">
      <dgm:prSet presAssocID="{CFB26E91-C75E-4B7E-B2FE-336CE18107AA}" presName="spacer" presStyleCnt="0"/>
      <dgm:spPr/>
    </dgm:pt>
    <dgm:pt modelId="{12EB5356-826F-4559-A146-A10ACF03BB19}" type="pres">
      <dgm:prSet presAssocID="{951C63DE-27E6-4D04-AAA1-7CE991891177}" presName="parentText" presStyleLbl="node1" presStyleIdx="2" presStyleCnt="3" custScaleY="27983">
        <dgm:presLayoutVars>
          <dgm:chMax val="0"/>
          <dgm:bulletEnabled val="1"/>
        </dgm:presLayoutVars>
      </dgm:prSet>
      <dgm:spPr/>
      <dgm:t>
        <a:bodyPr/>
        <a:lstStyle/>
        <a:p>
          <a:endParaRPr lang="en-IN"/>
        </a:p>
      </dgm:t>
    </dgm:pt>
  </dgm:ptLst>
  <dgm:cxnLst>
    <dgm:cxn modelId="{9C80CB97-6052-4CED-9367-623EDDDC613D}" type="presOf" srcId="{951C63DE-27E6-4D04-AAA1-7CE991891177}" destId="{12EB5356-826F-4559-A146-A10ACF03BB19}" srcOrd="0" destOrd="0" presId="urn:microsoft.com/office/officeart/2005/8/layout/vList2"/>
    <dgm:cxn modelId="{FBD11A30-2E4A-449A-BED0-0FC4BF25D647}" type="presOf" srcId="{39AE5F2A-8579-4C18-821B-871CF3B78004}" destId="{5D03BB0B-45C5-47D4-8932-7449452BEBDB}" srcOrd="0" destOrd="0" presId="urn:microsoft.com/office/officeart/2005/8/layout/vList2"/>
    <dgm:cxn modelId="{DB06C356-FA1C-49D7-8C0A-AE699375E61B}" srcId="{1D5D64FA-80D3-41FE-AF89-EB917634648A}" destId="{39AE5F2A-8579-4C18-821B-871CF3B78004}" srcOrd="1" destOrd="0" parTransId="{EE74ADD8-0E8B-4C3D-8BB2-8FE9E215D404}" sibTransId="{CFB26E91-C75E-4B7E-B2FE-336CE18107AA}"/>
    <dgm:cxn modelId="{53B7EE13-098A-4397-B007-779AF3BFCF29}" type="presOf" srcId="{5E0A31CE-936C-496C-84C7-22831F3C622D}" destId="{3A50136B-E595-4AAE-BCD2-4EFBADBBCA34}" srcOrd="0" destOrd="0" presId="urn:microsoft.com/office/officeart/2005/8/layout/vList2"/>
    <dgm:cxn modelId="{CB5ADF9F-9EE6-458E-97CF-BC80C4A90343}" type="presOf" srcId="{1D5D64FA-80D3-41FE-AF89-EB917634648A}" destId="{7A56A744-D50A-406E-92F4-8FCC5D74F803}" srcOrd="0" destOrd="0" presId="urn:microsoft.com/office/officeart/2005/8/layout/vList2"/>
    <dgm:cxn modelId="{9B87A44E-6A07-4F23-9EA5-17F0115C9F1B}" srcId="{1D5D64FA-80D3-41FE-AF89-EB917634648A}" destId="{951C63DE-27E6-4D04-AAA1-7CE991891177}" srcOrd="2" destOrd="0" parTransId="{51B90632-6ACE-455E-86E6-5850802806CF}" sibTransId="{A9B44C9D-67B1-4549-A5D7-69BCFB7B2308}"/>
    <dgm:cxn modelId="{FD8F1DEA-B897-4877-ABEF-D4FAD59A2CA9}" srcId="{1D5D64FA-80D3-41FE-AF89-EB917634648A}" destId="{5E0A31CE-936C-496C-84C7-22831F3C622D}" srcOrd="0" destOrd="0" parTransId="{8D5413BB-5CD8-4272-944B-6699DDA543E2}" sibTransId="{DC26A696-C3BA-4D87-8716-B1ED2564073D}"/>
    <dgm:cxn modelId="{272838B0-2798-4E92-8EDA-592B83EE8B51}" type="presParOf" srcId="{7A56A744-D50A-406E-92F4-8FCC5D74F803}" destId="{3A50136B-E595-4AAE-BCD2-4EFBADBBCA34}" srcOrd="0" destOrd="0" presId="urn:microsoft.com/office/officeart/2005/8/layout/vList2"/>
    <dgm:cxn modelId="{397DABDC-D1F6-4BA9-BE23-81FDCA6F76EA}" type="presParOf" srcId="{7A56A744-D50A-406E-92F4-8FCC5D74F803}" destId="{31582A1C-1EAB-4402-9F25-C1255FF5E872}" srcOrd="1" destOrd="0" presId="urn:microsoft.com/office/officeart/2005/8/layout/vList2"/>
    <dgm:cxn modelId="{634FC4EC-9EE5-4670-B7F8-F9B2EC8B06DA}" type="presParOf" srcId="{7A56A744-D50A-406E-92F4-8FCC5D74F803}" destId="{5D03BB0B-45C5-47D4-8932-7449452BEBDB}" srcOrd="2" destOrd="0" presId="urn:microsoft.com/office/officeart/2005/8/layout/vList2"/>
    <dgm:cxn modelId="{71546CF2-BFB2-4FCF-9513-68DD04633044}" type="presParOf" srcId="{7A56A744-D50A-406E-92F4-8FCC5D74F803}" destId="{9F2C8511-EC78-4CDA-B59D-7157133DF9F9}" srcOrd="3" destOrd="0" presId="urn:microsoft.com/office/officeart/2005/8/layout/vList2"/>
    <dgm:cxn modelId="{02340A8A-82DC-4EFD-A9ED-B1329F1D9B6E}" type="presParOf" srcId="{7A56A744-D50A-406E-92F4-8FCC5D74F803}" destId="{12EB5356-826F-4559-A146-A10ACF03BB1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BFB933-3580-4148-A2B5-AD71AAA5E5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6C72DF7-F8FE-42E8-AC84-703091641DB5}">
      <dgm:prSet/>
      <dgm:spPr/>
      <dgm:t>
        <a:bodyPr/>
        <a:lstStyle/>
        <a:p>
          <a:pPr rtl="0"/>
          <a:r>
            <a:rPr lang="en-US" dirty="0" smtClean="0"/>
            <a:t>Documentary films make up 27% of the total, while Drama accounts for 13%. </a:t>
          </a:r>
          <a:endParaRPr lang="en-IN" dirty="0"/>
        </a:p>
      </dgm:t>
    </dgm:pt>
    <dgm:pt modelId="{515EC981-5EEA-4F7D-9380-EB3A02E50938}" type="parTrans" cxnId="{60F3C6FF-CC8F-4D70-BA9A-7F26BC4A466B}">
      <dgm:prSet/>
      <dgm:spPr/>
      <dgm:t>
        <a:bodyPr/>
        <a:lstStyle/>
        <a:p>
          <a:endParaRPr lang="en-IN"/>
        </a:p>
      </dgm:t>
    </dgm:pt>
    <dgm:pt modelId="{AEA3608B-B461-46DF-9FCF-03FF5BB6E89E}" type="sibTrans" cxnId="{60F3C6FF-CC8F-4D70-BA9A-7F26BC4A466B}">
      <dgm:prSet/>
      <dgm:spPr/>
      <dgm:t>
        <a:bodyPr/>
        <a:lstStyle/>
        <a:p>
          <a:endParaRPr lang="en-IN"/>
        </a:p>
      </dgm:t>
    </dgm:pt>
    <dgm:pt modelId="{1B78860C-05FB-4A77-AA7F-D349838024FB}">
      <dgm:prSet/>
      <dgm:spPr/>
      <dgm:t>
        <a:bodyPr/>
        <a:lstStyle/>
        <a:p>
          <a:pPr rtl="0"/>
          <a:r>
            <a:rPr lang="en-US" dirty="0" smtClean="0"/>
            <a:t>Comedy and Romantic Comedy collectively represent 8.4% and 6.7%, respectively. </a:t>
          </a:r>
          <a:endParaRPr lang="en-IN" dirty="0"/>
        </a:p>
      </dgm:t>
    </dgm:pt>
    <dgm:pt modelId="{787F3A15-E913-4850-A3B2-E120EACE8E33}" type="parTrans" cxnId="{656AD170-2A20-427D-8A1A-BC89DA1B3B8D}">
      <dgm:prSet/>
      <dgm:spPr/>
      <dgm:t>
        <a:bodyPr/>
        <a:lstStyle/>
        <a:p>
          <a:endParaRPr lang="en-IN"/>
        </a:p>
      </dgm:t>
    </dgm:pt>
    <dgm:pt modelId="{70C97656-9AF4-4CB2-8EF7-88D36AC22F15}" type="sibTrans" cxnId="{656AD170-2A20-427D-8A1A-BC89DA1B3B8D}">
      <dgm:prSet/>
      <dgm:spPr/>
      <dgm:t>
        <a:bodyPr/>
        <a:lstStyle/>
        <a:p>
          <a:endParaRPr lang="en-IN"/>
        </a:p>
      </dgm:t>
    </dgm:pt>
    <dgm:pt modelId="{6469D7F5-CA36-47C4-8E81-B148DBD122F7}">
      <dgm:prSet/>
      <dgm:spPr/>
      <dgm:t>
        <a:bodyPr/>
        <a:lstStyle/>
        <a:p>
          <a:pPr rtl="0"/>
          <a:r>
            <a:rPr lang="en-US" dirty="0" smtClean="0"/>
            <a:t>Thrillers make up 5.7% of the movies, and the Comedy/Drama genre combination comprises 2.6%. </a:t>
          </a:r>
          <a:endParaRPr lang="en-IN" dirty="0"/>
        </a:p>
      </dgm:t>
    </dgm:pt>
    <dgm:pt modelId="{7FFBFFB4-374B-4BF6-B02A-C6C59C4EA889}" type="parTrans" cxnId="{BE99BAA3-F29B-4468-B4C0-586F9D50608E}">
      <dgm:prSet/>
      <dgm:spPr/>
      <dgm:t>
        <a:bodyPr/>
        <a:lstStyle/>
        <a:p>
          <a:endParaRPr lang="en-IN"/>
        </a:p>
      </dgm:t>
    </dgm:pt>
    <dgm:pt modelId="{88252561-A27D-47FF-8B69-4D36E19E4447}" type="sibTrans" cxnId="{BE99BAA3-F29B-4468-B4C0-586F9D50608E}">
      <dgm:prSet/>
      <dgm:spPr/>
      <dgm:t>
        <a:bodyPr/>
        <a:lstStyle/>
        <a:p>
          <a:endParaRPr lang="en-IN"/>
        </a:p>
      </dgm:t>
    </dgm:pt>
    <dgm:pt modelId="{4E7B181A-550C-456B-8F82-429C1D8D1C63}">
      <dgm:prSet/>
      <dgm:spPr/>
      <dgm:t>
        <a:bodyPr/>
        <a:lstStyle/>
        <a:p>
          <a:pPr rtl="0"/>
          <a:r>
            <a:rPr lang="en-US" dirty="0" smtClean="0"/>
            <a:t>Apart from these six genres, the remaining 36% of movies fall under a diverse range of 96 </a:t>
          </a:r>
          <a:r>
            <a:rPr lang="en-US" dirty="0" smtClean="0"/>
            <a:t>categories</a:t>
          </a:r>
          <a:endParaRPr lang="en-IN" dirty="0"/>
        </a:p>
      </dgm:t>
    </dgm:pt>
    <dgm:pt modelId="{E832A2C2-EFD2-494E-8E57-1096E17091F1}" type="parTrans" cxnId="{E4549A9B-4996-45A7-96A2-029723BC685A}">
      <dgm:prSet/>
      <dgm:spPr/>
      <dgm:t>
        <a:bodyPr/>
        <a:lstStyle/>
        <a:p>
          <a:endParaRPr lang="en-IN"/>
        </a:p>
      </dgm:t>
    </dgm:pt>
    <dgm:pt modelId="{66B26F0C-A6A1-4EFC-9000-614F71FB8CE0}" type="sibTrans" cxnId="{E4549A9B-4996-45A7-96A2-029723BC685A}">
      <dgm:prSet/>
      <dgm:spPr/>
      <dgm:t>
        <a:bodyPr/>
        <a:lstStyle/>
        <a:p>
          <a:endParaRPr lang="en-IN"/>
        </a:p>
      </dgm:t>
    </dgm:pt>
    <dgm:pt modelId="{C6794B54-1FB6-4E2B-9126-D5F7A17BB8F1}" type="pres">
      <dgm:prSet presAssocID="{FCBFB933-3580-4148-A2B5-AD71AAA5E53E}" presName="linear" presStyleCnt="0">
        <dgm:presLayoutVars>
          <dgm:animLvl val="lvl"/>
          <dgm:resizeHandles val="exact"/>
        </dgm:presLayoutVars>
      </dgm:prSet>
      <dgm:spPr/>
      <dgm:t>
        <a:bodyPr/>
        <a:lstStyle/>
        <a:p>
          <a:endParaRPr lang="en-IN"/>
        </a:p>
      </dgm:t>
    </dgm:pt>
    <dgm:pt modelId="{33B3CD1E-699D-498F-A909-28BDDA64661E}" type="pres">
      <dgm:prSet presAssocID="{76C72DF7-F8FE-42E8-AC84-703091641DB5}" presName="parentText" presStyleLbl="node1" presStyleIdx="0" presStyleCnt="4" custScaleY="17631">
        <dgm:presLayoutVars>
          <dgm:chMax val="0"/>
          <dgm:bulletEnabled val="1"/>
        </dgm:presLayoutVars>
      </dgm:prSet>
      <dgm:spPr/>
      <dgm:t>
        <a:bodyPr/>
        <a:lstStyle/>
        <a:p>
          <a:endParaRPr lang="en-IN"/>
        </a:p>
      </dgm:t>
    </dgm:pt>
    <dgm:pt modelId="{F77A0FE6-4B87-4CF7-B12B-097270F79F10}" type="pres">
      <dgm:prSet presAssocID="{AEA3608B-B461-46DF-9FCF-03FF5BB6E89E}" presName="spacer" presStyleCnt="0"/>
      <dgm:spPr/>
    </dgm:pt>
    <dgm:pt modelId="{D9FDC102-3C0F-481C-89E5-4A3DB8C6013A}" type="pres">
      <dgm:prSet presAssocID="{1B78860C-05FB-4A77-AA7F-D349838024FB}" presName="parentText" presStyleLbl="node1" presStyleIdx="1" presStyleCnt="4" custScaleY="20634">
        <dgm:presLayoutVars>
          <dgm:chMax val="0"/>
          <dgm:bulletEnabled val="1"/>
        </dgm:presLayoutVars>
      </dgm:prSet>
      <dgm:spPr/>
      <dgm:t>
        <a:bodyPr/>
        <a:lstStyle/>
        <a:p>
          <a:endParaRPr lang="en-IN"/>
        </a:p>
      </dgm:t>
    </dgm:pt>
    <dgm:pt modelId="{49FA3A09-F0B5-4C63-A05F-3F4E27062923}" type="pres">
      <dgm:prSet presAssocID="{70C97656-9AF4-4CB2-8EF7-88D36AC22F15}" presName="spacer" presStyleCnt="0"/>
      <dgm:spPr/>
    </dgm:pt>
    <dgm:pt modelId="{7803551C-CB74-40BD-A385-477408DF1376}" type="pres">
      <dgm:prSet presAssocID="{6469D7F5-CA36-47C4-8E81-B148DBD122F7}" presName="parentText" presStyleLbl="node1" presStyleIdx="2" presStyleCnt="4" custScaleY="11912">
        <dgm:presLayoutVars>
          <dgm:chMax val="0"/>
          <dgm:bulletEnabled val="1"/>
        </dgm:presLayoutVars>
      </dgm:prSet>
      <dgm:spPr/>
      <dgm:t>
        <a:bodyPr/>
        <a:lstStyle/>
        <a:p>
          <a:endParaRPr lang="en-IN"/>
        </a:p>
      </dgm:t>
    </dgm:pt>
    <dgm:pt modelId="{8D6469BA-F9DE-46F5-8AC3-801731C0D63B}" type="pres">
      <dgm:prSet presAssocID="{88252561-A27D-47FF-8B69-4D36E19E4447}" presName="spacer" presStyleCnt="0"/>
      <dgm:spPr/>
    </dgm:pt>
    <dgm:pt modelId="{5726BDCE-25C7-407B-8B7D-E8D26E2E6527}" type="pres">
      <dgm:prSet presAssocID="{4E7B181A-550C-456B-8F82-429C1D8D1C63}" presName="parentText" presStyleLbl="node1" presStyleIdx="3" presStyleCnt="4" custScaleY="20389">
        <dgm:presLayoutVars>
          <dgm:chMax val="0"/>
          <dgm:bulletEnabled val="1"/>
        </dgm:presLayoutVars>
      </dgm:prSet>
      <dgm:spPr/>
      <dgm:t>
        <a:bodyPr/>
        <a:lstStyle/>
        <a:p>
          <a:endParaRPr lang="en-IN"/>
        </a:p>
      </dgm:t>
    </dgm:pt>
  </dgm:ptLst>
  <dgm:cxnLst>
    <dgm:cxn modelId="{BE99BAA3-F29B-4468-B4C0-586F9D50608E}" srcId="{FCBFB933-3580-4148-A2B5-AD71AAA5E53E}" destId="{6469D7F5-CA36-47C4-8E81-B148DBD122F7}" srcOrd="2" destOrd="0" parTransId="{7FFBFFB4-374B-4BF6-B02A-C6C59C4EA889}" sibTransId="{88252561-A27D-47FF-8B69-4D36E19E4447}"/>
    <dgm:cxn modelId="{C39417A3-5300-486A-A801-430511F08BE6}" type="presOf" srcId="{6469D7F5-CA36-47C4-8E81-B148DBD122F7}" destId="{7803551C-CB74-40BD-A385-477408DF1376}" srcOrd="0" destOrd="0" presId="urn:microsoft.com/office/officeart/2005/8/layout/vList2"/>
    <dgm:cxn modelId="{C86C31CE-1DD1-44C8-B0E2-AB424C3DBF3D}" type="presOf" srcId="{4E7B181A-550C-456B-8F82-429C1D8D1C63}" destId="{5726BDCE-25C7-407B-8B7D-E8D26E2E6527}" srcOrd="0" destOrd="0" presId="urn:microsoft.com/office/officeart/2005/8/layout/vList2"/>
    <dgm:cxn modelId="{AB5C3D42-BE24-4693-B177-7261661A31A5}" type="presOf" srcId="{76C72DF7-F8FE-42E8-AC84-703091641DB5}" destId="{33B3CD1E-699D-498F-A909-28BDDA64661E}" srcOrd="0" destOrd="0" presId="urn:microsoft.com/office/officeart/2005/8/layout/vList2"/>
    <dgm:cxn modelId="{60F3C6FF-CC8F-4D70-BA9A-7F26BC4A466B}" srcId="{FCBFB933-3580-4148-A2B5-AD71AAA5E53E}" destId="{76C72DF7-F8FE-42E8-AC84-703091641DB5}" srcOrd="0" destOrd="0" parTransId="{515EC981-5EEA-4F7D-9380-EB3A02E50938}" sibTransId="{AEA3608B-B461-46DF-9FCF-03FF5BB6E89E}"/>
    <dgm:cxn modelId="{E4549A9B-4996-45A7-96A2-029723BC685A}" srcId="{FCBFB933-3580-4148-A2B5-AD71AAA5E53E}" destId="{4E7B181A-550C-456B-8F82-429C1D8D1C63}" srcOrd="3" destOrd="0" parTransId="{E832A2C2-EFD2-494E-8E57-1096E17091F1}" sibTransId="{66B26F0C-A6A1-4EFC-9000-614F71FB8CE0}"/>
    <dgm:cxn modelId="{CDA153FC-9F18-4913-9584-F144204B2E48}" type="presOf" srcId="{1B78860C-05FB-4A77-AA7F-D349838024FB}" destId="{D9FDC102-3C0F-481C-89E5-4A3DB8C6013A}" srcOrd="0" destOrd="0" presId="urn:microsoft.com/office/officeart/2005/8/layout/vList2"/>
    <dgm:cxn modelId="{89772A38-44EE-492E-B3D3-ACCCA2633A04}" type="presOf" srcId="{FCBFB933-3580-4148-A2B5-AD71AAA5E53E}" destId="{C6794B54-1FB6-4E2B-9126-D5F7A17BB8F1}" srcOrd="0" destOrd="0" presId="urn:microsoft.com/office/officeart/2005/8/layout/vList2"/>
    <dgm:cxn modelId="{656AD170-2A20-427D-8A1A-BC89DA1B3B8D}" srcId="{FCBFB933-3580-4148-A2B5-AD71AAA5E53E}" destId="{1B78860C-05FB-4A77-AA7F-D349838024FB}" srcOrd="1" destOrd="0" parTransId="{787F3A15-E913-4850-A3B2-E120EACE8E33}" sibTransId="{70C97656-9AF4-4CB2-8EF7-88D36AC22F15}"/>
    <dgm:cxn modelId="{1589D8BB-3BD5-47B0-9C38-3BFF402FF987}" type="presParOf" srcId="{C6794B54-1FB6-4E2B-9126-D5F7A17BB8F1}" destId="{33B3CD1E-699D-498F-A909-28BDDA64661E}" srcOrd="0" destOrd="0" presId="urn:microsoft.com/office/officeart/2005/8/layout/vList2"/>
    <dgm:cxn modelId="{95F81242-BA85-435E-A664-AFDC3D06FE5E}" type="presParOf" srcId="{C6794B54-1FB6-4E2B-9126-D5F7A17BB8F1}" destId="{F77A0FE6-4B87-4CF7-B12B-097270F79F10}" srcOrd="1" destOrd="0" presId="urn:microsoft.com/office/officeart/2005/8/layout/vList2"/>
    <dgm:cxn modelId="{79478647-6C6B-4F57-A670-658FEA4E04B7}" type="presParOf" srcId="{C6794B54-1FB6-4E2B-9126-D5F7A17BB8F1}" destId="{D9FDC102-3C0F-481C-89E5-4A3DB8C6013A}" srcOrd="2" destOrd="0" presId="urn:microsoft.com/office/officeart/2005/8/layout/vList2"/>
    <dgm:cxn modelId="{7EA584B3-341C-4772-A121-3312E0207F9B}" type="presParOf" srcId="{C6794B54-1FB6-4E2B-9126-D5F7A17BB8F1}" destId="{49FA3A09-F0B5-4C63-A05F-3F4E27062923}" srcOrd="3" destOrd="0" presId="urn:microsoft.com/office/officeart/2005/8/layout/vList2"/>
    <dgm:cxn modelId="{1DE99E20-18A5-4076-9568-43841ED45D2B}" type="presParOf" srcId="{C6794B54-1FB6-4E2B-9126-D5F7A17BB8F1}" destId="{7803551C-CB74-40BD-A385-477408DF1376}" srcOrd="4" destOrd="0" presId="urn:microsoft.com/office/officeart/2005/8/layout/vList2"/>
    <dgm:cxn modelId="{4AF61315-0AC3-4F50-B4EF-27EB437C2180}" type="presParOf" srcId="{C6794B54-1FB6-4E2B-9126-D5F7A17BB8F1}" destId="{8D6469BA-F9DE-46F5-8AC3-801731C0D63B}" srcOrd="5" destOrd="0" presId="urn:microsoft.com/office/officeart/2005/8/layout/vList2"/>
    <dgm:cxn modelId="{491F1077-E3C2-46FE-8A9C-68FDA7495450}" type="presParOf" srcId="{C6794B54-1FB6-4E2B-9126-D5F7A17BB8F1}" destId="{5726BDCE-25C7-407B-8B7D-E8D26E2E652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F8A6BA-6778-47A1-BE98-318650B4ED9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51B191BA-0639-4C07-8E68-C30899C62404}">
      <dgm:prSet/>
      <dgm:spPr/>
      <dgm:t>
        <a:bodyPr/>
        <a:lstStyle/>
        <a:p>
          <a:pPr rtl="0"/>
          <a:r>
            <a:rPr lang="en-US" b="0" i="0" dirty="0" smtClean="0"/>
            <a:t>Few genres have garnered impressive scores.</a:t>
          </a:r>
          <a:endParaRPr lang="en-IN" dirty="0"/>
        </a:p>
      </dgm:t>
    </dgm:pt>
    <dgm:pt modelId="{4FD7CA45-A08E-4B81-9C1C-8EF5CCBB3F4A}" type="parTrans" cxnId="{9CFBE571-DE82-4D16-9EBF-7BCD89488621}">
      <dgm:prSet/>
      <dgm:spPr/>
      <dgm:t>
        <a:bodyPr/>
        <a:lstStyle/>
        <a:p>
          <a:endParaRPr lang="en-IN"/>
        </a:p>
      </dgm:t>
    </dgm:pt>
    <dgm:pt modelId="{DD1E3A6E-187F-431F-AA55-EE361719A37D}" type="sibTrans" cxnId="{9CFBE571-DE82-4D16-9EBF-7BCD89488621}">
      <dgm:prSet/>
      <dgm:spPr/>
      <dgm:t>
        <a:bodyPr/>
        <a:lstStyle/>
        <a:p>
          <a:endParaRPr lang="en-IN"/>
        </a:p>
      </dgm:t>
    </dgm:pt>
    <dgm:pt modelId="{B73AE3C8-86DD-473F-9C43-76B97913524B}" type="pres">
      <dgm:prSet presAssocID="{E8F8A6BA-6778-47A1-BE98-318650B4ED95}" presName="CompostProcess" presStyleCnt="0">
        <dgm:presLayoutVars>
          <dgm:dir/>
          <dgm:resizeHandles val="exact"/>
        </dgm:presLayoutVars>
      </dgm:prSet>
      <dgm:spPr/>
      <dgm:t>
        <a:bodyPr/>
        <a:lstStyle/>
        <a:p>
          <a:endParaRPr lang="en-IN"/>
        </a:p>
      </dgm:t>
    </dgm:pt>
    <dgm:pt modelId="{A0E89BEC-743E-43C3-9E86-F8478675CE2C}" type="pres">
      <dgm:prSet presAssocID="{E8F8A6BA-6778-47A1-BE98-318650B4ED95}" presName="arrow" presStyleLbl="bgShp" presStyleIdx="0" presStyleCnt="1"/>
      <dgm:spPr/>
    </dgm:pt>
    <dgm:pt modelId="{FAFD024F-7F22-4110-AB45-062096E97669}" type="pres">
      <dgm:prSet presAssocID="{E8F8A6BA-6778-47A1-BE98-318650B4ED95}" presName="linearProcess" presStyleCnt="0"/>
      <dgm:spPr/>
    </dgm:pt>
    <dgm:pt modelId="{39AACE30-4284-4E1A-B1A2-7252E03555D4}" type="pres">
      <dgm:prSet presAssocID="{51B191BA-0639-4C07-8E68-C30899C62404}" presName="textNode" presStyleLbl="node1" presStyleIdx="0" presStyleCnt="1" custScaleX="102699" custScaleY="62615">
        <dgm:presLayoutVars>
          <dgm:bulletEnabled val="1"/>
        </dgm:presLayoutVars>
      </dgm:prSet>
      <dgm:spPr/>
      <dgm:t>
        <a:bodyPr/>
        <a:lstStyle/>
        <a:p>
          <a:endParaRPr lang="en-IN"/>
        </a:p>
      </dgm:t>
    </dgm:pt>
  </dgm:ptLst>
  <dgm:cxnLst>
    <dgm:cxn modelId="{9CFBE571-DE82-4D16-9EBF-7BCD89488621}" srcId="{E8F8A6BA-6778-47A1-BE98-318650B4ED95}" destId="{51B191BA-0639-4C07-8E68-C30899C62404}" srcOrd="0" destOrd="0" parTransId="{4FD7CA45-A08E-4B81-9C1C-8EF5CCBB3F4A}" sibTransId="{DD1E3A6E-187F-431F-AA55-EE361719A37D}"/>
    <dgm:cxn modelId="{6D72D222-5860-4FD6-8989-3E35E3BC2294}" type="presOf" srcId="{E8F8A6BA-6778-47A1-BE98-318650B4ED95}" destId="{B73AE3C8-86DD-473F-9C43-76B97913524B}" srcOrd="0" destOrd="0" presId="urn:microsoft.com/office/officeart/2005/8/layout/hProcess9"/>
    <dgm:cxn modelId="{424F258E-180F-42A7-94EE-AEAB2D3B6139}" type="presOf" srcId="{51B191BA-0639-4C07-8E68-C30899C62404}" destId="{39AACE30-4284-4E1A-B1A2-7252E03555D4}" srcOrd="0" destOrd="0" presId="urn:microsoft.com/office/officeart/2005/8/layout/hProcess9"/>
    <dgm:cxn modelId="{E2AD81B6-A03F-4154-B77B-E4764FF57811}" type="presParOf" srcId="{B73AE3C8-86DD-473F-9C43-76B97913524B}" destId="{A0E89BEC-743E-43C3-9E86-F8478675CE2C}" srcOrd="0" destOrd="0" presId="urn:microsoft.com/office/officeart/2005/8/layout/hProcess9"/>
    <dgm:cxn modelId="{B97A953B-ECAE-42E0-8C91-CAE3F337B906}" type="presParOf" srcId="{B73AE3C8-86DD-473F-9C43-76B97913524B}" destId="{FAFD024F-7F22-4110-AB45-062096E97669}" srcOrd="1" destOrd="0" presId="urn:microsoft.com/office/officeart/2005/8/layout/hProcess9"/>
    <dgm:cxn modelId="{F0146253-51C8-437E-A458-9A3913EAB9F8}" type="presParOf" srcId="{FAFD024F-7F22-4110-AB45-062096E97669}" destId="{39AACE30-4284-4E1A-B1A2-7252E03555D4}"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5B63B-788F-4C3D-AD52-51C27C58E3FC}">
      <dsp:nvSpPr>
        <dsp:cNvPr id="0" name=""/>
        <dsp:cNvSpPr/>
      </dsp:nvSpPr>
      <dsp:spPr>
        <a:xfrm>
          <a:off x="0" y="0"/>
          <a:ext cx="4702352" cy="9130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The dataset comprises 584 rows of data, encompassing an </a:t>
          </a:r>
          <a:r>
            <a:rPr lang="en-US" sz="1400" kern="1200" dirty="0" smtClean="0"/>
            <a:t>8-years </a:t>
          </a:r>
          <a:r>
            <a:rPr lang="en-US" sz="1400" kern="1200" dirty="0" smtClean="0"/>
            <a:t>span from 2014 to 2021.</a:t>
          </a:r>
          <a:endParaRPr lang="en-IN" sz="1400" kern="1200" dirty="0"/>
        </a:p>
      </dsp:txBody>
      <dsp:txXfrm>
        <a:off x="44570" y="44570"/>
        <a:ext cx="4613212" cy="823877"/>
      </dsp:txXfrm>
    </dsp:sp>
    <dsp:sp modelId="{22F5C3F0-49EB-460D-AB51-261F40B8C040}">
      <dsp:nvSpPr>
        <dsp:cNvPr id="0" name=""/>
        <dsp:cNvSpPr/>
      </dsp:nvSpPr>
      <dsp:spPr>
        <a:xfrm>
          <a:off x="0" y="1322329"/>
          <a:ext cx="4702352" cy="9082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The </a:t>
          </a:r>
          <a:r>
            <a:rPr lang="en-US" sz="1400" kern="1200" dirty="0" smtClean="0"/>
            <a:t>number of movies increased to 5% year and reached a peak of </a:t>
          </a:r>
          <a:r>
            <a:rPr lang="en-US" sz="1400" kern="1200" dirty="0" smtClean="0"/>
            <a:t>22% </a:t>
          </a:r>
          <a:r>
            <a:rPr lang="en-US" sz="1400" kern="1200" dirty="0" smtClean="0"/>
            <a:t>in </a:t>
          </a:r>
          <a:r>
            <a:rPr lang="en-US" sz="1400" kern="1200" dirty="0" smtClean="0"/>
            <a:t>2020–2021.</a:t>
          </a:r>
          <a:endParaRPr lang="en-IN" sz="1400" kern="1200" dirty="0"/>
        </a:p>
      </dsp:txBody>
      <dsp:txXfrm>
        <a:off x="44339" y="1366668"/>
        <a:ext cx="4613674" cy="819604"/>
      </dsp:txXfrm>
    </dsp:sp>
    <dsp:sp modelId="{E7BC7BC8-DC66-485C-AC97-CABA2055CF1E}">
      <dsp:nvSpPr>
        <dsp:cNvPr id="0" name=""/>
        <dsp:cNvSpPr/>
      </dsp:nvSpPr>
      <dsp:spPr>
        <a:xfrm>
          <a:off x="0" y="2414931"/>
          <a:ext cx="4702352" cy="794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This surge was attributed to the COVID-19 pandemic, prompting people to watch more movies while spending increased time at home.</a:t>
          </a:r>
          <a:endParaRPr lang="en-IN" sz="1400" kern="1200" dirty="0"/>
        </a:p>
      </dsp:txBody>
      <dsp:txXfrm>
        <a:off x="38806" y="2453737"/>
        <a:ext cx="4624740" cy="717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15EA2-C97D-4085-93EF-B5AAA3B52B68}">
      <dsp:nvSpPr>
        <dsp:cNvPr id="0" name=""/>
        <dsp:cNvSpPr/>
      </dsp:nvSpPr>
      <dsp:spPr>
        <a:xfrm>
          <a:off x="0" y="10372"/>
          <a:ext cx="3739661" cy="9797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There's a higher predominance of English-language movies in its catalogue. </a:t>
          </a:r>
          <a:endParaRPr lang="en-IN" sz="1400" kern="1200" dirty="0"/>
        </a:p>
      </dsp:txBody>
      <dsp:txXfrm>
        <a:off x="47828" y="58200"/>
        <a:ext cx="3644005" cy="884111"/>
      </dsp:txXfrm>
    </dsp:sp>
    <dsp:sp modelId="{E98A6B4B-E84B-43AC-87C6-77DD35022E71}">
      <dsp:nvSpPr>
        <dsp:cNvPr id="0" name=""/>
        <dsp:cNvSpPr/>
      </dsp:nvSpPr>
      <dsp:spPr>
        <a:xfrm>
          <a:off x="0" y="1216024"/>
          <a:ext cx="3739661" cy="866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To </a:t>
          </a:r>
          <a:r>
            <a:rPr lang="en-US" sz="1400" kern="1200" dirty="0" smtClean="0"/>
            <a:t>better engage with audiences in different regions, there's a need to prioritize local languages. </a:t>
          </a:r>
          <a:endParaRPr lang="en-IN" sz="1400" kern="1200" dirty="0"/>
        </a:p>
      </dsp:txBody>
      <dsp:txXfrm>
        <a:off x="42289" y="1258313"/>
        <a:ext cx="3655083" cy="781722"/>
      </dsp:txXfrm>
    </dsp:sp>
    <dsp:sp modelId="{B3E511B6-68E2-45B8-AD39-03B2A9AA9447}">
      <dsp:nvSpPr>
        <dsp:cNvPr id="0" name=""/>
        <dsp:cNvSpPr/>
      </dsp:nvSpPr>
      <dsp:spPr>
        <a:xfrm>
          <a:off x="0" y="2241213"/>
          <a:ext cx="3739661" cy="10764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For instance, offering more movies and series in languages like Hindi, Tamil, Telugu, and </a:t>
          </a:r>
          <a:r>
            <a:rPr lang="en-US" sz="1400" kern="1200" dirty="0" smtClean="0"/>
            <a:t>Malayalam in Indian territories.</a:t>
          </a:r>
          <a:endParaRPr lang="en-IN" sz="1400" kern="1200" dirty="0"/>
        </a:p>
      </dsp:txBody>
      <dsp:txXfrm>
        <a:off x="52546" y="2293759"/>
        <a:ext cx="3634569" cy="971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0136B-E595-4AAE-BCD2-4EFBADBBCA34}">
      <dsp:nvSpPr>
        <dsp:cNvPr id="0" name=""/>
        <dsp:cNvSpPr/>
      </dsp:nvSpPr>
      <dsp:spPr>
        <a:xfrm>
          <a:off x="0" y="0"/>
          <a:ext cx="3938954" cy="11391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English films dominate both in total count and </a:t>
          </a:r>
          <a:r>
            <a:rPr lang="en-US" sz="1400" kern="1200" dirty="0" err="1" smtClean="0"/>
            <a:t>IMDb</a:t>
          </a:r>
          <a:r>
            <a:rPr lang="en-US" sz="1400" kern="1200" dirty="0" smtClean="0"/>
            <a:t> ratings, standing at a solid 6.4.</a:t>
          </a:r>
          <a:endParaRPr lang="en-IN" sz="1400" kern="1200" dirty="0"/>
        </a:p>
      </dsp:txBody>
      <dsp:txXfrm>
        <a:off x="55609" y="55609"/>
        <a:ext cx="3827736" cy="1027947"/>
      </dsp:txXfrm>
    </dsp:sp>
    <dsp:sp modelId="{5D03BB0B-45C5-47D4-8932-7449452BEBDB}">
      <dsp:nvSpPr>
        <dsp:cNvPr id="0" name=""/>
        <dsp:cNvSpPr/>
      </dsp:nvSpPr>
      <dsp:spPr>
        <a:xfrm>
          <a:off x="0" y="1333350"/>
          <a:ext cx="3938954" cy="7933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Despite a limited release of </a:t>
          </a:r>
          <a:r>
            <a:rPr lang="en-US" sz="1400" kern="1200" dirty="0" smtClean="0"/>
            <a:t>30-35 </a:t>
          </a:r>
          <a:r>
            <a:rPr lang="en-US" sz="1400" kern="1200" dirty="0" smtClean="0"/>
            <a:t>movies, </a:t>
          </a:r>
          <a:r>
            <a:rPr lang="en-US" sz="1400" kern="1200" dirty="0" smtClean="0"/>
            <a:t>Hindi &amp; Spanish maintains </a:t>
          </a:r>
          <a:r>
            <a:rPr lang="en-US" sz="1400" kern="1200" dirty="0" smtClean="0"/>
            <a:t>a commendable average </a:t>
          </a:r>
          <a:r>
            <a:rPr lang="en-US" sz="1400" kern="1200" dirty="0" err="1" smtClean="0"/>
            <a:t>IMDb</a:t>
          </a:r>
          <a:r>
            <a:rPr lang="en-US" sz="1400" kern="1200" dirty="0" smtClean="0"/>
            <a:t> score </a:t>
          </a:r>
          <a:r>
            <a:rPr lang="en-US" sz="1400" kern="1200" dirty="0" smtClean="0"/>
            <a:t>nearby </a:t>
          </a:r>
          <a:r>
            <a:rPr lang="en-US" sz="1400" kern="1200" dirty="0" smtClean="0"/>
            <a:t>6.0. </a:t>
          </a:r>
          <a:endParaRPr lang="en-IN" sz="1400" kern="1200" dirty="0"/>
        </a:p>
      </dsp:txBody>
      <dsp:txXfrm>
        <a:off x="38727" y="1372077"/>
        <a:ext cx="3861500" cy="715878"/>
      </dsp:txXfrm>
    </dsp:sp>
    <dsp:sp modelId="{12EB5356-826F-4559-A146-A10ACF03BB19}">
      <dsp:nvSpPr>
        <dsp:cNvPr id="0" name=""/>
        <dsp:cNvSpPr/>
      </dsp:nvSpPr>
      <dsp:spPr>
        <a:xfrm>
          <a:off x="0" y="2262651"/>
          <a:ext cx="3938954" cy="11659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Italian and Indonesian </a:t>
          </a:r>
          <a:r>
            <a:rPr lang="en-US" sz="1400" kern="1200" dirty="0" smtClean="0"/>
            <a:t>movies, reflect </a:t>
          </a:r>
          <a:r>
            <a:rPr lang="en-US" sz="1400" kern="1200" dirty="0" smtClean="0"/>
            <a:t>a comparatively lower interest among viewers.</a:t>
          </a:r>
          <a:endParaRPr lang="en-IN" sz="1400" kern="1200" dirty="0"/>
        </a:p>
      </dsp:txBody>
      <dsp:txXfrm>
        <a:off x="56917" y="2319568"/>
        <a:ext cx="3825120" cy="10521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CD1E-699D-498F-A909-28BDDA64661E}">
      <dsp:nvSpPr>
        <dsp:cNvPr id="0" name=""/>
        <dsp:cNvSpPr/>
      </dsp:nvSpPr>
      <dsp:spPr>
        <a:xfrm>
          <a:off x="0" y="43282"/>
          <a:ext cx="3962401" cy="10314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Documentary films make up 27% of the total, while Drama accounts for 13%. </a:t>
          </a:r>
          <a:endParaRPr lang="en-IN" sz="1400" kern="1200" dirty="0"/>
        </a:p>
      </dsp:txBody>
      <dsp:txXfrm>
        <a:off x="50349" y="93631"/>
        <a:ext cx="3861703" cy="930715"/>
      </dsp:txXfrm>
    </dsp:sp>
    <dsp:sp modelId="{D9FDC102-3C0F-481C-89E5-4A3DB8C6013A}">
      <dsp:nvSpPr>
        <dsp:cNvPr id="0" name=""/>
        <dsp:cNvSpPr/>
      </dsp:nvSpPr>
      <dsp:spPr>
        <a:xfrm>
          <a:off x="0" y="1189896"/>
          <a:ext cx="3962401" cy="1207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Comedy and Romantic Comedy collectively represent 8.4% and 6.7%, respectively. </a:t>
          </a:r>
          <a:endParaRPr lang="en-IN" sz="1400" kern="1200" dirty="0"/>
        </a:p>
      </dsp:txBody>
      <dsp:txXfrm>
        <a:off x="58925" y="1248821"/>
        <a:ext cx="3844551" cy="1089239"/>
      </dsp:txXfrm>
    </dsp:sp>
    <dsp:sp modelId="{7803551C-CB74-40BD-A385-477408DF1376}">
      <dsp:nvSpPr>
        <dsp:cNvPr id="0" name=""/>
        <dsp:cNvSpPr/>
      </dsp:nvSpPr>
      <dsp:spPr>
        <a:xfrm>
          <a:off x="0" y="2512185"/>
          <a:ext cx="3962401" cy="6968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Thrillers make up 5.7% of the movies, and the Comedy/Drama genre combination comprises 2.6%. </a:t>
          </a:r>
          <a:endParaRPr lang="en-IN" sz="1400" kern="1200" dirty="0"/>
        </a:p>
      </dsp:txBody>
      <dsp:txXfrm>
        <a:off x="34018" y="2546203"/>
        <a:ext cx="3894365" cy="628816"/>
      </dsp:txXfrm>
    </dsp:sp>
    <dsp:sp modelId="{5726BDCE-25C7-407B-8B7D-E8D26E2E6527}">
      <dsp:nvSpPr>
        <dsp:cNvPr id="0" name=""/>
        <dsp:cNvSpPr/>
      </dsp:nvSpPr>
      <dsp:spPr>
        <a:xfrm>
          <a:off x="0" y="3324237"/>
          <a:ext cx="3962401" cy="11927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Apart from these six genres, the remaining 36% of movies fall under a diverse range of 96 </a:t>
          </a:r>
          <a:r>
            <a:rPr lang="en-US" sz="1400" kern="1200" dirty="0" smtClean="0"/>
            <a:t>categories</a:t>
          </a:r>
          <a:endParaRPr lang="en-IN" sz="1400" kern="1200" dirty="0"/>
        </a:p>
      </dsp:txBody>
      <dsp:txXfrm>
        <a:off x="58226" y="3382463"/>
        <a:ext cx="3845949" cy="10763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89BEC-743E-43C3-9E86-F8478675CE2C}">
      <dsp:nvSpPr>
        <dsp:cNvPr id="0" name=""/>
        <dsp:cNvSpPr/>
      </dsp:nvSpPr>
      <dsp:spPr>
        <a:xfrm>
          <a:off x="192166" y="0"/>
          <a:ext cx="2177891" cy="258750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ACE30-4284-4E1A-B1A2-7252E03555D4}">
      <dsp:nvSpPr>
        <dsp:cNvPr id="0" name=""/>
        <dsp:cNvSpPr/>
      </dsp:nvSpPr>
      <dsp:spPr>
        <a:xfrm>
          <a:off x="51764" y="969718"/>
          <a:ext cx="2458695" cy="6480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smtClean="0"/>
            <a:t>Few genres have garnered impressive scores.</a:t>
          </a:r>
          <a:endParaRPr lang="en-IN" sz="1600" kern="1200" dirty="0"/>
        </a:p>
      </dsp:txBody>
      <dsp:txXfrm>
        <a:off x="83400" y="1001354"/>
        <a:ext cx="2395423" cy="5847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912BA-321F-46E9-A197-853AEEC5EF11}" type="datetimeFigureOut">
              <a:rPr lang="en-IN" smtClean="0"/>
              <a:t>23-12-2023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267DD-ADBD-4E7F-AA15-2130B62D5B9D}" type="slidenum">
              <a:rPr lang="en-IN" smtClean="0"/>
              <a:t>‹#›</a:t>
            </a:fld>
            <a:endParaRPr lang="en-IN"/>
          </a:p>
        </p:txBody>
      </p:sp>
    </p:spTree>
    <p:extLst>
      <p:ext uri="{BB962C8B-B14F-4D97-AF65-F5344CB8AC3E}">
        <p14:creationId xmlns:p14="http://schemas.microsoft.com/office/powerpoint/2010/main" val="393059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1267DD-ADBD-4E7F-AA15-2130B62D5B9D}" type="slidenum">
              <a:rPr lang="en-IN" smtClean="0"/>
              <a:t>1</a:t>
            </a:fld>
            <a:endParaRPr lang="en-IN"/>
          </a:p>
        </p:txBody>
      </p:sp>
    </p:spTree>
    <p:extLst>
      <p:ext uri="{BB962C8B-B14F-4D97-AF65-F5344CB8AC3E}">
        <p14:creationId xmlns:p14="http://schemas.microsoft.com/office/powerpoint/2010/main" val="383962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1267DD-ADBD-4E7F-AA15-2130B62D5B9D}" type="slidenum">
              <a:rPr lang="en-IN" smtClean="0"/>
              <a:t>4</a:t>
            </a:fld>
            <a:endParaRPr lang="en-IN"/>
          </a:p>
        </p:txBody>
      </p:sp>
    </p:spTree>
    <p:extLst>
      <p:ext uri="{BB962C8B-B14F-4D97-AF65-F5344CB8AC3E}">
        <p14:creationId xmlns:p14="http://schemas.microsoft.com/office/powerpoint/2010/main" val="339259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77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00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6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9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45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68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563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52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572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88641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2" y="4629479"/>
            <a:ext cx="6400800" cy="1037226"/>
          </a:xfrm>
        </p:spPr>
        <p:txBody>
          <a:bodyPr>
            <a:normAutofit/>
          </a:bodyPr>
          <a:lstStyle/>
          <a:p>
            <a:pPr algn="l"/>
            <a:r>
              <a:rPr lang="en-US" sz="20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Presented by : Vijayalakshmi</a:t>
            </a:r>
          </a:p>
          <a:p>
            <a:pPr algn="l"/>
            <a:r>
              <a:rPr lang="en-US" sz="20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Last Updated : November 20th,2023</a:t>
            </a:r>
            <a:endPar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0" y="1014413"/>
            <a:ext cx="12192000" cy="1690150"/>
          </a:xfrm>
          <a:solidFill>
            <a:schemeClr val="tx2"/>
          </a:solidFill>
        </p:spPr>
        <p:txBody>
          <a:bodyPr anchor="ctr">
            <a:normAutofit/>
          </a:bodyPr>
          <a:lstStyle/>
          <a:p>
            <a:r>
              <a:rPr lang="en-US" b="1" dirty="0" smtClean="0">
                <a:solidFill>
                  <a:schemeClr val="bg1"/>
                </a:solidFill>
                <a:latin typeface="High Tower Text" panose="02040502050506030303" pitchFamily="18" charset="0"/>
                <a:cs typeface="Times New Roman" panose="02020603050405020304" pitchFamily="18" charset="0"/>
              </a:rPr>
              <a:t>Case Study On Netflix </a:t>
            </a:r>
            <a:endParaRPr lang="en-IN" b="1" dirty="0">
              <a:solidFill>
                <a:schemeClr val="bg1"/>
              </a:solidFill>
              <a:latin typeface="High Tower Text" panose="02040502050506030303" pitchFamily="18" charset="0"/>
              <a:cs typeface="Times New Roman" panose="02020603050405020304" pitchFamily="18" charset="0"/>
            </a:endParaRPr>
          </a:p>
        </p:txBody>
      </p:sp>
    </p:spTree>
    <p:extLst>
      <p:ext uri="{BB962C8B-B14F-4D97-AF65-F5344CB8AC3E}">
        <p14:creationId xmlns:p14="http://schemas.microsoft.com/office/powerpoint/2010/main" val="110477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981" y="3167434"/>
            <a:ext cx="10515600" cy="879117"/>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b="1" dirty="0" smtClean="0">
                <a:ln/>
                <a:solidFill>
                  <a:schemeClr val="accent3"/>
                </a:solidFill>
                <a:latin typeface="Algerian" panose="04020705040A02060702" pitchFamily="82" charset="0"/>
              </a:rPr>
              <a:t>Thank</a:t>
            </a:r>
            <a:r>
              <a:rPr lang="en-US" sz="9600" b="1" dirty="0" smtClean="0">
                <a:ln/>
                <a:solidFill>
                  <a:schemeClr val="accent3"/>
                </a:solidFill>
                <a:latin typeface="High Tower Text" panose="02040502050506030303" pitchFamily="18" charset="0"/>
              </a:rPr>
              <a:t> </a:t>
            </a:r>
            <a:r>
              <a:rPr lang="en-US" sz="9600" b="1" dirty="0" smtClean="0">
                <a:ln/>
                <a:solidFill>
                  <a:schemeClr val="accent3"/>
                </a:solidFill>
                <a:latin typeface="Algerian" panose="04020705040A02060702" pitchFamily="82" charset="0"/>
              </a:rPr>
              <a:t>You</a:t>
            </a:r>
            <a:r>
              <a:rPr lang="en-US" sz="9600" b="1" dirty="0" smtClean="0">
                <a:ln/>
                <a:solidFill>
                  <a:schemeClr val="accent3"/>
                </a:solidFill>
                <a:latin typeface="High Tower Text" panose="02040502050506030303" pitchFamily="18" charset="0"/>
              </a:rPr>
              <a:t> !</a:t>
            </a:r>
            <a:endParaRPr lang="en-IN" sz="9600" b="1" dirty="0">
              <a:ln/>
              <a:solidFill>
                <a:schemeClr val="accent3"/>
              </a:solidFill>
              <a:latin typeface="High Tower Text" panose="02040502050506030303" pitchFamily="18" charset="0"/>
            </a:endParaRPr>
          </a:p>
        </p:txBody>
      </p:sp>
    </p:spTree>
    <p:extLst>
      <p:ext uri="{BB962C8B-B14F-4D97-AF65-F5344CB8AC3E}">
        <p14:creationId xmlns:p14="http://schemas.microsoft.com/office/powerpoint/2010/main" val="1119892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 y="346634"/>
            <a:ext cx="12030075" cy="1396442"/>
          </a:xfrm>
          <a:solidFill>
            <a:schemeClr val="tx2"/>
          </a:solidFill>
        </p:spPr>
        <p:txBody>
          <a:bodyPr anchor="ctr">
            <a:normAutofit/>
          </a:bodyPr>
          <a:lstStyle/>
          <a:p>
            <a:pPr algn="ctr">
              <a:lnSpc>
                <a:spcPct val="150000"/>
              </a:lnSpc>
            </a:pPr>
            <a:r>
              <a:rPr lang="en-US" sz="3200" b="1" dirty="0">
                <a:solidFill>
                  <a:schemeClr val="bg1"/>
                </a:solidFill>
                <a:latin typeface="High Tower Text" panose="02040502050506030303" pitchFamily="18" charset="0"/>
              </a:rPr>
              <a:t>Table of </a:t>
            </a:r>
            <a:r>
              <a:rPr lang="en-US" sz="3200" b="1" dirty="0" smtClean="0">
                <a:solidFill>
                  <a:schemeClr val="bg1"/>
                </a:solidFill>
                <a:latin typeface="High Tower Text" panose="02040502050506030303" pitchFamily="18" charset="0"/>
              </a:rPr>
              <a:t>Contents</a:t>
            </a:r>
            <a:endParaRPr lang="en-IN" b="1" dirty="0">
              <a:solidFill>
                <a:schemeClr val="bg1"/>
              </a:solidFill>
              <a:latin typeface="High Tower Text" panose="02040502050506030303" pitchFamily="18" charset="0"/>
            </a:endParaRPr>
          </a:p>
        </p:txBody>
      </p:sp>
      <p:sp>
        <p:nvSpPr>
          <p:cNvPr id="5" name="Text Placeholder 4"/>
          <p:cNvSpPr>
            <a:spLocks noGrp="1"/>
          </p:cNvSpPr>
          <p:nvPr>
            <p:ph type="body" idx="1"/>
          </p:nvPr>
        </p:nvSpPr>
        <p:spPr>
          <a:xfrm>
            <a:off x="491030" y="3013656"/>
            <a:ext cx="8534400" cy="1648496"/>
          </a:xfrm>
        </p:spPr>
        <p:txBody>
          <a:bodyPr>
            <a:normAutofit/>
          </a:bodyPr>
          <a:lstStyle/>
          <a:p>
            <a:pPr marL="457200" indent="-457200">
              <a:buFont typeface="+mj-lt"/>
              <a:buAutoNum type="arabicPeriod"/>
            </a:pP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Verdana" panose="020B0604030504040204" pitchFamily="34" charset="0"/>
                <a:cs typeface="Times New Roman" panose="02020603050405020304" pitchFamily="18" charset="0"/>
              </a:rPr>
              <a:t>Objective of the Analysis</a:t>
            </a:r>
          </a:p>
          <a:p>
            <a:pPr marL="457200" indent="-457200">
              <a:buFont typeface="+mj-lt"/>
              <a:buAutoNum type="arabicPeriod"/>
            </a:pP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Verdana" panose="020B0604030504040204" pitchFamily="34" charset="0"/>
                <a:cs typeface="Times New Roman" panose="02020603050405020304" pitchFamily="18" charset="0"/>
              </a:rPr>
              <a:t>Insights of the Data</a:t>
            </a:r>
          </a:p>
          <a:p>
            <a:pPr marL="457200" indent="-457200">
              <a:buFont typeface="+mj-lt"/>
              <a:buAutoNum type="arabicPeriod"/>
            </a:pPr>
            <a:r>
              <a:rPr lang="en-US"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Verdana" panose="020B0604030504040204" pitchFamily="34" charset="0"/>
                <a:cs typeface="Times New Roman" panose="02020603050405020304" pitchFamily="18" charset="0"/>
              </a:rPr>
              <a:t>Conclusion</a:t>
            </a:r>
          </a:p>
          <a:p>
            <a:pPr marL="285750" indent="-285750">
              <a:buFont typeface="Arial" panose="020B0604020202020204" pitchFamily="34" charset="0"/>
              <a:buChar char="•"/>
            </a:pPr>
            <a:endParaRPr lang="en-US" dirty="0" smtClean="0">
              <a:ln w="0"/>
              <a:solidFill>
                <a:schemeClr val="accent1"/>
              </a:solidFill>
              <a:effectLst>
                <a:outerShdw blurRad="38100" dist="25400" dir="5400000" algn="ctr" rotWithShape="0">
                  <a:srgbClr val="6E747A">
                    <a:alpha val="43000"/>
                  </a:srgbClr>
                </a:outerShdw>
              </a:effectLst>
            </a:endParaRPr>
          </a:p>
          <a:p>
            <a:endParaRPr lang="en-IN"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6851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 xmlns:a16="http://schemas.microsoft.com/office/drawing/2014/main" id="{5705EBA5-DC07-47E1-A4C5-9E14D6D5577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6"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 xmlns:a16="http://schemas.microsoft.com/office/drawing/2014/main" id="{FA1F556B-EBA8-4A1B-85D7-4D3E2402C1A8}"/>
              </a:ext>
            </a:extLst>
          </p:cNvPr>
          <p:cNvSpPr/>
          <p:nvPr/>
        </p:nvSpPr>
        <p:spPr>
          <a:xfrm flipV="1">
            <a:off x="0" y="-17092"/>
            <a:ext cx="12192000" cy="2738044"/>
          </a:xfrm>
          <a:prstGeom prst="rect">
            <a:avLst/>
          </a:prstGeom>
          <a:solidFill>
            <a:srgbClr val="293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 xmlns:a16="http://schemas.microsoft.com/office/drawing/2014/main" id="{371B5FA1-BA55-430C-BD5C-408922A269EE}"/>
              </a:ext>
            </a:extLst>
          </p:cNvPr>
          <p:cNvSpPr/>
          <p:nvPr/>
        </p:nvSpPr>
        <p:spPr>
          <a:xfrm>
            <a:off x="838200" y="3561662"/>
            <a:ext cx="10886767" cy="2188140"/>
          </a:xfrm>
          <a:prstGeom prst="roundRect">
            <a:avLst>
              <a:gd name="adj" fmla="val 50000"/>
            </a:avLst>
          </a:prstGeom>
          <a:solidFill>
            <a:schemeClr val="bg1">
              <a:lumMod val="95000"/>
            </a:schemeClr>
          </a:solidFill>
          <a:ln>
            <a:noFill/>
          </a:ln>
          <a:effectLst>
            <a:outerShdw dist="127000" dir="2700000" algn="tl"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DE6D3049-2D46-4BE5-A04C-5E982638847D}"/>
              </a:ext>
            </a:extLst>
          </p:cNvPr>
          <p:cNvSpPr>
            <a:spLocks noGrp="1"/>
          </p:cNvSpPr>
          <p:nvPr>
            <p:ph type="title"/>
          </p:nvPr>
        </p:nvSpPr>
        <p:spPr>
          <a:xfrm>
            <a:off x="838200" y="365126"/>
            <a:ext cx="10515600" cy="583154"/>
          </a:xfrm>
        </p:spPr>
        <p:txBody>
          <a:bodyPr vert="horz">
            <a:noAutofit/>
          </a:bodyPr>
          <a:lstStyle/>
          <a:p>
            <a:r>
              <a:rPr lang="en-US" sz="2800" b="1" u="sng" dirty="0">
                <a:solidFill>
                  <a:schemeClr val="bg1"/>
                </a:solidFill>
                <a:latin typeface="High Tower Text" panose="02040502050506030303" pitchFamily="18" charset="0"/>
              </a:rPr>
              <a:t>Objective</a:t>
            </a:r>
            <a:endParaRPr lang="en-US" sz="2800" dirty="0">
              <a:solidFill>
                <a:schemeClr val="bg1"/>
              </a:solidFill>
            </a:endParaRPr>
          </a:p>
        </p:txBody>
      </p:sp>
      <p:sp>
        <p:nvSpPr>
          <p:cNvPr id="4" name="Slide Number Placeholder 3">
            <a:extLst>
              <a:ext uri="{FF2B5EF4-FFF2-40B4-BE49-F238E27FC236}">
                <a16:creationId xmlns="" xmlns:a16="http://schemas.microsoft.com/office/drawing/2014/main" id="{7E6875DB-C303-4BA4-8EEB-2FEB0ACB8DC1}"/>
              </a:ext>
            </a:extLst>
          </p:cNvPr>
          <p:cNvSpPr>
            <a:spLocks noGrp="1"/>
          </p:cNvSpPr>
          <p:nvPr>
            <p:ph type="sldNum" sz="quarter" idx="12"/>
          </p:nvPr>
        </p:nvSpPr>
        <p:spPr/>
        <p:txBody>
          <a:bodyPr/>
          <a:lstStyle/>
          <a:p>
            <a:fld id="{7476E806-B426-4043-B850-C90DEF4A2F9F}" type="slidenum">
              <a:rPr lang="en-US" smtClean="0"/>
              <a:t>3</a:t>
            </a:fld>
            <a:endParaRPr lang="en-US"/>
          </a:p>
        </p:txBody>
      </p:sp>
      <p:sp>
        <p:nvSpPr>
          <p:cNvPr id="48" name="Rectangle 47">
            <a:extLst>
              <a:ext uri="{FF2B5EF4-FFF2-40B4-BE49-F238E27FC236}">
                <a16:creationId xmlns="" xmlns:a16="http://schemas.microsoft.com/office/drawing/2014/main" id="{07148C5D-9BE3-45F2-AAC7-1B21459EB225}"/>
              </a:ext>
            </a:extLst>
          </p:cNvPr>
          <p:cNvSpPr/>
          <p:nvPr/>
        </p:nvSpPr>
        <p:spPr>
          <a:xfrm>
            <a:off x="1017718" y="5207863"/>
            <a:ext cx="3862089" cy="276999"/>
          </a:xfrm>
          <a:prstGeom prst="rect">
            <a:avLst/>
          </a:prstGeom>
        </p:spPr>
        <p:txBody>
          <a:bodyPr wrap="square" lIns="0" tIns="0" rIns="0" bIns="0" anchor="t" anchorCtr="0">
            <a:spAutoFit/>
          </a:bodyPr>
          <a:lstStyle/>
          <a:p>
            <a:pPr lvl="2"/>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Movies </a:t>
            </a: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Released Time/Year</a:t>
            </a:r>
          </a:p>
        </p:txBody>
      </p:sp>
      <p:sp>
        <p:nvSpPr>
          <p:cNvPr id="49" name="Rectangle 48">
            <a:extLst>
              <a:ext uri="{FF2B5EF4-FFF2-40B4-BE49-F238E27FC236}">
                <a16:creationId xmlns="" xmlns:a16="http://schemas.microsoft.com/office/drawing/2014/main" id="{F72C69C7-ED3F-41F5-A928-3A56597850F1}"/>
              </a:ext>
            </a:extLst>
          </p:cNvPr>
          <p:cNvSpPr/>
          <p:nvPr/>
        </p:nvSpPr>
        <p:spPr>
          <a:xfrm>
            <a:off x="5653089" y="5144020"/>
            <a:ext cx="2957511" cy="307777"/>
          </a:xfrm>
          <a:prstGeom prst="rect">
            <a:avLst/>
          </a:prstGeom>
        </p:spPr>
        <p:txBody>
          <a:bodyPr wrap="square" lIns="0" tIns="0" rIns="0" bIns="0" anchor="t" anchorCtr="0">
            <a:spAutoFit/>
          </a:bodyPr>
          <a:lstStyle/>
          <a:p>
            <a:pPr marL="0" lvl="2"/>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Languages </a:t>
            </a: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of the </a:t>
            </a:r>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Movies</a:t>
            </a:r>
            <a:r>
              <a:rPr lang="en-US" sz="2000" b="1" i="1"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endParaRPr lang="en-US" sz="2000" b="1" i="1"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 xmlns:a16="http://schemas.microsoft.com/office/drawing/2014/main" id="{774F313A-9B65-454F-A655-5796F948B81F}"/>
              </a:ext>
            </a:extLst>
          </p:cNvPr>
          <p:cNvSpPr/>
          <p:nvPr/>
        </p:nvSpPr>
        <p:spPr>
          <a:xfrm>
            <a:off x="9116179" y="5207863"/>
            <a:ext cx="2438400" cy="307777"/>
          </a:xfrm>
          <a:prstGeom prst="rect">
            <a:avLst/>
          </a:prstGeom>
        </p:spPr>
        <p:txBody>
          <a:bodyPr wrap="square" lIns="0" tIns="0" rIns="0" bIns="0" anchor="t" anchorCtr="0">
            <a:spAutoFit/>
          </a:bodyPr>
          <a:lstStyle/>
          <a:p>
            <a:pPr marL="0" lvl="2" algn="ctr"/>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Genres </a:t>
            </a:r>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of the </a:t>
            </a:r>
            <a:r>
              <a:rPr lang="en-US"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Movies</a:t>
            </a:r>
            <a:r>
              <a:rPr lang="en-US" sz="2000" b="1" i="1"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endParaRPr lang="en-US" sz="2000" b="1" i="1"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TextBox 2"/>
          <p:cNvSpPr txBox="1"/>
          <p:nvPr/>
        </p:nvSpPr>
        <p:spPr>
          <a:xfrm>
            <a:off x="1017718" y="1191074"/>
            <a:ext cx="10707249"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Identify the elements that could boost Netflix's streaming service, attracting </a:t>
            </a:r>
            <a:r>
              <a:rPr lang="en-US" b="1" dirty="0">
                <a:solidFill>
                  <a:schemeClr val="bg1"/>
                </a:solidFill>
                <a:latin typeface="Times New Roman" panose="02020603050405020304" pitchFamily="18" charset="0"/>
                <a:cs typeface="Times New Roman" panose="02020603050405020304" pitchFamily="18" charset="0"/>
              </a:rPr>
              <a:t>a larger global user base </a:t>
            </a:r>
          </a:p>
          <a:p>
            <a:r>
              <a:rPr lang="en-US" b="1" dirty="0">
                <a:solidFill>
                  <a:schemeClr val="bg1"/>
                </a:solidFill>
                <a:latin typeface="Times New Roman" panose="02020603050405020304" pitchFamily="18" charset="0"/>
                <a:cs typeface="Times New Roman" panose="02020603050405020304" pitchFamily="18" charset="0"/>
              </a:rPr>
              <a:t>and subscribers,</a:t>
            </a:r>
            <a:r>
              <a:rPr lang="en-US" dirty="0">
                <a:solidFill>
                  <a:schemeClr val="bg1"/>
                </a:solidFill>
                <a:latin typeface="Times New Roman" panose="02020603050405020304" pitchFamily="18" charset="0"/>
                <a:cs typeface="Times New Roman" panose="02020603050405020304" pitchFamily="18" charset="0"/>
              </a:rPr>
              <a:t> ultimately leading to improved profitability for the company in the future</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45" name="Oval 24">
            <a:extLst>
              <a:ext uri="{FF2B5EF4-FFF2-40B4-BE49-F238E27FC236}">
                <a16:creationId xmlns="" xmlns:a16="http://schemas.microsoft.com/office/drawing/2014/main" id="{3E42777D-C9DB-4C2A-96C8-7EDF17AD0BC1}"/>
              </a:ext>
            </a:extLst>
          </p:cNvPr>
          <p:cNvSpPr>
            <a:spLocks noChangeArrowheads="1"/>
          </p:cNvSpPr>
          <p:nvPr/>
        </p:nvSpPr>
        <p:spPr bwMode="auto">
          <a:xfrm>
            <a:off x="9864996" y="3698111"/>
            <a:ext cx="943428" cy="869336"/>
          </a:xfrm>
          <a:prstGeom prst="ellipse">
            <a:avLst/>
          </a:prstGeom>
          <a:solidFill>
            <a:srgbClr val="FFD65A"/>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cxnSp>
        <p:nvCxnSpPr>
          <p:cNvPr id="46" name="Straight Connector 45">
            <a:extLst>
              <a:ext uri="{FF2B5EF4-FFF2-40B4-BE49-F238E27FC236}">
                <a16:creationId xmlns="" xmlns:a16="http://schemas.microsoft.com/office/drawing/2014/main" id="{4206B225-1E1B-45AD-B6F9-2DEEF6BD7181}"/>
              </a:ext>
            </a:extLst>
          </p:cNvPr>
          <p:cNvCxnSpPr>
            <a:cxnSpLocks/>
          </p:cNvCxnSpPr>
          <p:nvPr/>
        </p:nvCxnSpPr>
        <p:spPr>
          <a:xfrm>
            <a:off x="10335379" y="4555988"/>
            <a:ext cx="0" cy="534362"/>
          </a:xfrm>
          <a:prstGeom prst="line">
            <a:avLst/>
          </a:prstGeom>
          <a:ln w="63500">
            <a:solidFill>
              <a:srgbClr val="FFD65A"/>
            </a:solidFill>
            <a:tailEnd type="ova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074972" y="3873387"/>
            <a:ext cx="520815" cy="522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57" name="Oval 24">
            <a:extLst>
              <a:ext uri="{FF2B5EF4-FFF2-40B4-BE49-F238E27FC236}">
                <a16:creationId xmlns="" xmlns:a16="http://schemas.microsoft.com/office/drawing/2014/main" id="{3E42777D-C9DB-4C2A-96C8-7EDF17AD0BC1}"/>
              </a:ext>
            </a:extLst>
          </p:cNvPr>
          <p:cNvSpPr>
            <a:spLocks noChangeArrowheads="1"/>
          </p:cNvSpPr>
          <p:nvPr/>
        </p:nvSpPr>
        <p:spPr bwMode="auto">
          <a:xfrm>
            <a:off x="6396809" y="3687206"/>
            <a:ext cx="943428" cy="869336"/>
          </a:xfrm>
          <a:prstGeom prst="ellipse">
            <a:avLst/>
          </a:prstGeom>
          <a:solidFill>
            <a:srgbClr val="FFD65A"/>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cxnSp>
        <p:nvCxnSpPr>
          <p:cNvPr id="58" name="Straight Connector 57">
            <a:extLst>
              <a:ext uri="{FF2B5EF4-FFF2-40B4-BE49-F238E27FC236}">
                <a16:creationId xmlns="" xmlns:a16="http://schemas.microsoft.com/office/drawing/2014/main" id="{4206B225-1E1B-45AD-B6F9-2DEEF6BD7181}"/>
              </a:ext>
            </a:extLst>
          </p:cNvPr>
          <p:cNvCxnSpPr>
            <a:cxnSpLocks/>
          </p:cNvCxnSpPr>
          <p:nvPr/>
        </p:nvCxnSpPr>
        <p:spPr>
          <a:xfrm>
            <a:off x="6867192" y="4545083"/>
            <a:ext cx="0" cy="534362"/>
          </a:xfrm>
          <a:prstGeom prst="line">
            <a:avLst/>
          </a:prstGeom>
          <a:ln w="63500">
            <a:solidFill>
              <a:srgbClr val="FFD65A"/>
            </a:solidFill>
            <a:tailEnd type="ova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617305" y="3852855"/>
            <a:ext cx="520815" cy="522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60" name="Oval 24">
            <a:extLst>
              <a:ext uri="{FF2B5EF4-FFF2-40B4-BE49-F238E27FC236}">
                <a16:creationId xmlns="" xmlns:a16="http://schemas.microsoft.com/office/drawing/2014/main" id="{3E42777D-C9DB-4C2A-96C8-7EDF17AD0BC1}"/>
              </a:ext>
            </a:extLst>
          </p:cNvPr>
          <p:cNvSpPr>
            <a:spLocks noChangeArrowheads="1"/>
          </p:cNvSpPr>
          <p:nvPr/>
        </p:nvSpPr>
        <p:spPr bwMode="auto">
          <a:xfrm>
            <a:off x="2829862" y="3655210"/>
            <a:ext cx="943428" cy="869336"/>
          </a:xfrm>
          <a:prstGeom prst="ellipse">
            <a:avLst/>
          </a:prstGeom>
          <a:solidFill>
            <a:srgbClr val="FFD65A"/>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cxnSp>
        <p:nvCxnSpPr>
          <p:cNvPr id="61" name="Straight Connector 60">
            <a:extLst>
              <a:ext uri="{FF2B5EF4-FFF2-40B4-BE49-F238E27FC236}">
                <a16:creationId xmlns="" xmlns:a16="http://schemas.microsoft.com/office/drawing/2014/main" id="{4206B225-1E1B-45AD-B6F9-2DEEF6BD7181}"/>
              </a:ext>
            </a:extLst>
          </p:cNvPr>
          <p:cNvCxnSpPr>
            <a:cxnSpLocks/>
          </p:cNvCxnSpPr>
          <p:nvPr/>
        </p:nvCxnSpPr>
        <p:spPr>
          <a:xfrm>
            <a:off x="3300245" y="4513087"/>
            <a:ext cx="0" cy="534362"/>
          </a:xfrm>
          <a:prstGeom prst="line">
            <a:avLst/>
          </a:prstGeom>
          <a:ln w="63500">
            <a:solidFill>
              <a:srgbClr val="FFD65A"/>
            </a:solidFill>
            <a:tailEnd type="ova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039838" y="3830486"/>
            <a:ext cx="520815" cy="522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12" name="Rectangle 11"/>
          <p:cNvSpPr/>
          <p:nvPr/>
        </p:nvSpPr>
        <p:spPr>
          <a:xfrm>
            <a:off x="1138254" y="2677844"/>
            <a:ext cx="2005781" cy="633945"/>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Key Elements are :</a:t>
            </a:r>
            <a:endParaRPr lang="en-IN" b="1" dirty="0">
              <a:solidFill>
                <a:schemeClr val="tx1"/>
              </a:solidFill>
            </a:endParaRPr>
          </a:p>
        </p:txBody>
      </p:sp>
    </p:spTree>
    <p:extLst>
      <p:ext uri="{BB962C8B-B14F-4D97-AF65-F5344CB8AC3E}">
        <p14:creationId xmlns:p14="http://schemas.microsoft.com/office/powerpoint/2010/main" val="4145011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High Tower Text" panose="02040502050506030303" pitchFamily="18" charset="0"/>
              </a:rPr>
              <a:t>1. Released Time/Year</a:t>
            </a:r>
            <a:endParaRPr lang="en-IN" sz="2800" b="1" dirty="0">
              <a:latin typeface="High Tower Text" panose="02040502050506030303" pitchFamily="18" charset="0"/>
            </a:endParaRPr>
          </a:p>
        </p:txBody>
      </p:sp>
      <p:graphicFrame>
        <p:nvGraphicFramePr>
          <p:cNvPr id="18" name="Content Placeholder 17"/>
          <p:cNvGraphicFramePr>
            <a:graphicFrameLocks noGrp="1"/>
          </p:cNvGraphicFramePr>
          <p:nvPr>
            <p:ph sz="half" idx="2"/>
            <p:extLst>
              <p:ext uri="{D42A27DB-BD31-4B8C-83A1-F6EECF244321}">
                <p14:modId xmlns:p14="http://schemas.microsoft.com/office/powerpoint/2010/main" val="2041731852"/>
              </p:ext>
            </p:extLst>
          </p:nvPr>
        </p:nvGraphicFramePr>
        <p:xfrm>
          <a:off x="655095" y="2192215"/>
          <a:ext cx="4702352" cy="3434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ontent Placeholder 15"/>
          <p:cNvSpPr>
            <a:spLocks noGrp="1"/>
          </p:cNvSpPr>
          <p:nvPr>
            <p:ph sz="quarter" idx="4"/>
          </p:nvPr>
        </p:nvSpPr>
        <p:spPr>
          <a:xfrm>
            <a:off x="6172200" y="1514901"/>
            <a:ext cx="5183188" cy="4674762"/>
          </a:xfrm>
        </p:spPr>
        <p:txBody>
          <a:bodyPr/>
          <a:lstStyle/>
          <a:p>
            <a:endParaRPr lang="en-IN" dirty="0"/>
          </a:p>
        </p:txBody>
      </p:sp>
      <p:pic>
        <p:nvPicPr>
          <p:cNvPr id="11" name="Picture 10"/>
          <p:cNvPicPr>
            <a:picLocks noChangeAspect="1"/>
          </p:cNvPicPr>
          <p:nvPr/>
        </p:nvPicPr>
        <p:blipFill>
          <a:blip r:embed="rId8"/>
          <a:stretch>
            <a:fillRect/>
          </a:stretch>
        </p:blipFill>
        <p:spPr>
          <a:xfrm>
            <a:off x="6182269" y="1514900"/>
            <a:ext cx="5074829" cy="4558353"/>
          </a:xfrm>
          <a:prstGeom prst="rect">
            <a:avLst/>
          </a:prstGeom>
        </p:spPr>
      </p:pic>
    </p:spTree>
    <p:extLst>
      <p:ext uri="{BB962C8B-B14F-4D97-AF65-F5344CB8AC3E}">
        <p14:creationId xmlns:p14="http://schemas.microsoft.com/office/powerpoint/2010/main" val="954115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839788" y="163773"/>
            <a:ext cx="10515600" cy="382138"/>
          </a:xfrm>
        </p:spPr>
        <p:txBody>
          <a:bodyPr>
            <a:normAutofit fontScale="90000"/>
          </a:bodyPr>
          <a:lstStyle/>
          <a:p>
            <a:r>
              <a:rPr lang="en-US" sz="2400" b="1" dirty="0" smtClean="0">
                <a:latin typeface="High Tower Text" panose="02040502050506030303" pitchFamily="18" charset="0"/>
              </a:rPr>
              <a:t>2.Languages</a:t>
            </a:r>
            <a:endParaRPr lang="en-IN" sz="2400" b="1" dirty="0">
              <a:latin typeface="High Tower Text" panose="02040502050506030303" pitchFamily="18" charset="0"/>
            </a:endParaRPr>
          </a:p>
        </p:txBody>
      </p:sp>
      <p:graphicFrame>
        <p:nvGraphicFramePr>
          <p:cNvPr id="27" name="Diagram 26"/>
          <p:cNvGraphicFramePr/>
          <p:nvPr>
            <p:extLst>
              <p:ext uri="{D42A27DB-BD31-4B8C-83A1-F6EECF244321}">
                <p14:modId xmlns:p14="http://schemas.microsoft.com/office/powerpoint/2010/main" val="2431042864"/>
              </p:ext>
            </p:extLst>
          </p:nvPr>
        </p:nvGraphicFramePr>
        <p:xfrm>
          <a:off x="468923" y="1395046"/>
          <a:ext cx="3739661" cy="3317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Placeholder 33"/>
          <p:cNvPicPr>
            <a:picLocks noGrp="1" noChangeAspect="1"/>
          </p:cNvPicPr>
          <p:nvPr>
            <p:ph type="pic" idx="1"/>
          </p:nvPr>
        </p:nvPicPr>
        <p:blipFill>
          <a:blip r:embed="rId7"/>
          <a:srcRect l="910" r="910"/>
          <a:stretch>
            <a:fillRect/>
          </a:stretch>
        </p:blipFill>
        <p:spPr>
          <a:xfrm>
            <a:off x="4517408" y="987425"/>
            <a:ext cx="6837979" cy="4873625"/>
          </a:xfrm>
          <a:prstGeom prst="rect">
            <a:avLst/>
          </a:prstGeom>
          <a:ln>
            <a:noFill/>
          </a:ln>
          <a:effectLst>
            <a:softEdge rad="112500"/>
          </a:effectLst>
        </p:spPr>
      </p:pic>
    </p:spTree>
    <p:extLst>
      <p:ext uri="{BB962C8B-B14F-4D97-AF65-F5344CB8AC3E}">
        <p14:creationId xmlns:p14="http://schemas.microsoft.com/office/powerpoint/2010/main" val="1854236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2"/>
            <p:extLst>
              <p:ext uri="{D42A27DB-BD31-4B8C-83A1-F6EECF244321}">
                <p14:modId xmlns:p14="http://schemas.microsoft.com/office/powerpoint/2010/main" val="452901403"/>
              </p:ext>
            </p:extLst>
          </p:nvPr>
        </p:nvGraphicFramePr>
        <p:xfrm>
          <a:off x="644769" y="1148862"/>
          <a:ext cx="3938954" cy="355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27"/>
          <p:cNvPicPr>
            <a:picLocks noGrp="1" noChangeAspect="1"/>
          </p:cNvPicPr>
          <p:nvPr>
            <p:ph sz="quarter" idx="4"/>
          </p:nvPr>
        </p:nvPicPr>
        <p:blipFill>
          <a:blip r:embed="rId7">
            <a:extLst>
              <a:ext uri="{28A0092B-C50C-407E-A947-70E740481C1C}">
                <a14:useLocalDpi xmlns:a14="http://schemas.microsoft.com/office/drawing/2010/main" val="0"/>
              </a:ext>
            </a:extLst>
          </a:blip>
          <a:srcRect l="3620" r="3620"/>
          <a:stretch>
            <a:fillRect/>
          </a:stretch>
        </p:blipFill>
        <p:spPr>
          <a:xfrm>
            <a:off x="5114925" y="685801"/>
            <a:ext cx="6200775" cy="5217260"/>
          </a:xfrm>
        </p:spPr>
      </p:pic>
    </p:spTree>
    <p:extLst>
      <p:ext uri="{BB962C8B-B14F-4D97-AF65-F5344CB8AC3E}">
        <p14:creationId xmlns:p14="http://schemas.microsoft.com/office/powerpoint/2010/main" val="2861397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136525"/>
            <a:ext cx="10515600" cy="334963"/>
          </a:xfrm>
        </p:spPr>
        <p:txBody>
          <a:bodyPr>
            <a:normAutofit fontScale="90000"/>
          </a:bodyPr>
          <a:lstStyle/>
          <a:p>
            <a:r>
              <a:rPr lang="en-US" sz="2800" b="1" dirty="0" smtClean="0">
                <a:latin typeface="High Tower Text" panose="02040502050506030303" pitchFamily="18" charset="0"/>
              </a:rPr>
              <a:t/>
            </a:r>
            <a:br>
              <a:rPr lang="en-US" sz="2800" b="1" dirty="0" smtClean="0">
                <a:latin typeface="High Tower Text" panose="02040502050506030303" pitchFamily="18" charset="0"/>
              </a:rPr>
            </a:br>
            <a:r>
              <a:rPr lang="en-US" sz="2800" b="1" dirty="0" smtClean="0">
                <a:latin typeface="High Tower Text" panose="02040502050506030303" pitchFamily="18" charset="0"/>
              </a:rPr>
              <a:t>3. Genres</a:t>
            </a:r>
            <a:r>
              <a:rPr lang="en-US" sz="2800" b="1" dirty="0">
                <a:latin typeface="High Tower Text" panose="02040502050506030303" pitchFamily="18" charset="0"/>
              </a:rPr>
              <a:t/>
            </a:r>
            <a:br>
              <a:rPr lang="en-US" sz="2800" b="1" dirty="0">
                <a:latin typeface="High Tower Text" panose="02040502050506030303" pitchFamily="18" charset="0"/>
              </a:rPr>
            </a:br>
            <a:endParaRPr lang="en-IN" sz="2800" b="1" dirty="0">
              <a:latin typeface="High Tower Text" panose="02040502050506030303" pitchFamily="18" charset="0"/>
            </a:endParaRPr>
          </a:p>
        </p:txBody>
      </p:sp>
      <p:graphicFrame>
        <p:nvGraphicFramePr>
          <p:cNvPr id="22" name="Content Placeholder 21"/>
          <p:cNvGraphicFramePr>
            <a:graphicFrameLocks noGrp="1"/>
          </p:cNvGraphicFramePr>
          <p:nvPr>
            <p:ph sz="half" idx="1"/>
            <p:extLst>
              <p:ext uri="{D42A27DB-BD31-4B8C-83A1-F6EECF244321}">
                <p14:modId xmlns:p14="http://schemas.microsoft.com/office/powerpoint/2010/main" val="3559457657"/>
              </p:ext>
            </p:extLst>
          </p:nvPr>
        </p:nvGraphicFramePr>
        <p:xfrm>
          <a:off x="581025" y="902676"/>
          <a:ext cx="3962401" cy="4560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noChangeAspect="1"/>
          </p:cNvPicPr>
          <p:nvPr>
            <p:ph sz="half" idx="2"/>
          </p:nvPr>
        </p:nvPicPr>
        <p:blipFill>
          <a:blip r:embed="rId7"/>
          <a:stretch>
            <a:fillRect/>
          </a:stretch>
        </p:blipFill>
        <p:spPr>
          <a:xfrm>
            <a:off x="5086350" y="728663"/>
            <a:ext cx="6467475" cy="5294203"/>
          </a:xfrm>
          <a:prstGeom prst="rect">
            <a:avLst/>
          </a:prstGeom>
        </p:spPr>
      </p:pic>
    </p:spTree>
    <p:extLst>
      <p:ext uri="{BB962C8B-B14F-4D97-AF65-F5344CB8AC3E}">
        <p14:creationId xmlns:p14="http://schemas.microsoft.com/office/powerpoint/2010/main" val="2820301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sz="half" idx="1"/>
            <p:extLst>
              <p:ext uri="{D42A27DB-BD31-4B8C-83A1-F6EECF244321}">
                <p14:modId xmlns:p14="http://schemas.microsoft.com/office/powerpoint/2010/main" val="649172829"/>
              </p:ext>
            </p:extLst>
          </p:nvPr>
        </p:nvGraphicFramePr>
        <p:xfrm>
          <a:off x="576995" y="1781908"/>
          <a:ext cx="2562225" cy="2587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Content Placeholder 14"/>
          <p:cNvPicPr>
            <a:picLocks noGrp="1" noChangeAspect="1"/>
          </p:cNvPicPr>
          <p:nvPr>
            <p:ph sz="half" idx="2"/>
          </p:nvPr>
        </p:nvPicPr>
        <p:blipFill>
          <a:blip r:embed="rId7"/>
          <a:stretch>
            <a:fillRect/>
          </a:stretch>
        </p:blipFill>
        <p:spPr>
          <a:xfrm>
            <a:off x="3529013" y="1071564"/>
            <a:ext cx="7824787" cy="4716188"/>
          </a:xfrm>
          <a:prstGeom prst="rect">
            <a:avLst/>
          </a:prstGeom>
        </p:spPr>
      </p:pic>
    </p:spTree>
    <p:extLst>
      <p:ext uri="{BB962C8B-B14F-4D97-AF65-F5344CB8AC3E}">
        <p14:creationId xmlns:p14="http://schemas.microsoft.com/office/powerpoint/2010/main" val="2285912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154548"/>
            <a:ext cx="10739690" cy="450760"/>
          </a:xfrm>
        </p:spPr>
        <p:txBody>
          <a:bodyPr>
            <a:normAutofit fontScale="90000"/>
          </a:bodyPr>
          <a:lstStyle/>
          <a:p>
            <a:r>
              <a:rPr lang="en-US" sz="2800" b="1" u="sng" dirty="0" smtClean="0">
                <a:solidFill>
                  <a:srgbClr val="0070C0"/>
                </a:solidFill>
                <a:latin typeface="High Tower Text" panose="02040502050506030303" pitchFamily="18" charset="0"/>
              </a:rPr>
              <a:t>Conclusion</a:t>
            </a:r>
            <a:endParaRPr lang="en-IN" sz="2800" b="1" u="sng" dirty="0">
              <a:solidFill>
                <a:srgbClr val="0070C0"/>
              </a:solidFill>
              <a:latin typeface="High Tower Text" panose="02040502050506030303" pitchFamily="18" charset="0"/>
            </a:endParaRPr>
          </a:p>
        </p:txBody>
      </p:sp>
      <p:sp>
        <p:nvSpPr>
          <p:cNvPr id="3" name="Text Placeholder 2"/>
          <p:cNvSpPr>
            <a:spLocks noGrp="1"/>
          </p:cNvSpPr>
          <p:nvPr>
            <p:ph type="body" idx="1"/>
          </p:nvPr>
        </p:nvSpPr>
        <p:spPr>
          <a:xfrm>
            <a:off x="645535" y="961292"/>
            <a:ext cx="11288557" cy="6041850"/>
          </a:xfrm>
          <a:noFill/>
          <a:ln>
            <a:noFill/>
          </a:ln>
        </p:spPr>
        <p:txBody>
          <a:bodyPr>
            <a:noAutofit/>
          </a:bodyPr>
          <a:lstStyle/>
          <a:p>
            <a:endParaRPr lang="en-US" sz="2000" dirty="0" smtClean="0"/>
          </a:p>
          <a:p>
            <a:r>
              <a:rPr lang="en-US" sz="2000" b="1" dirty="0" smtClean="0">
                <a:solidFill>
                  <a:schemeClr val="tx1"/>
                </a:solidFill>
              </a:rPr>
              <a:t>Implementing the below tactics </a:t>
            </a:r>
            <a:r>
              <a:rPr lang="en-US" sz="2000" b="1" dirty="0">
                <a:solidFill>
                  <a:schemeClr val="tx1"/>
                </a:solidFill>
              </a:rPr>
              <a:t>could help us grow our user base significantly.</a:t>
            </a:r>
            <a:endParaRPr lang="en-US" sz="2000" b="1"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endParaRPr>
          </a:p>
        </p:txBody>
      </p:sp>
      <p:sp>
        <p:nvSpPr>
          <p:cNvPr id="29" name="Rectangle 28">
            <a:extLst>
              <a:ext uri="{FF2B5EF4-FFF2-40B4-BE49-F238E27FC236}">
                <a16:creationId xmlns="" xmlns:a16="http://schemas.microsoft.com/office/drawing/2014/main" id="{3562EC7E-196A-4760-904E-A4E6AFF9B8D6}"/>
              </a:ext>
            </a:extLst>
          </p:cNvPr>
          <p:cNvSpPr/>
          <p:nvPr/>
        </p:nvSpPr>
        <p:spPr>
          <a:xfrm>
            <a:off x="3512563" y="2129279"/>
            <a:ext cx="2299849" cy="501281"/>
          </a:xfrm>
          <a:prstGeom prst="rect">
            <a:avLst/>
          </a:prstGeom>
          <a:solidFill>
            <a:srgbClr val="6DD57E"/>
          </a:solidFill>
          <a:effectLst>
            <a:outerShdw dist="63500" dir="5400000" algn="t" rotWithShape="0">
              <a:srgbClr val="43C959"/>
            </a:outerShdw>
          </a:effectLst>
        </p:spPr>
        <p:txBody>
          <a:bodyPr wrap="square" lIns="0" tIns="0" rIns="0" bIns="0" anchor="ctr" anchorCtr="0">
            <a:noAutofit/>
          </a:bodyPr>
          <a:lstStyle/>
          <a:p>
            <a:pPr algn="ctr"/>
            <a:r>
              <a:rPr lang="en-US" sz="1600" b="1" dirty="0" smtClean="0">
                <a:solidFill>
                  <a:schemeClr val="bg1"/>
                </a:solidFill>
                <a:latin typeface="Segoe UI" panose="020B0502040204020203" pitchFamily="34" charset="0"/>
                <a:cs typeface="Segoe UI" panose="020B0502040204020203" pitchFamily="34" charset="0"/>
              </a:rPr>
              <a:t>2</a:t>
            </a:r>
            <a:endParaRPr lang="en-US" sz="1600" b="1" dirty="0">
              <a:solidFill>
                <a:schemeClr val="bg1"/>
              </a:solidFill>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 xmlns:a16="http://schemas.microsoft.com/office/drawing/2014/main" id="{B0D5D73B-0433-4DB9-9A94-BA4451B5409F}"/>
              </a:ext>
            </a:extLst>
          </p:cNvPr>
          <p:cNvSpPr/>
          <p:nvPr/>
        </p:nvSpPr>
        <p:spPr>
          <a:xfrm>
            <a:off x="645535" y="2102355"/>
            <a:ext cx="2299855" cy="528205"/>
          </a:xfrm>
          <a:prstGeom prst="rect">
            <a:avLst/>
          </a:prstGeom>
          <a:solidFill>
            <a:srgbClr val="FFD65A"/>
          </a:solidFill>
          <a:effectLst>
            <a:outerShdw dist="63500" dir="5400000" algn="t" rotWithShape="0">
              <a:srgbClr val="FFC50D"/>
            </a:outerShdw>
          </a:effectLst>
        </p:spPr>
        <p:txBody>
          <a:bodyPr wrap="square" lIns="0" tIns="0" rIns="0" bIns="0" anchor="ctr" anchorCtr="0">
            <a:noAutofit/>
          </a:bodyPr>
          <a:lstStyle/>
          <a:p>
            <a:pPr algn="ctr"/>
            <a:r>
              <a:rPr lang="en-US" sz="1600" b="1" dirty="0" smtClean="0">
                <a:solidFill>
                  <a:schemeClr val="bg1"/>
                </a:solidFill>
                <a:latin typeface="Segoe UI" panose="020B0502040204020203" pitchFamily="34" charset="0"/>
                <a:cs typeface="Segoe UI" panose="020B0502040204020203" pitchFamily="34" charset="0"/>
              </a:rPr>
              <a:t>1</a:t>
            </a:r>
            <a:endParaRPr lang="en-US" sz="1600" b="1" dirty="0">
              <a:solidFill>
                <a:schemeClr val="bg1"/>
              </a:solidFill>
              <a:latin typeface="Segoe UI" panose="020B0502040204020203" pitchFamily="34" charset="0"/>
              <a:cs typeface="Segoe UI" panose="020B0502040204020203" pitchFamily="34" charset="0"/>
            </a:endParaRPr>
          </a:p>
        </p:txBody>
      </p:sp>
      <p:sp>
        <p:nvSpPr>
          <p:cNvPr id="31" name="Rectangle 30">
            <a:extLst>
              <a:ext uri="{FF2B5EF4-FFF2-40B4-BE49-F238E27FC236}">
                <a16:creationId xmlns="" xmlns:a16="http://schemas.microsoft.com/office/drawing/2014/main" id="{B0D5D73B-0433-4DB9-9A94-BA4451B5409F}"/>
              </a:ext>
            </a:extLst>
          </p:cNvPr>
          <p:cNvSpPr/>
          <p:nvPr/>
        </p:nvSpPr>
        <p:spPr>
          <a:xfrm>
            <a:off x="6379585" y="2100607"/>
            <a:ext cx="2299855" cy="528205"/>
          </a:xfrm>
          <a:prstGeom prst="rect">
            <a:avLst/>
          </a:prstGeom>
          <a:solidFill>
            <a:srgbClr val="FFD65A"/>
          </a:solidFill>
          <a:effectLst>
            <a:outerShdw dist="63500" dir="5400000" algn="t" rotWithShape="0">
              <a:srgbClr val="FFC50D"/>
            </a:outerShdw>
          </a:effectLst>
        </p:spPr>
        <p:txBody>
          <a:bodyPr wrap="square" lIns="0" tIns="0" rIns="0" bIns="0" anchor="ctr" anchorCtr="0">
            <a:noAutofit/>
          </a:bodyPr>
          <a:lstStyle/>
          <a:p>
            <a:pPr algn="ctr"/>
            <a:r>
              <a:rPr lang="en-US" sz="1600" b="1" dirty="0" smtClean="0">
                <a:solidFill>
                  <a:schemeClr val="bg1"/>
                </a:solidFill>
                <a:latin typeface="Segoe UI" panose="020B0502040204020203" pitchFamily="34" charset="0"/>
                <a:cs typeface="Segoe UI" panose="020B0502040204020203" pitchFamily="34" charset="0"/>
              </a:rPr>
              <a:t>3</a:t>
            </a:r>
            <a:endParaRPr lang="en-US" sz="1600" b="1" dirty="0">
              <a:solidFill>
                <a:schemeClr val="bg1"/>
              </a:solidFill>
              <a:latin typeface="Segoe UI" panose="020B0502040204020203" pitchFamily="34" charset="0"/>
              <a:cs typeface="Segoe UI" panose="020B0502040204020203" pitchFamily="34" charset="0"/>
            </a:endParaRPr>
          </a:p>
        </p:txBody>
      </p:sp>
      <p:sp>
        <p:nvSpPr>
          <p:cNvPr id="32" name="Rectangle 31">
            <a:extLst>
              <a:ext uri="{FF2B5EF4-FFF2-40B4-BE49-F238E27FC236}">
                <a16:creationId xmlns="" xmlns:a16="http://schemas.microsoft.com/office/drawing/2014/main" id="{24E990F4-17A7-43CA-A898-4E1248B4CB1E}"/>
              </a:ext>
            </a:extLst>
          </p:cNvPr>
          <p:cNvSpPr/>
          <p:nvPr/>
        </p:nvSpPr>
        <p:spPr>
          <a:xfrm>
            <a:off x="9245720" y="2096183"/>
            <a:ext cx="2056927" cy="532629"/>
          </a:xfrm>
          <a:prstGeom prst="rect">
            <a:avLst/>
          </a:prstGeom>
          <a:solidFill>
            <a:srgbClr val="6DD57E"/>
          </a:solidFill>
          <a:effectLst>
            <a:outerShdw dist="63500" dir="5400000" algn="t" rotWithShape="0">
              <a:srgbClr val="43C959"/>
            </a:outerShdw>
          </a:effectLst>
        </p:spPr>
        <p:txBody>
          <a:bodyPr wrap="square" lIns="0" tIns="0" rIns="0" bIns="0" anchor="ctr" anchorCtr="0">
            <a:noAutofit/>
          </a:bodyPr>
          <a:lstStyle/>
          <a:p>
            <a:pPr algn="ctr"/>
            <a:r>
              <a:rPr lang="en-US" sz="1600" b="1" dirty="0" smtClean="0">
                <a:solidFill>
                  <a:schemeClr val="bg1"/>
                </a:solidFill>
                <a:latin typeface="Segoe UI" panose="020B0502040204020203" pitchFamily="34" charset="0"/>
                <a:cs typeface="Segoe UI" panose="020B0502040204020203" pitchFamily="34" charset="0"/>
              </a:rPr>
              <a:t>4</a:t>
            </a:r>
            <a:endParaRPr lang="en-US" sz="1600" b="1" dirty="0">
              <a:solidFill>
                <a:schemeClr val="bg1"/>
              </a:solidFill>
              <a:latin typeface="Segoe UI" panose="020B0502040204020203" pitchFamily="34" charset="0"/>
              <a:cs typeface="Segoe UI" panose="020B0502040204020203" pitchFamily="34" charset="0"/>
            </a:endParaRPr>
          </a:p>
        </p:txBody>
      </p:sp>
      <p:sp>
        <p:nvSpPr>
          <p:cNvPr id="33" name="Rectangle: Rounded Corners 13">
            <a:extLst>
              <a:ext uri="{FF2B5EF4-FFF2-40B4-BE49-F238E27FC236}">
                <a16:creationId xmlns="" xmlns:a16="http://schemas.microsoft.com/office/drawing/2014/main" id="{E67F69D9-E32B-4F12-8270-37B1EF62855D}"/>
              </a:ext>
            </a:extLst>
          </p:cNvPr>
          <p:cNvSpPr/>
          <p:nvPr/>
        </p:nvSpPr>
        <p:spPr>
          <a:xfrm>
            <a:off x="645535" y="2661908"/>
            <a:ext cx="2300749" cy="3106783"/>
          </a:xfrm>
          <a:prstGeom prst="roundRect">
            <a:avLst>
              <a:gd name="adj" fmla="val 0"/>
            </a:avLst>
          </a:prstGeom>
          <a:solidFill>
            <a:schemeClr val="bg1">
              <a:lumMod val="9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Releasing more movies during holiday seasons or times of a pandemic, when people tend to stay at home more, typically boosts user engagement and can contribute to the growth of the business.</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13">
            <a:extLst>
              <a:ext uri="{FF2B5EF4-FFF2-40B4-BE49-F238E27FC236}">
                <a16:creationId xmlns="" xmlns:a16="http://schemas.microsoft.com/office/drawing/2014/main" id="{E67F69D9-E32B-4F12-8270-37B1EF62855D}"/>
              </a:ext>
            </a:extLst>
          </p:cNvPr>
          <p:cNvSpPr/>
          <p:nvPr/>
        </p:nvSpPr>
        <p:spPr>
          <a:xfrm>
            <a:off x="3512563" y="2661908"/>
            <a:ext cx="2299849" cy="3265054"/>
          </a:xfrm>
          <a:prstGeom prst="roundRect">
            <a:avLst>
              <a:gd name="adj" fmla="val 0"/>
            </a:avLst>
          </a:prstGeom>
          <a:solidFill>
            <a:schemeClr val="bg1">
              <a:lumMod val="9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Times New Roman" panose="02020603050405020304" pitchFamily="18" charset="0"/>
                <a:cs typeface="Times New Roman" panose="02020603050405020304" pitchFamily="18" charset="0"/>
              </a:rPr>
              <a:t>Increasing </a:t>
            </a:r>
            <a:r>
              <a:rPr lang="en-US" sz="1200" b="1" dirty="0">
                <a:solidFill>
                  <a:schemeClr val="tx1"/>
                </a:solidFill>
                <a:latin typeface="Times New Roman" panose="02020603050405020304" pitchFamily="18" charset="0"/>
                <a:cs typeface="Times New Roman" panose="02020603050405020304" pitchFamily="18" charset="0"/>
              </a:rPr>
              <a:t>the number of movie releases in languages such as Hindi, Spanish, and French attracts a larger audience.</a:t>
            </a:r>
          </a:p>
        </p:txBody>
      </p:sp>
      <p:sp>
        <p:nvSpPr>
          <p:cNvPr id="35" name="Rectangle: Rounded Corners 13">
            <a:extLst>
              <a:ext uri="{FF2B5EF4-FFF2-40B4-BE49-F238E27FC236}">
                <a16:creationId xmlns="" xmlns:a16="http://schemas.microsoft.com/office/drawing/2014/main" id="{E67F69D9-E32B-4F12-8270-37B1EF62855D}"/>
              </a:ext>
            </a:extLst>
          </p:cNvPr>
          <p:cNvSpPr/>
          <p:nvPr/>
        </p:nvSpPr>
        <p:spPr>
          <a:xfrm>
            <a:off x="6378691" y="2661908"/>
            <a:ext cx="2300750" cy="3266802"/>
          </a:xfrm>
          <a:prstGeom prst="roundRect">
            <a:avLst>
              <a:gd name="adj" fmla="val 0"/>
            </a:avLst>
          </a:prstGeom>
          <a:solidFill>
            <a:schemeClr val="bg1">
              <a:lumMod val="9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Times New Roman" panose="02020603050405020304" pitchFamily="18" charset="0"/>
                <a:cs typeface="Times New Roman" panose="02020603050405020304" pitchFamily="18" charset="0"/>
              </a:rPr>
              <a:t>Expanding the releases in the Documentary Genre appeals to a broader viewership</a:t>
            </a:r>
            <a:r>
              <a:rPr lang="en-US" sz="1200" dirty="0">
                <a:solidFill>
                  <a:schemeClr val="tx1"/>
                </a:solidFill>
                <a:latin typeface="Times New Roman" panose="02020603050405020304" pitchFamily="18" charset="0"/>
                <a:cs typeface="Times New Roman" panose="02020603050405020304" pitchFamily="18" charset="0"/>
              </a:rPr>
              <a:t>.</a:t>
            </a:r>
          </a:p>
        </p:txBody>
      </p:sp>
      <p:sp>
        <p:nvSpPr>
          <p:cNvPr id="12" name="Rectangle: Rounded Corners 13">
            <a:extLst>
              <a:ext uri="{FF2B5EF4-FFF2-40B4-BE49-F238E27FC236}">
                <a16:creationId xmlns="" xmlns:a16="http://schemas.microsoft.com/office/drawing/2014/main" id="{E67F69D9-E32B-4F12-8270-37B1EF62855D}"/>
              </a:ext>
            </a:extLst>
          </p:cNvPr>
          <p:cNvSpPr/>
          <p:nvPr/>
        </p:nvSpPr>
        <p:spPr>
          <a:xfrm>
            <a:off x="9245720" y="2715510"/>
            <a:ext cx="2057820" cy="3967391"/>
          </a:xfrm>
          <a:prstGeom prst="roundRect">
            <a:avLst>
              <a:gd name="adj" fmla="val 0"/>
            </a:avLst>
          </a:prstGeom>
          <a:solidFill>
            <a:schemeClr val="bg1">
              <a:lumMod val="9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Times New Roman" panose="02020603050405020304" pitchFamily="18" charset="0"/>
                <a:cs typeface="Times New Roman" panose="02020603050405020304" pitchFamily="18" charset="0"/>
              </a:rPr>
              <a:t>Additionally, The following genres, which have fewer films in their catalogue yet excellent reviews, demonstrate the audience's strong preferences. There will undoubtedly be more customers if these genres are released more frequently</a:t>
            </a:r>
            <a:r>
              <a:rPr lang="en-US" sz="1200" b="1" dirty="0" smtClean="0">
                <a:solidFill>
                  <a:schemeClr val="tx1"/>
                </a:solidFill>
                <a:latin typeface="Times New Roman" panose="02020603050405020304" pitchFamily="18" charset="0"/>
                <a:cs typeface="Times New Roman" panose="02020603050405020304" pitchFamily="18" charset="0"/>
              </a:rPr>
              <a:t>.</a:t>
            </a:r>
          </a:p>
          <a:p>
            <a:endParaRPr lang="en-US" sz="1200" b="1" dirty="0" smtClean="0">
              <a:solidFill>
                <a:schemeClr val="tx1"/>
              </a:solidFill>
              <a:latin typeface="Times New Roman" panose="02020603050405020304" pitchFamily="18" charset="0"/>
              <a:cs typeface="Times New Roman" panose="02020603050405020304" pitchFamily="18" charset="0"/>
            </a:endParaRPr>
          </a:p>
          <a:p>
            <a:r>
              <a:rPr lang="en-US" sz="1200" b="1" dirty="0" smtClean="0">
                <a:solidFill>
                  <a:schemeClr val="tx1"/>
                </a:solidFill>
                <a:latin typeface="Times New Roman" panose="02020603050405020304" pitchFamily="18" charset="0"/>
                <a:cs typeface="Times New Roman" panose="02020603050405020304" pitchFamily="18" charset="0"/>
              </a:rPr>
              <a:t>They are: </a:t>
            </a:r>
          </a:p>
          <a:p>
            <a:endParaRPr lang="en-US" sz="1200" b="1" dirty="0" smtClean="0">
              <a:solidFill>
                <a:schemeClr val="tx1"/>
              </a:solidFill>
              <a:latin typeface="Times New Roman" panose="02020603050405020304" pitchFamily="18" charset="0"/>
              <a:cs typeface="Times New Roman" panose="02020603050405020304" pitchFamily="18" charset="0"/>
            </a:endParaRPr>
          </a:p>
          <a:p>
            <a:r>
              <a:rPr lang="en-US" sz="1200" b="1" dirty="0" smtClean="0">
                <a:solidFill>
                  <a:schemeClr val="tx1"/>
                </a:solidFill>
                <a:latin typeface="Times New Roman" panose="02020603050405020304" pitchFamily="18" charset="0"/>
                <a:cs typeface="Times New Roman" panose="02020603050405020304" pitchFamily="18" charset="0"/>
              </a:rPr>
              <a:t>animation </a:t>
            </a:r>
            <a:r>
              <a:rPr lang="en-US" sz="1200" b="1" dirty="0">
                <a:solidFill>
                  <a:schemeClr val="tx1"/>
                </a:solidFill>
                <a:latin typeface="Times New Roman" panose="02020603050405020304" pitchFamily="18" charset="0"/>
                <a:cs typeface="Times New Roman" panose="02020603050405020304" pitchFamily="18" charset="0"/>
              </a:rPr>
              <a:t>/ </a:t>
            </a:r>
            <a:r>
              <a:rPr lang="en-US" sz="1200" b="1" dirty="0" err="1" smtClean="0">
                <a:solidFill>
                  <a:schemeClr val="tx1"/>
                </a:solidFill>
                <a:latin typeface="Times New Roman" panose="02020603050405020304" pitchFamily="18" charset="0"/>
                <a:cs typeface="Times New Roman" panose="02020603050405020304" pitchFamily="18" charset="0"/>
              </a:rPr>
              <a:t>short;biopic;comedy</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 </a:t>
            </a:r>
            <a:r>
              <a:rPr lang="en-US" sz="1200" b="1" dirty="0" err="1" smtClean="0">
                <a:solidFill>
                  <a:schemeClr val="tx1"/>
                </a:solidFill>
                <a:latin typeface="Times New Roman" panose="02020603050405020304" pitchFamily="18" charset="0"/>
                <a:cs typeface="Times New Roman" panose="02020603050405020304" pitchFamily="18" charset="0"/>
              </a:rPr>
              <a:t>horror;comedy</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 </a:t>
            </a:r>
            <a:r>
              <a:rPr lang="en-US" sz="1200" b="1" dirty="0" smtClean="0">
                <a:solidFill>
                  <a:schemeClr val="tx1"/>
                </a:solidFill>
                <a:latin typeface="Times New Roman" panose="02020603050405020304" pitchFamily="18" charset="0"/>
                <a:cs typeface="Times New Roman" panose="02020603050405020304" pitchFamily="18" charset="0"/>
              </a:rPr>
              <a:t>musical; </a:t>
            </a:r>
            <a:r>
              <a:rPr lang="en-US" sz="1200" b="1" dirty="0" err="1" smtClean="0">
                <a:solidFill>
                  <a:schemeClr val="tx1"/>
                </a:solidFill>
                <a:latin typeface="Times New Roman" panose="02020603050405020304" pitchFamily="18" charset="0"/>
                <a:cs typeface="Times New Roman" panose="02020603050405020304" pitchFamily="18" charset="0"/>
              </a:rPr>
              <a:t>concert-film;crime</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 drama</a:t>
            </a:r>
          </a:p>
          <a:p>
            <a:r>
              <a:rPr lang="en-US" sz="1200" b="1" dirty="0">
                <a:solidFill>
                  <a:schemeClr val="tx1"/>
                </a:solidFill>
                <a:latin typeface="Times New Roman" panose="02020603050405020304" pitchFamily="18" charset="0"/>
                <a:cs typeface="Times New Roman" panose="02020603050405020304" pitchFamily="18" charset="0"/>
              </a:rPr>
              <a:t>drama / </a:t>
            </a:r>
            <a:r>
              <a:rPr lang="en-US" sz="1200" b="1" dirty="0" err="1" smtClean="0">
                <a:solidFill>
                  <a:schemeClr val="tx1"/>
                </a:solidFill>
                <a:latin typeface="Times New Roman" panose="02020603050405020304" pitchFamily="18" charset="0"/>
                <a:cs typeface="Times New Roman" panose="02020603050405020304" pitchFamily="18" charset="0"/>
              </a:rPr>
              <a:t>sports;one-man-show;psychological</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 thriller</a:t>
            </a:r>
          </a:p>
          <a:p>
            <a:r>
              <a:rPr lang="en-US" sz="1200" b="1" dirty="0" err="1" smtClean="0">
                <a:solidFill>
                  <a:schemeClr val="tx1"/>
                </a:solidFill>
                <a:latin typeface="Times New Roman" panose="02020603050405020304" pitchFamily="18" charset="0"/>
                <a:cs typeface="Times New Roman" panose="02020603050405020304" pitchFamily="18" charset="0"/>
              </a:rPr>
              <a:t>Romance;science-fiction</a:t>
            </a:r>
            <a:r>
              <a:rPr lang="en-US" sz="1200" b="1" dirty="0" smtClean="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 thriller</a:t>
            </a:r>
          </a:p>
        </p:txBody>
      </p:sp>
    </p:spTree>
    <p:extLst>
      <p:ext uri="{BB962C8B-B14F-4D97-AF65-F5344CB8AC3E}">
        <p14:creationId xmlns:p14="http://schemas.microsoft.com/office/powerpoint/2010/main" val="2765992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2011</TotalTime>
  <Words>464</Words>
  <Application>Microsoft Office PowerPoint</Application>
  <PresentationFormat>Widescreen</PresentationFormat>
  <Paragraphs>55</Paragraphs>
  <Slides>10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Algerian</vt:lpstr>
      <vt:lpstr>Arial</vt:lpstr>
      <vt:lpstr>Calibri</vt:lpstr>
      <vt:lpstr>Calibri Light</vt:lpstr>
      <vt:lpstr>High Tower Text</vt:lpstr>
      <vt:lpstr>Segoe UI</vt:lpstr>
      <vt:lpstr>Times New Roman</vt:lpstr>
      <vt:lpstr>Verdana</vt:lpstr>
      <vt:lpstr>Office Theme</vt:lpstr>
      <vt:lpstr>think-cell Slide</vt:lpstr>
      <vt:lpstr>Case Study On Netflix </vt:lpstr>
      <vt:lpstr>Table of Contents</vt:lpstr>
      <vt:lpstr>Objective</vt:lpstr>
      <vt:lpstr>1. Released Time/Year</vt:lpstr>
      <vt:lpstr>2.Languages</vt:lpstr>
      <vt:lpstr>PowerPoint Presentation</vt:lpstr>
      <vt:lpstr> 3. Genres </vt:lpstr>
      <vt:lpstr>PowerPoint Presentation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Movies</dc:title>
  <dc:creator>Vijayalakshmi</dc:creator>
  <cp:lastModifiedBy>Vijayalakshmi</cp:lastModifiedBy>
  <cp:revision>433</cp:revision>
  <dcterms:created xsi:type="dcterms:W3CDTF">2023-11-15T11:47:45Z</dcterms:created>
  <dcterms:modified xsi:type="dcterms:W3CDTF">2023-12-23T16:34:40Z</dcterms:modified>
</cp:coreProperties>
</file>