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5"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6"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20-08-2024</a:t>
            </a:fld>
            <a:endParaRPr lang="en-IN"/>
          </a:p>
        </p:txBody>
      </p:sp>
      <p:sp>
        <p:nvSpPr>
          <p:cNvPr id="1048707"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8"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9"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0"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48260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2667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91"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92" name="Holder 3"/>
          <p:cNvSpPr>
            <a:spLocks noGrp="1"/>
          </p:cNvSpPr>
          <p:nvPr>
            <p:ph type="body" idx="1"/>
          </p:nvPr>
        </p:nvSpPr>
        <p:spPr>
          <a:xfrm>
            <a:off x="609600" y="1577340"/>
            <a:ext cx="10972800" cy="266700"/>
          </a:xfrm>
        </p:spPr>
        <p:txBody>
          <a:bodyPr bIns="0" lIns="0" rIns="0" tIns="0"/>
          <a:p/>
        </p:txBody>
      </p:sp>
      <p:sp>
        <p:nvSpPr>
          <p:cNvPr id="10486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96"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97" name="Holder 3"/>
          <p:cNvSpPr>
            <a:spLocks noGrp="1"/>
          </p:cNvSpPr>
          <p:nvPr>
            <p:ph sz="half" idx="2"/>
          </p:nvPr>
        </p:nvSpPr>
        <p:spPr>
          <a:xfrm>
            <a:off x="609600" y="1577340"/>
            <a:ext cx="5303520" cy="266700"/>
          </a:xfrm>
          <a:prstGeom prst="rect"/>
        </p:spPr>
        <p:txBody>
          <a:bodyPr bIns="0" lIns="0" rIns="0" tIns="0" wrap="square">
            <a:spAutoFit/>
          </a:bodyPr>
          <a:p/>
        </p:txBody>
      </p:sp>
      <p:sp>
        <p:nvSpPr>
          <p:cNvPr id="1048698" name="Holder 4"/>
          <p:cNvSpPr>
            <a:spLocks noGrp="1"/>
          </p:cNvSpPr>
          <p:nvPr>
            <p:ph sz="half" idx="3"/>
          </p:nvPr>
        </p:nvSpPr>
        <p:spPr>
          <a:xfrm>
            <a:off x="6278880" y="1577340"/>
            <a:ext cx="5303520" cy="266700"/>
          </a:xfrm>
          <a:prstGeom prst="rect"/>
        </p:spPr>
        <p:txBody>
          <a:bodyPr bIns="0" lIns="0" rIns="0" tIns="0" wrap="square">
            <a:spAutoFit/>
          </a:bodyPr>
          <a:p/>
        </p:txBody>
      </p:sp>
      <p:sp>
        <p:nvSpPr>
          <p:cNvPr id="1048699"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0"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701"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702"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3"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704"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jpe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rot="7697">
            <a:off x="1020789" y="2968942"/>
            <a:ext cx="10481963" cy="1615441"/>
          </a:xfrm>
          <a:prstGeom prst="rect"/>
          <a:noFill/>
        </p:spPr>
        <p:txBody>
          <a:bodyPr rtlCol="0" wrap="square">
            <a:spAutoFit/>
          </a:bodyPr>
          <a:p>
            <a:r>
              <a:rPr sz="2400" lang="en-US"/>
              <a:t>STUDENT NAME</a:t>
            </a:r>
            <a:r>
              <a:rPr altLang="en-IN" sz="2400" lang="en-US"/>
              <a:t> </a:t>
            </a:r>
            <a:r>
              <a:rPr altLang="en-IN" sz="2400" lang="en-US"/>
              <a:t> </a:t>
            </a:r>
            <a:r>
              <a:rPr altLang="en-IN" sz="2400" lang="en-US"/>
              <a:t>:</a:t>
            </a:r>
            <a:r>
              <a:rPr altLang="en-IN" sz="2400" lang="en-US"/>
              <a:t> </a:t>
            </a:r>
            <a:r>
              <a:rPr altLang="en-GB" sz="2400" lang="en-US"/>
              <a:t>V</a:t>
            </a:r>
            <a:r>
              <a:rPr altLang="en-GB" sz="2400" lang="en-US"/>
              <a:t>I</a:t>
            </a:r>
            <a:r>
              <a:rPr altLang="en-GB" sz="2400" lang="en-US"/>
              <a:t>J</a:t>
            </a:r>
            <a:r>
              <a:rPr altLang="en-GB" sz="2400" lang="en-US"/>
              <a:t>A</a:t>
            </a:r>
            <a:r>
              <a:rPr altLang="en-GB" sz="2400" lang="en-US"/>
              <a:t>Y</a:t>
            </a:r>
            <a:r>
              <a:rPr altLang="en-GB" sz="2400" lang="en-US"/>
              <a:t>AKUMAR</a:t>
            </a:r>
            <a:r>
              <a:rPr altLang="en-GB" sz="2400" lang="en-US"/>
              <a:t>.</a:t>
            </a:r>
            <a:r>
              <a:rPr altLang="en-GB" sz="2400" lang="en-US"/>
              <a:t>D</a:t>
            </a:r>
            <a:endParaRPr dirty="0" sz="2400" lang="en-US"/>
          </a:p>
          <a:p>
            <a:r>
              <a:rPr dirty="0" sz="2400" lang="en-US"/>
              <a:t>REGISTER N</a:t>
            </a:r>
            <a:r>
              <a:rPr altLang="en-IN" dirty="0" sz="2400" lang="en-US"/>
              <a:t>O</a:t>
            </a:r>
            <a:r>
              <a:rPr altLang="en-IN" dirty="0" sz="2400" lang="en-US"/>
              <a:t> </a:t>
            </a:r>
            <a:r>
              <a:rPr altLang="en-IN" dirty="0" sz="2400" lang="en-US"/>
              <a:t> </a:t>
            </a:r>
            <a:r>
              <a:rPr altLang="en-IN" dirty="0" sz="2400" lang="en-US"/>
              <a:t> </a:t>
            </a:r>
            <a:r>
              <a:rPr altLang="en-IN" dirty="0" sz="2400" lang="en-US"/>
              <a:t> </a:t>
            </a:r>
            <a:r>
              <a:rPr altLang="en-IN" dirty="0" sz="2400" lang="en-US"/>
              <a:t>:</a:t>
            </a:r>
            <a:r>
              <a:rPr altLang="en-IN" dirty="0" sz="2400" lang="en-US"/>
              <a:t> </a:t>
            </a:r>
            <a:r>
              <a:rPr altLang="en-IN" dirty="0" sz="2400" lang="en-US"/>
              <a:t>3</a:t>
            </a:r>
            <a:r>
              <a:rPr altLang="en-IN" dirty="0" sz="2400" lang="en-US"/>
              <a:t>1</a:t>
            </a:r>
            <a:r>
              <a:rPr altLang="en-IN" dirty="0" sz="2400" lang="en-US"/>
              <a:t>2</a:t>
            </a:r>
            <a:r>
              <a:rPr altLang="en-IN" dirty="0" sz="2400" lang="en-US"/>
              <a:t>2</a:t>
            </a:r>
            <a:r>
              <a:rPr altLang="en-IN" dirty="0" sz="2400" lang="en-US"/>
              <a:t>0</a:t>
            </a:r>
            <a:r>
              <a:rPr altLang="en-IN" dirty="0" sz="2400" lang="en-US"/>
              <a:t>4</a:t>
            </a:r>
            <a:r>
              <a:rPr altLang="en-IN" dirty="0" sz="2400" lang="en-US"/>
              <a:t>0</a:t>
            </a:r>
            <a:r>
              <a:rPr altLang="en-GB" dirty="0" sz="2400" lang="en-US"/>
              <a:t>6</a:t>
            </a:r>
            <a:r>
              <a:rPr altLang="en-GB" dirty="0" sz="2400" lang="en-US"/>
              <a:t>8</a:t>
            </a:r>
            <a:r>
              <a:rPr altLang="en-GB" dirty="0" sz="2400" lang="en-US"/>
              <a:t>(</a:t>
            </a:r>
            <a:r>
              <a:rPr altLang="en-GB" dirty="0" sz="2400" lang="en-US"/>
              <a:t>7</a:t>
            </a:r>
            <a:r>
              <a:rPr altLang="en-GB" dirty="0" sz="2400" lang="en-US"/>
              <a:t>E</a:t>
            </a:r>
            <a:r>
              <a:rPr altLang="en-GB" dirty="0" sz="2400" lang="en-US"/>
              <a:t>A</a:t>
            </a:r>
            <a:r>
              <a:rPr altLang="en-GB" dirty="0" sz="2400" lang="en-US"/>
              <a:t>D</a:t>
            </a:r>
            <a:r>
              <a:rPr altLang="en-GB" dirty="0" sz="2400" lang="en-US"/>
              <a:t>1</a:t>
            </a:r>
            <a:r>
              <a:rPr altLang="en-GB" dirty="0" sz="2400" lang="en-US"/>
              <a:t>8</a:t>
            </a:r>
            <a:r>
              <a:rPr altLang="en-GB" dirty="0" sz="2400" lang="en-US"/>
              <a:t>A</a:t>
            </a:r>
            <a:r>
              <a:rPr altLang="en-GB" dirty="0" sz="2400" lang="en-US"/>
              <a:t>0</a:t>
            </a:r>
            <a:r>
              <a:rPr altLang="en-GB" dirty="0" sz="2400" lang="en-US"/>
              <a:t>3</a:t>
            </a:r>
            <a:r>
              <a:rPr altLang="en-GB" dirty="0" sz="2400" lang="en-US"/>
              <a:t>4</a:t>
            </a:r>
            <a:r>
              <a:rPr altLang="en-GB" dirty="0" sz="2400" lang="en-US"/>
              <a:t>4</a:t>
            </a:r>
            <a:r>
              <a:rPr altLang="en-GB" dirty="0" sz="2400" lang="en-US"/>
              <a:t>8</a:t>
            </a:r>
            <a:r>
              <a:rPr altLang="en-GB" dirty="0" sz="2400" lang="en-US"/>
              <a:t>C</a:t>
            </a:r>
            <a:r>
              <a:rPr altLang="en-GB" dirty="0" sz="2400" lang="en-US"/>
              <a:t>C</a:t>
            </a:r>
            <a:r>
              <a:rPr altLang="en-GB" dirty="0" sz="2400" lang="en-US"/>
              <a:t>9</a:t>
            </a:r>
            <a:r>
              <a:rPr altLang="en-GB" dirty="0" sz="2400" lang="en-US"/>
              <a:t>8</a:t>
            </a:r>
            <a:r>
              <a:rPr altLang="en-GB" dirty="0" sz="2400" lang="en-US"/>
              <a:t>3</a:t>
            </a:r>
            <a:r>
              <a:rPr altLang="en-GB" dirty="0" sz="2400" lang="en-US"/>
              <a:t>F</a:t>
            </a:r>
            <a:r>
              <a:rPr altLang="en-GB" dirty="0" sz="2400" lang="en-US"/>
              <a:t>3</a:t>
            </a:r>
            <a:r>
              <a:rPr altLang="en-GB" dirty="0" sz="2400" lang="en-US"/>
              <a:t>4</a:t>
            </a:r>
            <a:r>
              <a:rPr altLang="en-GB" dirty="0" sz="2400" lang="en-US"/>
              <a:t>9</a:t>
            </a:r>
            <a:r>
              <a:rPr altLang="en-GB" dirty="0" sz="2400" lang="en-US"/>
              <a:t>0</a:t>
            </a:r>
            <a:r>
              <a:rPr altLang="en-GB" dirty="0" sz="2400" lang="en-US"/>
              <a:t>B</a:t>
            </a:r>
            <a:r>
              <a:rPr altLang="en-GB" dirty="0" sz="2400" lang="en-US"/>
              <a:t>8</a:t>
            </a:r>
            <a:r>
              <a:rPr altLang="en-GB" dirty="0" sz="2400" lang="en-US"/>
              <a:t>A</a:t>
            </a:r>
            <a:r>
              <a:rPr altLang="en-GB" dirty="0" sz="2400" lang="en-US"/>
              <a:t>2</a:t>
            </a:r>
            <a:r>
              <a:rPr altLang="en-GB" dirty="0" sz="2400" lang="en-US"/>
              <a:t>E</a:t>
            </a:r>
            <a:r>
              <a:rPr altLang="en-GB" dirty="0" sz="2400" lang="en-US"/>
              <a:t>C</a:t>
            </a:r>
            <a:r>
              <a:rPr altLang="en-GB" dirty="0" sz="2400" lang="en-US"/>
              <a:t>2</a:t>
            </a:r>
            <a:r>
              <a:rPr altLang="en-GB" dirty="0" sz="2400" lang="en-US"/>
              <a:t>3</a:t>
            </a:r>
            <a:r>
              <a:rPr altLang="en-GB" dirty="0" sz="2400" lang="en-US"/>
              <a:t>8</a:t>
            </a:r>
            <a:r>
              <a:rPr altLang="en-GB" dirty="0" sz="2400" lang="en-US"/>
              <a:t>F</a:t>
            </a:r>
            <a:r>
              <a:rPr altLang="en-GB" dirty="0" sz="2400" lang="en-US"/>
              <a:t>)</a:t>
            </a:r>
            <a:endParaRPr altLang="en-US" lang="zh-CN"/>
          </a:p>
          <a:p>
            <a:r>
              <a:rPr dirty="0" sz="2400" lang="en-US"/>
              <a:t>DEPARTMEN</a:t>
            </a:r>
            <a:r>
              <a:rPr altLang="en-IN" dirty="0" sz="2400" lang="en-US"/>
              <a:t>T</a:t>
            </a:r>
            <a:r>
              <a:rPr altLang="en-IN" dirty="0" sz="2400" lang="en-US"/>
              <a:t> </a:t>
            </a:r>
            <a:r>
              <a:rPr altLang="en-IN" dirty="0" sz="2400" lang="en-US"/>
              <a:t> </a:t>
            </a:r>
            <a:r>
              <a:rPr altLang="en-IN" dirty="0" sz="2400" lang="en-US"/>
              <a:t> </a:t>
            </a:r>
            <a:r>
              <a:rPr altLang="en-IN" dirty="0" sz="2400" lang="en-US"/>
              <a:t> </a:t>
            </a:r>
            <a:r>
              <a:rPr altLang="en-IN" dirty="0" sz="2400" lang="en-US"/>
              <a:t>:</a:t>
            </a:r>
            <a:r>
              <a:rPr altLang="en-IN" dirty="0" sz="2400" lang="en-US"/>
              <a:t> </a:t>
            </a:r>
            <a:r>
              <a:rPr altLang="en-IN" dirty="0" sz="2400" lang="en-US"/>
              <a:t>B</a:t>
            </a:r>
            <a:r>
              <a:rPr altLang="en-IN" dirty="0" sz="2400" lang="en-US"/>
              <a:t>.</a:t>
            </a:r>
            <a:r>
              <a:rPr altLang="en-IN" dirty="0" sz="2400" lang="en-US"/>
              <a:t>C</a:t>
            </a:r>
            <a:r>
              <a:rPr altLang="en-IN" dirty="0" sz="2400" lang="en-US"/>
              <a:t>o</a:t>
            </a:r>
            <a:r>
              <a:rPr altLang="en-IN" dirty="0" sz="2400" lang="en-US"/>
              <a:t>m</a:t>
            </a:r>
            <a:r>
              <a:rPr altLang="en-IN" dirty="0" sz="2400" lang="en-US"/>
              <a:t> </a:t>
            </a:r>
            <a:r>
              <a:rPr altLang="en-IN" dirty="0" sz="2400" lang="en-US"/>
              <a:t>(</a:t>
            </a:r>
            <a:r>
              <a:rPr altLang="en-IN" dirty="0" sz="2400" lang="en-US"/>
              <a:t>C</a:t>
            </a:r>
            <a:r>
              <a:rPr altLang="en-IN" dirty="0" sz="2400" lang="en-US"/>
              <a:t>O</a:t>
            </a:r>
            <a:r>
              <a:rPr altLang="en-IN" dirty="0" sz="2400" lang="en-US"/>
              <a:t>M</a:t>
            </a:r>
            <a:r>
              <a:rPr altLang="en-IN" dirty="0" sz="2400" lang="en-US"/>
              <a:t>M</a:t>
            </a:r>
            <a:r>
              <a:rPr altLang="en-IN" dirty="0" sz="2400" lang="en-US"/>
              <a:t>E</a:t>
            </a:r>
            <a:r>
              <a:rPr altLang="en-IN" dirty="0" sz="2400" lang="en-US"/>
              <a:t>R</a:t>
            </a:r>
            <a:r>
              <a:rPr altLang="en-IN" dirty="0" sz="2400" lang="en-US"/>
              <a:t>CE</a:t>
            </a:r>
            <a:r>
              <a:rPr altLang="en-IN" dirty="0" sz="2400" lang="en-US"/>
              <a:t> </a:t>
            </a:r>
            <a:r>
              <a:rPr altLang="en-IN" dirty="0" sz="2400" lang="en-US"/>
              <a:t>)</a:t>
            </a:r>
            <a:endParaRPr altLang="en-US" lang="zh-CN"/>
          </a:p>
          <a:p>
            <a:r>
              <a:rPr dirty="0" sz="2400" lang="en-US"/>
              <a:t>COLLEGE</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a:t>
            </a:r>
            <a:r>
              <a:rPr altLang="en-IN" dirty="0" sz="2400" lang="en-US"/>
              <a:t> </a:t>
            </a:r>
            <a:r>
              <a:rPr altLang="en-IN" dirty="0" sz="2400" lang="en-US"/>
              <a:t>S</a:t>
            </a:r>
            <a:r>
              <a:rPr altLang="en-IN" dirty="0" sz="2400" lang="en-US"/>
              <a:t>R</a:t>
            </a:r>
            <a:r>
              <a:rPr altLang="en-IN" dirty="0" sz="2400" lang="en-US"/>
              <a:t>I</a:t>
            </a:r>
            <a:r>
              <a:rPr altLang="en-IN" dirty="0" sz="2400" lang="en-US"/>
              <a:t>R</a:t>
            </a:r>
            <a:r>
              <a:rPr altLang="en-IN" dirty="0" sz="2400" lang="en-US"/>
              <a:t>A</a:t>
            </a:r>
            <a:r>
              <a:rPr altLang="en-IN" dirty="0" sz="2400" lang="en-US"/>
              <a:t>M</a:t>
            </a:r>
            <a:r>
              <a:rPr altLang="en-IN" dirty="0" sz="2400" lang="en-US"/>
              <a:t> </a:t>
            </a:r>
            <a:r>
              <a:rPr altLang="en-IN" dirty="0" sz="2400" lang="en-US"/>
              <a:t>C</a:t>
            </a:r>
            <a:r>
              <a:rPr altLang="en-IN" dirty="0" sz="2400" lang="en-US"/>
              <a:t>O</a:t>
            </a:r>
            <a:r>
              <a:rPr altLang="en-IN" dirty="0" sz="2400" lang="en-US"/>
              <a:t>L</a:t>
            </a:r>
            <a:r>
              <a:rPr altLang="en-IN" dirty="0" sz="2400" lang="en-US"/>
              <a:t>L</a:t>
            </a:r>
            <a:r>
              <a:rPr altLang="en-IN" dirty="0" sz="2400" lang="en-US"/>
              <a:t>EGE</a:t>
            </a:r>
            <a:r>
              <a:rPr altLang="en-IN" dirty="0" sz="2400" lang="en-US"/>
              <a:t> </a:t>
            </a:r>
            <a:r>
              <a:rPr altLang="en-IN" dirty="0" sz="2400" lang="en-US"/>
              <a:t>O</a:t>
            </a:r>
            <a:r>
              <a:rPr altLang="en-IN" dirty="0" sz="2400" lang="en-US"/>
              <a:t>F</a:t>
            </a:r>
            <a:r>
              <a:rPr altLang="en-IN" dirty="0" sz="2400" lang="en-US"/>
              <a:t> </a:t>
            </a:r>
            <a:r>
              <a:rPr altLang="en-IN" dirty="0" sz="2400" lang="en-US"/>
              <a:t>A</a:t>
            </a:r>
            <a:r>
              <a:rPr altLang="en-IN" dirty="0" sz="2400" lang="en-US"/>
              <a:t>R</a:t>
            </a:r>
            <a:r>
              <a:rPr altLang="en-IN" dirty="0" sz="2400" lang="en-US"/>
              <a:t>T</a:t>
            </a:r>
            <a:r>
              <a:rPr altLang="en-IN" dirty="0" sz="2400" lang="en-US"/>
              <a:t>S</a:t>
            </a:r>
            <a:r>
              <a:rPr altLang="en-IN" dirty="0" sz="2400" lang="en-US"/>
              <a:t> </a:t>
            </a:r>
            <a:r>
              <a:rPr altLang="en-IN" dirty="0" sz="2400" lang="en-US"/>
              <a:t>&amp;</a:t>
            </a:r>
            <a:r>
              <a:rPr altLang="en-IN" dirty="0" sz="2400" lang="en-US"/>
              <a:t> </a:t>
            </a:r>
            <a:r>
              <a:rPr altLang="en-IN" dirty="0" sz="2400" lang="en-US"/>
              <a:t>S</a:t>
            </a:r>
            <a:r>
              <a:rPr altLang="en-IN" dirty="0" sz="2400" lang="en-US"/>
              <a:t>C</a:t>
            </a:r>
            <a:r>
              <a:rPr altLang="en-IN" dirty="0" sz="2400" lang="en-US"/>
              <a:t>I</a:t>
            </a:r>
            <a:r>
              <a:rPr altLang="en-IN" dirty="0" sz="2400" lang="en-US"/>
              <a:t>ENCE</a:t>
            </a:r>
            <a:r>
              <a:rPr altLang="en-IN" dirty="0" sz="2400" lang="en-US"/>
              <a:t> </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0" name="object 9"/>
          <p:cNvSpPr txBox="1"/>
          <p:nvPr/>
        </p:nvSpPr>
        <p:spPr>
          <a:xfrm>
            <a:off x="11277218" y="6473337"/>
            <a:ext cx="228600"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1" name="object 8"/>
          <p:cNvSpPr txBox="1"/>
          <p:nvPr/>
        </p:nvSpPr>
        <p:spPr>
          <a:xfrm>
            <a:off x="739775" y="291147"/>
            <a:ext cx="3303904" cy="6102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2"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3" name=""/>
          <p:cNvSpPr txBox="1"/>
          <p:nvPr/>
        </p:nvSpPr>
        <p:spPr>
          <a:xfrm>
            <a:off x="999388" y="1524634"/>
            <a:ext cx="9404872" cy="4003040"/>
          </a:xfrm>
          <a:prstGeom prst="rect"/>
        </p:spPr>
        <p:txBody>
          <a:bodyPr rtlCol="0" wrap="square">
            <a:spAutoFit/>
          </a:bodyPr>
          <a:p>
            <a:r>
              <a:rPr sz="2800" lang="en-US">
                <a:solidFill>
                  <a:srgbClr val="000000"/>
                </a:solidFill>
              </a:rPr>
              <a:t>To analyze salary and compensation using Excel, start by gathering and cleaning data on salaries, job titles, and other relevant factors. Organize the data in a table and perform exploratory analysis with pivot tables and charts. Use statistical functions to calculate averages and standard deviations. Apply regression analysis to understand how factors impact salary and use visualizations to present trends. Conduct scenario analysis to explore the effects of variable changes and summarize your findings in a clear report, validating results with external benchmarks.
</a:t>
            </a:r>
            <a:endParaRPr sz="2800" lang="en-US">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8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5"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7" name="object 7"/>
          <p:cNvSpPr txBox="1">
            <a:spLocks noGrp="1"/>
          </p:cNvSpPr>
          <p:nvPr>
            <p:ph type="title"/>
          </p:nvPr>
        </p:nvSpPr>
        <p:spPr>
          <a:xfrm>
            <a:off x="755332" y="385444"/>
            <a:ext cx="2437130" cy="610236"/>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8" name="object 9"/>
          <p:cNvSpPr txBox="1"/>
          <p:nvPr/>
        </p:nvSpPr>
        <p:spPr>
          <a:xfrm>
            <a:off x="11277218" y="6473337"/>
            <a:ext cx="228600"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pic>
        <p:nvPicPr>
          <p:cNvPr id="2097168" name="Content Placeholder 3"/>
          <p:cNvPicPr>
            <a:picLocks/>
          </p:cNvPicPr>
          <p:nvPr/>
        </p:nvPicPr>
        <p:blipFill>
          <a:blip xmlns:r="http://schemas.openxmlformats.org/officeDocument/2006/relationships" r:embed="rId2"/>
          <a:stretch>
            <a:fillRect/>
          </a:stretch>
        </p:blipFill>
        <p:spPr>
          <a:xfrm>
            <a:off x="1736273" y="1834291"/>
            <a:ext cx="7918508" cy="4025172"/>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9" name="Title 1"/>
          <p:cNvSpPr>
            <a:spLocks noGrp="1"/>
          </p:cNvSpPr>
          <p:nvPr>
            <p:ph type="title"/>
          </p:nvPr>
        </p:nvSpPr>
        <p:spPr>
          <a:xfrm>
            <a:off x="755332" y="385444"/>
            <a:ext cx="10681335" cy="596900"/>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0" name=""/>
          <p:cNvSpPr txBox="1"/>
          <p:nvPr/>
        </p:nvSpPr>
        <p:spPr>
          <a:xfrm>
            <a:off x="755332" y="2007037"/>
            <a:ext cx="10397033" cy="2936240"/>
          </a:xfrm>
          <a:prstGeom prst="rect"/>
        </p:spPr>
        <p:txBody>
          <a:bodyPr rtlCol="0" wrap="square">
            <a:spAutoFit/>
          </a:bodyPr>
          <a:p>
            <a:r>
              <a:rPr sz="2800" lang="en-US">
                <a:solidFill>
                  <a:srgbClr val="000000"/>
                </a:solidFill>
              </a:rPr>
              <a:t>In conclusion, the Excel-based salary analysis revealed key insights: a skewed salary distribution suggests issues with progression, a gender pay gap is evident in senior roles, and some positions are undercompensated compared to industry standards. Additionally, while bonuses are fairly distributed, inconsistencies in non-monetary benefits may impact employee satisfaction. Addressing these areas can enhance fairness, competitiveness, and retention.
</a:t>
            </a:r>
            <a:endParaRPr sz="2800" lang="en-US">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5372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680658" y="2123271"/>
            <a:ext cx="9865706" cy="1729741"/>
          </a:xfrm>
          <a:prstGeom prst="rect"/>
          <a:noFill/>
        </p:spPr>
        <p:txBody>
          <a:bodyPr rtlCol="0" wrap="square">
            <a:spAutoFit/>
          </a:bodyPr>
          <a:p>
            <a:r>
              <a:rPr altLang="en-IN" b="1" dirty="0" sz="4400" lang="en-US">
                <a:solidFill>
                  <a:srgbClr val="0F0F0F"/>
                </a:solidFill>
                <a:latin typeface="Times New Roman" panose="02020603050405020304" pitchFamily="18" charset="0"/>
                <a:cs typeface="Times New Roman" panose="02020603050405020304" pitchFamily="18" charset="0"/>
              </a:rPr>
              <a:t>Salary and compensation</a:t>
            </a:r>
            <a:endParaRPr dirty="0" sz="2800" lang="en-IN">
              <a:solidFill>
                <a:srgbClr val="7030A0"/>
              </a:solidFill>
              <a:latin typeface="Times New Roman" panose="02020603050405020304" pitchFamily="18" charset="0"/>
              <a:cs typeface="Times New Roman" panose="02020603050405020304" pitchFamily="18" charset="0"/>
            </a:endParaRPr>
          </a:p>
          <a:p>
            <a:r>
              <a:rPr altLang="en-IN" b="1" dirty="0" sz="4400" lang="en-US">
                <a:solidFill>
                  <a:srgbClr val="0F0F0F"/>
                </a:solidFill>
                <a:latin typeface="Times New Roman" panose="02020603050405020304" pitchFamily="18" charset="0"/>
                <a:cs typeface="Times New Roman" panose="02020603050405020304" pitchFamily="18" charset="0"/>
              </a:rPr>
              <a:t>                 Through Excel Data</a:t>
            </a:r>
            <a:endParaRPr dirty="0" sz="2800" lang="en-IN">
              <a:solidFill>
                <a:srgbClr val="7030A0"/>
              </a:solidFill>
              <a:latin typeface="Times New Roman" panose="02020603050405020304" pitchFamily="18" charset="0"/>
              <a:cs typeface="Times New Roman" panose="02020603050405020304" pitchFamily="18" charset="0"/>
            </a:endParaRPr>
          </a:p>
          <a:p>
            <a:r>
              <a:rPr altLang="en-IN" b="1" dirty="0" sz="4400" lang="en-US">
                <a:solidFill>
                  <a:srgbClr val="0F0F0F"/>
                </a:solidFill>
                <a:latin typeface="Times New Roman" panose="02020603050405020304" pitchFamily="18" charset="0"/>
                <a:cs typeface="Times New Roman" panose="02020603050405020304" pitchFamily="18" charset="0"/>
              </a:rPr>
              <a:t>                               Modelling</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6102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3647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5372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
          <p:cNvSpPr txBox="1"/>
          <p:nvPr/>
        </p:nvSpPr>
        <p:spPr>
          <a:xfrm>
            <a:off x="538594" y="1857375"/>
            <a:ext cx="8814955" cy="4358640"/>
          </a:xfrm>
          <a:prstGeom prst="rect"/>
        </p:spPr>
        <p:txBody>
          <a:bodyPr rtlCol="0" wrap="square">
            <a:spAutoFit/>
          </a:bodyPr>
          <a:p>
            <a:r>
              <a:rPr sz="2800" lang="en-US">
                <a:solidFill>
                  <a:srgbClr val="000000"/>
                </a:solidFill>
              </a:rPr>
              <a:t>To analyse the salary and compensation data and employees
In order to identify patterns disparties and areas for improvement
This analysis help in making data _driven decision regarding salary adjustable , budget allocation ,and employees satisfaction,
Key  questions
Salary distribution
Compensation companies
</a:t>
            </a:r>
            <a:endParaRPr sz="2800" lang="en-US">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5372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10"/>
          <p:cNvSpPr txBox="1"/>
          <p:nvPr/>
        </p:nvSpPr>
        <p:spPr>
          <a:xfrm>
            <a:off x="990600" y="2133600"/>
            <a:ext cx="7924800" cy="7010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endParaRPr dirty="0" sz="2400" lang="en-IN">
              <a:latin typeface="Times New Roman" panose="02020603050405020304" pitchFamily="18" charset="0"/>
              <a:cs typeface="Times New Roman" panose="02020603050405020304" pitchFamily="18" charset="0"/>
            </a:endParaRPr>
          </a:p>
        </p:txBody>
      </p:sp>
      <p:sp>
        <p:nvSpPr>
          <p:cNvPr id="1048656" name=""/>
          <p:cNvSpPr txBox="1"/>
          <p:nvPr/>
        </p:nvSpPr>
        <p:spPr>
          <a:xfrm>
            <a:off x="1747836" y="2246313"/>
            <a:ext cx="6355917" cy="2225041"/>
          </a:xfrm>
          <a:prstGeom prst="rect"/>
        </p:spPr>
        <p:txBody>
          <a:bodyPr rtlCol="0" wrap="square">
            <a:spAutoFit/>
          </a:bodyPr>
          <a:p>
            <a:r>
              <a:rPr sz="2800" lang="en-US">
                <a:solidFill>
                  <a:srgbClr val="000000"/>
                </a:solidFill>
              </a:rPr>
              <a:t>Data collection
Advanced data modelling
Reporting and presentation
Advanced data analysis
Implementation band follow-up
</a:t>
            </a:r>
            <a:endParaRPr sz="2800" lang="en-US">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7"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8"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0" name="object 5"/>
          <p:cNvSpPr txBox="1">
            <a:spLocks noGrp="1"/>
          </p:cNvSpPr>
          <p:nvPr>
            <p:ph type="title"/>
          </p:nvPr>
        </p:nvSpPr>
        <p:spPr>
          <a:xfrm>
            <a:off x="699452" y="891793"/>
            <a:ext cx="5014595" cy="410211"/>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1" name="object 8"/>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2" name=""/>
          <p:cNvSpPr txBox="1"/>
          <p:nvPr/>
        </p:nvSpPr>
        <p:spPr>
          <a:xfrm>
            <a:off x="1323131" y="2032635"/>
            <a:ext cx="5372943" cy="3291840"/>
          </a:xfrm>
          <a:prstGeom prst="rect"/>
        </p:spPr>
        <p:txBody>
          <a:bodyPr rtlCol="0" wrap="square">
            <a:spAutoFit/>
          </a:bodyPr>
          <a:p>
            <a:r>
              <a:rPr sz="2800" lang="en-US">
                <a:solidFill>
                  <a:srgbClr val="000000"/>
                </a:solidFill>
              </a:rPr>
              <a:t>HR manager
Department heads
Team leaders
Board members
Financial analysis
Individual employees
Executive leadership
Finance department
</a:t>
            </a:r>
            <a:endParaRPr sz="2800" lang="en-US">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6" name="object 6"/>
          <p:cNvSpPr txBox="1">
            <a:spLocks noGrp="1"/>
          </p:cNvSpPr>
          <p:nvPr>
            <p:ph type="title"/>
          </p:nvPr>
        </p:nvSpPr>
        <p:spPr>
          <a:xfrm>
            <a:off x="558165" y="857885"/>
            <a:ext cx="9763125" cy="457835"/>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7" name="object 9"/>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8" name=""/>
          <p:cNvSpPr txBox="1"/>
          <p:nvPr/>
        </p:nvSpPr>
        <p:spPr>
          <a:xfrm>
            <a:off x="1001924" y="1546859"/>
            <a:ext cx="10488050" cy="3647440"/>
          </a:xfrm>
          <a:prstGeom prst="rect"/>
        </p:spPr>
        <p:txBody>
          <a:bodyPr rtlCol="0" wrap="square">
            <a:spAutoFit/>
          </a:bodyPr>
          <a:p>
            <a:r>
              <a:rPr sz="2800" lang="en-US">
                <a:solidFill>
                  <a:srgbClr val="000000"/>
                </a:solidFill>
              </a:rPr>
              <a:t>Using Excel for salary and compensation analysis offers several key advantages. First, it allows for detailed and comprehensive analysis of compensation data through advanced functions, pivot tables, and charts, providing deep insights into salary distributions and trends. Second, Excel’s flexibility enables the customization of models and dashboards to suit specific organizational needs, tracking various metrics such as base salaries and bonuses. Additionally, Excel supports scenario forecasting, allowing users to model different compensation scenarios and assess their impacts using tools like data tables and solver. 
</a:t>
            </a:r>
            <a:endParaRPr sz="2800" lang="en-US">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9" name="Title 1"/>
          <p:cNvSpPr>
            <a:spLocks noGrp="1"/>
          </p:cNvSpPr>
          <p:nvPr>
            <p:ph type="title"/>
          </p:nvPr>
        </p:nvSpPr>
        <p:spPr>
          <a:xfrm>
            <a:off x="755332" y="385444"/>
            <a:ext cx="10681335" cy="596900"/>
          </a:xfrm>
        </p:spPr>
        <p:txBody>
          <a:bodyPr/>
          <a:p>
            <a:r>
              <a:rPr dirty="0" lang="en-IN"/>
              <a:t>Dataset Description</a:t>
            </a:r>
          </a:p>
        </p:txBody>
      </p:sp>
      <p:sp>
        <p:nvSpPr>
          <p:cNvPr id="1048670" name=""/>
          <p:cNvSpPr txBox="1"/>
          <p:nvPr/>
        </p:nvSpPr>
        <p:spPr>
          <a:xfrm>
            <a:off x="942990" y="1109344"/>
            <a:ext cx="10306018" cy="4358640"/>
          </a:xfrm>
          <a:prstGeom prst="rect"/>
        </p:spPr>
        <p:txBody>
          <a:bodyPr rtlCol="0" wrap="square">
            <a:spAutoFit/>
          </a:bodyPr>
          <a:p>
            <a:r>
              <a:rPr sz="2800" lang="en-US">
                <a:solidFill>
                  <a:srgbClr val="000000"/>
                </a:solidFill>
              </a:rPr>
              <a:t>To analyze salary and compensation using Excel:
1. **Organize Data: Clean and structure data with columns for salaries, bonuses, job titles, etc.
2. **Descriptive Stats**: Use functions like AVERAGE, MEDIAN, and STDEV.
3. **Pivot Tables**: Summarize data by department or job title.
4. **Visualizations**: Create charts to visualize distributions and trends.
5. **Advanced Analysis**: Perform regression and correlation analysis to explore relationships.
6. **Reporting**: Build dashboards and document key findings.
</a:t>
            </a:r>
            <a:endParaRPr sz="2800" lang="en-US">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1"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5" name="object 7"/>
          <p:cNvSpPr txBox="1">
            <a:spLocks noGrp="1"/>
          </p:cNvSpPr>
          <p:nvPr>
            <p:ph type="title"/>
          </p:nvPr>
        </p:nvSpPr>
        <p:spPr>
          <a:xfrm>
            <a:off x="739775" y="654938"/>
            <a:ext cx="8480425" cy="5372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6" name="object 8"/>
          <p:cNvSpPr txBox="1"/>
          <p:nvPr/>
        </p:nvSpPr>
        <p:spPr>
          <a:xfrm>
            <a:off x="11277218" y="6473337"/>
            <a:ext cx="228600"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7" name="TextBox 8"/>
          <p:cNvSpPr txBox="1"/>
          <p:nvPr/>
        </p:nvSpPr>
        <p:spPr>
          <a:xfrm>
            <a:off x="2743200" y="2354703"/>
            <a:ext cx="8534018" cy="802640"/>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78" name=""/>
          <p:cNvSpPr txBox="1"/>
          <p:nvPr/>
        </p:nvSpPr>
        <p:spPr>
          <a:xfrm>
            <a:off x="2533650" y="1695450"/>
            <a:ext cx="8940776" cy="3647440"/>
          </a:xfrm>
          <a:prstGeom prst="rect"/>
        </p:spPr>
        <p:txBody>
          <a:bodyPr rtlCol="0" wrap="square">
            <a:spAutoFit/>
          </a:bodyPr>
          <a:p>
            <a:r>
              <a:rPr sz="2800" lang="en-US">
                <a:solidFill>
                  <a:srgbClr val="000000"/>
                </a:solidFill>
              </a:rPr>
              <a:t>1. **Collect Data**: Gather salary, bonus, and benefit information.
2. **Organize Data**: Arrange data in Excel with relevant columns.
3. **Analyze**: Use formulas (e.g., AVERAGE) and pivot tables to understand compensation trends.
4. **Model**: Perform scenario analysis and what-if scenarios.
5. **Report**: Create charts and dashboards to present insights.
</a:t>
            </a:r>
            <a:endParaRPr sz="2800" lang="en-US">
              <a:solidFill>
                <a:srgbClr val="00000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Channabasava Yadav</cp:lastModifiedBy>
  <dcterms:created xsi:type="dcterms:W3CDTF">2024-03-23T05:07:22Z</dcterms:created>
  <dcterms:modified xsi:type="dcterms:W3CDTF">2024-09-07T10:43:16Z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da41c420a12e4d2b90f52a548cac7fbb</vt:lpwstr>
  </property>
</Properties>
</file>