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5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1" d="100"/>
          <a:sy n="51" d="100"/>
        </p:scale>
        <p:origin x="88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bc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hyperlink" Target="https://abc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hyperlink" Target="https://abc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bc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429563" y="0"/>
            <a:ext cx="4762436" cy="6857998"/>
          </a:xfrm>
          <a:prstGeom prst="rect">
            <a:avLst/>
          </a:prstGeom>
        </p:spPr>
      </p:pic>
      <p:sp>
        <p:nvSpPr>
          <p:cNvPr id="2" name="textbox 2"/>
          <p:cNvSpPr/>
          <p:nvPr/>
        </p:nvSpPr>
        <p:spPr>
          <a:xfrm>
            <a:off x="6521985" y="2186208"/>
            <a:ext cx="5425175" cy="1823817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0344"/>
              </a:lnSpc>
              <a:tabLst/>
            </a:pPr>
            <a:endParaRPr lang="x-none" altLang="x-none" sz="100" dirty="0"/>
          </a:p>
          <a:p>
            <a:pPr marL="12700" algn="l" rtl="0" eaLnBrk="0">
              <a:lnSpc>
                <a:spcPct val="82000"/>
              </a:lnSpc>
              <a:tabLst/>
            </a:pPr>
            <a:r>
              <a:rPr lang="en-US" altLang="x-none" sz="2400" kern="0" spc="-2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VIJAY AADHITYA A</a:t>
            </a:r>
          </a:p>
          <a:p>
            <a:pPr marL="12700" eaLnBrk="0">
              <a:lnSpc>
                <a:spcPct val="82000"/>
              </a:lnSpc>
            </a:pPr>
            <a:r>
              <a:rPr lang="en-US" altLang="x-none" sz="2400" kern="0" spc="-2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   </a:t>
            </a:r>
          </a:p>
          <a:p>
            <a:pPr marL="12700" eaLnBrk="0">
              <a:lnSpc>
                <a:spcPct val="82000"/>
              </a:lnSpc>
            </a:pPr>
            <a:r>
              <a:rPr lang="en-US" altLang="x-none" sz="2400" kern="0" spc="-2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813821104120</a:t>
            </a:r>
          </a:p>
          <a:p>
            <a:pPr marL="12700" algn="l" rtl="0" eaLnBrk="0">
              <a:lnSpc>
                <a:spcPct val="82000"/>
              </a:lnSpc>
              <a:tabLst/>
            </a:pPr>
            <a:endParaRPr lang="en-US" altLang="x-none" sz="2400" kern="0" spc="-20" dirty="0">
              <a:solidFill>
                <a:srgbClr val="000000">
                  <a:alpha val="100000"/>
                </a:srgbClr>
              </a:solidFill>
              <a:latin typeface="Trebuchet MS"/>
            </a:endParaRPr>
          </a:p>
          <a:p>
            <a:pPr marL="12700" algn="l" rtl="0" eaLnBrk="0">
              <a:lnSpc>
                <a:spcPct val="82000"/>
              </a:lnSpc>
              <a:tabLst/>
            </a:pPr>
            <a:r>
              <a:rPr lang="en-US" altLang="x-none" sz="2400" kern="0" spc="-2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computer science and engineering</a:t>
            </a:r>
          </a:p>
          <a:p>
            <a:pPr marL="12700" algn="l" rtl="0" eaLnBrk="0">
              <a:lnSpc>
                <a:spcPct val="82000"/>
              </a:lnSpc>
              <a:tabLst/>
            </a:pPr>
            <a:endParaRPr lang="x-none" altLang="x-none" sz="2400" dirty="0"/>
          </a:p>
          <a:p>
            <a:pPr algn="l" rtl="0" eaLnBrk="0">
              <a:lnSpc>
                <a:spcPct val="155000"/>
              </a:lnSpc>
              <a:tabLst/>
            </a:pPr>
            <a:endParaRPr lang="x-none" altLang="x-none" sz="2400" dirty="0"/>
          </a:p>
          <a:p>
            <a:pPr algn="l" rtl="0" eaLnBrk="0">
              <a:lnSpc>
                <a:spcPct val="101000"/>
              </a:lnSpc>
              <a:tabLst/>
            </a:pPr>
            <a:endParaRPr lang="x-none" altLang="x-none" sz="2400" dirty="0"/>
          </a:p>
          <a:p>
            <a:pPr marL="106679" algn="l" rtl="0" eaLnBrk="0">
              <a:lnSpc>
                <a:spcPct val="81000"/>
              </a:lnSpc>
              <a:spcBef>
                <a:spcPts val="4"/>
              </a:spcBef>
              <a:tabLst/>
            </a:pPr>
            <a:r>
              <a:rPr sz="2400" b="1" kern="0" spc="-30" dirty="0">
                <a:solidFill>
                  <a:srgbClr val="2E946B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Final</a:t>
            </a:r>
            <a:r>
              <a:rPr sz="2400" b="1" kern="0" spc="150" dirty="0">
                <a:solidFill>
                  <a:srgbClr val="2E946B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sz="2400" b="1" kern="0" spc="-30" dirty="0">
                <a:solidFill>
                  <a:srgbClr val="2E946B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Project</a:t>
            </a:r>
            <a:endParaRPr lang="x-none" altLang="x-none" sz="2400" dirty="0"/>
          </a:p>
        </p:txBody>
      </p:sp>
      <p:sp>
        <p:nvSpPr>
          <p:cNvPr id="3" name="path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0" t="0" r="0" b="0"/>
            <a:pathLst>
              <a:path w="2625" h="2265">
                <a:moveTo>
                  <a:pt x="0" y="1132"/>
                </a:moveTo>
                <a:lnTo>
                  <a:pt x="566" y="0"/>
                </a:lnTo>
                <a:lnTo>
                  <a:pt x="2058" y="0"/>
                </a:lnTo>
                <a:lnTo>
                  <a:pt x="2625" y="1132"/>
                </a:lnTo>
                <a:lnTo>
                  <a:pt x="2058" y="2265"/>
                </a:lnTo>
                <a:lnTo>
                  <a:pt x="566" y="2265"/>
                </a:lnTo>
                <a:lnTo>
                  <a:pt x="0" y="1132"/>
                </a:lnTo>
                <a:close/>
              </a:path>
            </a:pathLst>
          </a:custGeom>
          <a:solidFill>
            <a:srgbClr val="42D0A2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pSp>
        <p:nvGrpSpPr>
          <p:cNvPr id="10" name="group 2"/>
          <p:cNvGrpSpPr/>
          <p:nvPr/>
        </p:nvGrpSpPr>
        <p:grpSpPr>
          <a:xfrm rot="21600000">
            <a:off x="742950" y="1104900"/>
            <a:ext cx="1743075" cy="1333500"/>
            <a:chOff x="0" y="0"/>
            <a:chExt cx="1743075" cy="1333500"/>
          </a:xfrm>
        </p:grpSpPr>
        <p:sp>
          <p:nvSpPr>
            <p:cNvPr id="4" name="path"/>
            <p:cNvSpPr/>
            <p:nvPr/>
          </p:nvSpPr>
          <p:spPr>
            <a:xfrm>
              <a:off x="0" y="276225"/>
              <a:ext cx="1228725" cy="1057275"/>
            </a:xfrm>
            <a:custGeom>
              <a:avLst/>
              <a:gdLst/>
              <a:ahLst/>
              <a:cxnLst/>
              <a:rect l="0" t="0" r="0" b="0"/>
              <a:pathLst>
                <a:path w="1935" h="1665">
                  <a:moveTo>
                    <a:pt x="0" y="832"/>
                  </a:moveTo>
                  <a:lnTo>
                    <a:pt x="416" y="0"/>
                  </a:lnTo>
                  <a:lnTo>
                    <a:pt x="1518" y="0"/>
                  </a:lnTo>
                  <a:lnTo>
                    <a:pt x="1935" y="832"/>
                  </a:lnTo>
                  <a:lnTo>
                    <a:pt x="1518" y="1665"/>
                  </a:lnTo>
                  <a:lnTo>
                    <a:pt x="416" y="1665"/>
                  </a:lnTo>
                  <a:lnTo>
                    <a:pt x="0" y="832"/>
                  </a:lnTo>
                  <a:close/>
                </a:path>
              </a:pathLst>
            </a:custGeom>
            <a:solidFill>
              <a:srgbClr val="5FCBEF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5" name="path"/>
            <p:cNvSpPr/>
            <p:nvPr/>
          </p:nvSpPr>
          <p:spPr>
            <a:xfrm>
              <a:off x="1095375" y="0"/>
              <a:ext cx="647700" cy="561975"/>
            </a:xfrm>
            <a:custGeom>
              <a:avLst/>
              <a:gdLst/>
              <a:ahLst/>
              <a:cxnLst/>
              <a:rect l="0" t="0" r="0" b="0"/>
              <a:pathLst>
                <a:path w="1020" h="885">
                  <a:moveTo>
                    <a:pt x="0" y="442"/>
                  </a:moveTo>
                  <a:lnTo>
                    <a:pt x="221" y="0"/>
                  </a:lnTo>
                  <a:lnTo>
                    <a:pt x="798" y="0"/>
                  </a:lnTo>
                  <a:lnTo>
                    <a:pt x="1020" y="442"/>
                  </a:lnTo>
                  <a:lnTo>
                    <a:pt x="798" y="885"/>
                  </a:lnTo>
                  <a:lnTo>
                    <a:pt x="221" y="885"/>
                  </a:lnTo>
                  <a:lnTo>
                    <a:pt x="0" y="442"/>
                  </a:lnTo>
                  <a:close/>
                </a:path>
              </a:pathLst>
            </a:custGeom>
            <a:solidFill>
              <a:srgbClr val="2E946B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4010025"/>
            <a:ext cx="447675" cy="2847971"/>
          </a:xfrm>
          <a:prstGeom prst="rect">
            <a:avLst/>
          </a:prstGeom>
        </p:spPr>
      </p:pic>
      <p:sp>
        <p:nvSpPr>
          <p:cNvPr id="7" name="path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0" t="0" r="0" b="0"/>
            <a:pathLst>
              <a:path w="1140" h="975">
                <a:moveTo>
                  <a:pt x="0" y="487"/>
                </a:moveTo>
                <a:lnTo>
                  <a:pt x="243" y="0"/>
                </a:lnTo>
                <a:lnTo>
                  <a:pt x="896" y="0"/>
                </a:lnTo>
                <a:lnTo>
                  <a:pt x="1140" y="487"/>
                </a:lnTo>
                <a:lnTo>
                  <a:pt x="896" y="975"/>
                </a:lnTo>
                <a:lnTo>
                  <a:pt x="243" y="975"/>
                </a:lnTo>
                <a:lnTo>
                  <a:pt x="0" y="487"/>
                </a:lnTo>
                <a:close/>
              </a:path>
            </a:pathLst>
          </a:custGeom>
          <a:solidFill>
            <a:srgbClr val="42B051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8" name="textbox 8"/>
          <p:cNvSpPr/>
          <p:nvPr/>
        </p:nvSpPr>
        <p:spPr>
          <a:xfrm>
            <a:off x="11392820" y="6504908"/>
            <a:ext cx="86360" cy="1619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530"/>
              </a:lnSpc>
              <a:tabLst/>
            </a:pPr>
            <a:endParaRPr lang="x-none" altLang="x-none" sz="100" dirty="0"/>
          </a:p>
          <a:p>
            <a:pPr algn="r" rtl="0" eaLnBrk="0">
              <a:lnSpc>
                <a:spcPct val="81000"/>
              </a:lnSpc>
              <a:tabLst/>
            </a:pPr>
            <a:r>
              <a:rPr sz="1100" kern="0" spc="-10" dirty="0">
                <a:solidFill>
                  <a:srgbClr val="2E946B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1</a:t>
            </a:r>
            <a:endParaRPr lang="x-none" altLang="x-none" sz="11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429563" y="0"/>
            <a:ext cx="4762436" cy="6857998"/>
          </a:xfrm>
          <a:prstGeom prst="rect">
            <a:avLst/>
          </a:prstGeom>
        </p:spPr>
      </p:pic>
      <p:sp>
        <p:nvSpPr>
          <p:cNvPr id="62" name="textbox 62"/>
          <p:cNvSpPr/>
          <p:nvPr/>
        </p:nvSpPr>
        <p:spPr>
          <a:xfrm>
            <a:off x="282222" y="237067"/>
            <a:ext cx="11593689" cy="6429607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67409"/>
              </a:lnSpc>
              <a:tabLst/>
            </a:pPr>
            <a:endParaRPr lang="x-none" altLang="x-none" sz="100" dirty="0"/>
          </a:p>
          <a:p>
            <a:pPr marL="16509" algn="l" rtl="0" eaLnBrk="0">
              <a:lnSpc>
                <a:spcPct val="81000"/>
              </a:lnSpc>
              <a:tabLst/>
            </a:pPr>
            <a:r>
              <a:rPr sz="4800" b="1" kern="0" spc="-2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MODELLING</a:t>
            </a:r>
            <a:endParaRPr lang="x-none" altLang="x-none" sz="4800" dirty="0"/>
          </a:p>
          <a:p>
            <a:pPr marL="171450" indent="-171450" algn="l" rtl="0" eaLnBrk="0">
              <a:lnSpc>
                <a:spcPct val="102000"/>
              </a:lnSpc>
              <a:buFont typeface="Arial" panose="020B0604020202020204" pitchFamily="34" charset="0"/>
              <a:buChar char="•"/>
              <a:tabLst/>
            </a:pPr>
            <a:endParaRPr lang="en-US" altLang="x-none" sz="1000" dirty="0"/>
          </a:p>
          <a:p>
            <a:pPr marL="171450" indent="-171450" eaLnBrk="0">
              <a:lnSpc>
                <a:spcPct val="102000"/>
              </a:lnSpc>
              <a:buFont typeface="Arial" panose="020B0604020202020204" pitchFamily="34" charset="0"/>
              <a:buChar char="•"/>
            </a:pPr>
            <a:r>
              <a:rPr lang="en-US" altLang="x-none" sz="2000" dirty="0"/>
              <a:t>Attention </a:t>
            </a:r>
            <a:r>
              <a:rPr lang="en-US" altLang="x-none" sz="2000" dirty="0" err="1"/>
              <a:t>Mechanisms:Attention</a:t>
            </a:r>
            <a:r>
              <a:rPr lang="en-US" altLang="x-none" sz="2000" dirty="0"/>
              <a:t> mechanisms can be incorporated into models to focus on relevant facial regions or frames that contribute most to emotion detection. This helps improve model interpretability and performance.</a:t>
            </a:r>
          </a:p>
          <a:p>
            <a:pPr marL="171450" indent="-171450" eaLnBrk="0">
              <a:lnSpc>
                <a:spcPct val="102000"/>
              </a:lnSpc>
              <a:buFont typeface="Arial" panose="020B0604020202020204" pitchFamily="34" charset="0"/>
              <a:buChar char="•"/>
            </a:pPr>
            <a:endParaRPr lang="en-US" altLang="x-none" sz="2000" dirty="0"/>
          </a:p>
          <a:p>
            <a:pPr marL="171450" indent="-171450" eaLnBrk="0">
              <a:lnSpc>
                <a:spcPct val="102000"/>
              </a:lnSpc>
              <a:buFont typeface="Arial" panose="020B0604020202020204" pitchFamily="34" charset="0"/>
              <a:buChar char="•"/>
            </a:pPr>
            <a:r>
              <a:rPr lang="en-US" altLang="x-none" sz="2000" dirty="0"/>
              <a:t>Ensemble </a:t>
            </a:r>
            <a:r>
              <a:rPr lang="en-US" altLang="x-none" sz="2000" dirty="0" err="1"/>
              <a:t>Learning:Ensemble</a:t>
            </a:r>
            <a:r>
              <a:rPr lang="en-US" altLang="x-none" sz="2000" dirty="0"/>
              <a:t> learning techniques, such as combining predictions from multiple models (e.g., CNN ensemble), can enhance prediction accuracy and robustness by leveraging diverse model outputs.</a:t>
            </a:r>
          </a:p>
          <a:p>
            <a:pPr marL="171450" indent="-171450" eaLnBrk="0">
              <a:lnSpc>
                <a:spcPct val="102000"/>
              </a:lnSpc>
              <a:buFont typeface="Arial" panose="020B0604020202020204" pitchFamily="34" charset="0"/>
              <a:buChar char="•"/>
            </a:pPr>
            <a:endParaRPr lang="en-US" altLang="x-none" sz="2000" dirty="0"/>
          </a:p>
          <a:p>
            <a:pPr marL="171450" indent="-171450" eaLnBrk="0">
              <a:lnSpc>
                <a:spcPct val="102000"/>
              </a:lnSpc>
              <a:buFont typeface="Arial" panose="020B0604020202020204" pitchFamily="34" charset="0"/>
              <a:buChar char="•"/>
            </a:pPr>
            <a:r>
              <a:rPr lang="en-US" altLang="x-none" sz="2000" dirty="0"/>
              <a:t>Self-Supervised </a:t>
            </a:r>
            <a:r>
              <a:rPr lang="en-US" altLang="x-none" sz="2000" dirty="0" err="1"/>
              <a:t>Learning:Self-supervised</a:t>
            </a:r>
            <a:r>
              <a:rPr lang="en-US" altLang="x-none" sz="2000" dirty="0"/>
              <a:t> learning approaches, like contrastive learning or self-supervised pretext tasks, can be used to pre-train models on unlabeled data, improving generalization and reducing the need for large labeled datasets.</a:t>
            </a:r>
          </a:p>
          <a:p>
            <a:pPr marL="171450" indent="-171450" eaLnBrk="0">
              <a:lnSpc>
                <a:spcPct val="102000"/>
              </a:lnSpc>
              <a:buFont typeface="Arial" panose="020B0604020202020204" pitchFamily="34" charset="0"/>
              <a:buChar char="•"/>
            </a:pPr>
            <a:endParaRPr lang="en-US" altLang="x-none" sz="2000" dirty="0"/>
          </a:p>
          <a:p>
            <a:pPr marL="171450" indent="-171450" eaLnBrk="0">
              <a:lnSpc>
                <a:spcPct val="102000"/>
              </a:lnSpc>
              <a:buFont typeface="Arial" panose="020B0604020202020204" pitchFamily="34" charset="0"/>
              <a:buChar char="•"/>
            </a:pPr>
            <a:r>
              <a:rPr lang="en-US" altLang="x-none" sz="2000" dirty="0"/>
              <a:t>Data </a:t>
            </a:r>
            <a:r>
              <a:rPr lang="en-US" altLang="x-none" sz="2000" dirty="0" err="1"/>
              <a:t>Augmentation:Data</a:t>
            </a:r>
            <a:r>
              <a:rPr lang="en-US" altLang="x-none" sz="2000" dirty="0"/>
              <a:t> augmentation techniques, such as rotation, scaling, flipping, and adding noise, can be applied to augment the training dataset, enhancing model generalization and robustness.</a:t>
            </a:r>
            <a:endParaRPr lang="x-none" altLang="x-none" sz="2000" dirty="0"/>
          </a:p>
        </p:txBody>
      </p:sp>
      <p:pic>
        <p:nvPicPr>
          <p:cNvPr id="63" name="picture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4010025"/>
            <a:ext cx="447675" cy="2847971"/>
          </a:xfrm>
          <a:prstGeom prst="rect">
            <a:avLst/>
          </a:prstGeom>
        </p:spPr>
      </p:pic>
      <p:sp>
        <p:nvSpPr>
          <p:cNvPr id="64" name="rect"/>
          <p:cNvSpPr/>
          <p:nvPr/>
        </p:nvSpPr>
        <p:spPr>
          <a:xfrm>
            <a:off x="9353550" y="5362575"/>
            <a:ext cx="457200" cy="457200"/>
          </a:xfrm>
          <a:prstGeom prst="rect">
            <a:avLst/>
          </a:prstGeom>
          <a:solidFill>
            <a:srgbClr val="42B051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65" name="rect"/>
          <p:cNvSpPr/>
          <p:nvPr/>
        </p:nvSpPr>
        <p:spPr>
          <a:xfrm>
            <a:off x="6696075" y="1695450"/>
            <a:ext cx="314325" cy="323850"/>
          </a:xfrm>
          <a:prstGeom prst="rect">
            <a:avLst/>
          </a:prstGeom>
          <a:solidFill>
            <a:srgbClr val="2E83C3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66" name="rect"/>
          <p:cNvSpPr/>
          <p:nvPr/>
        </p:nvSpPr>
        <p:spPr>
          <a:xfrm>
            <a:off x="9353550" y="5895975"/>
            <a:ext cx="180975" cy="180975"/>
          </a:xfrm>
          <a:prstGeom prst="rect">
            <a:avLst/>
          </a:prstGeom>
          <a:solidFill>
            <a:srgbClr val="2E946B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67" name="textbox 67"/>
          <p:cNvSpPr/>
          <p:nvPr/>
        </p:nvSpPr>
        <p:spPr>
          <a:xfrm>
            <a:off x="11383963" y="6503479"/>
            <a:ext cx="95250" cy="1631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29"/>
              </a:lnSpc>
              <a:tabLst/>
            </a:pPr>
            <a:endParaRPr lang="x-none" altLang="x-none" sz="100" dirty="0"/>
          </a:p>
          <a:p>
            <a:pPr marL="12700" algn="l" rtl="0" eaLnBrk="0">
              <a:lnSpc>
                <a:spcPct val="82000"/>
              </a:lnSpc>
              <a:tabLst/>
            </a:pPr>
            <a:r>
              <a:rPr sz="1100" kern="0" spc="-10" dirty="0">
                <a:solidFill>
                  <a:srgbClr val="2E946B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9</a:t>
            </a:r>
            <a:endParaRPr lang="x-none" altLang="x-none" sz="1100" dirty="0"/>
          </a:p>
        </p:txBody>
      </p:sp>
    </p:spTree>
    <p:extLst>
      <p:ext uri="{BB962C8B-B14F-4D97-AF65-F5344CB8AC3E}">
        <p14:creationId xmlns:p14="http://schemas.microsoft.com/office/powerpoint/2010/main" val="2931158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6389510" y="2"/>
            <a:ext cx="5802489" cy="6857998"/>
          </a:xfrm>
          <a:prstGeom prst="rect">
            <a:avLst/>
          </a:prstGeom>
        </p:spPr>
      </p:pic>
      <p:pic>
        <p:nvPicPr>
          <p:cNvPr id="69" name="picture 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4010025"/>
            <a:ext cx="447675" cy="2847971"/>
          </a:xfrm>
          <a:prstGeom prst="rect">
            <a:avLst/>
          </a:prstGeom>
        </p:spPr>
      </p:pic>
      <p:sp>
        <p:nvSpPr>
          <p:cNvPr id="70" name="textbox 70"/>
          <p:cNvSpPr/>
          <p:nvPr/>
        </p:nvSpPr>
        <p:spPr>
          <a:xfrm>
            <a:off x="90312" y="191326"/>
            <a:ext cx="11954932" cy="666666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rtl="0" eaLnBrk="0">
              <a:lnSpc>
                <a:spcPct val="81000"/>
              </a:lnSpc>
              <a:tabLst/>
            </a:pPr>
            <a:r>
              <a:rPr lang="en-US" altLang="x-none" sz="4800" b="1" kern="0" spc="-12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RESULTS</a:t>
            </a:r>
          </a:p>
          <a:p>
            <a:pPr marL="685800" indent="-685800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endParaRPr lang="en-US" altLang="x-none" sz="2400" b="1" kern="0" spc="-120" dirty="0">
              <a:solidFill>
                <a:srgbClr val="000000">
                  <a:alpha val="100000"/>
                </a:srgbClr>
              </a:solidFill>
              <a:latin typeface="Trebuchet MS"/>
            </a:endParaRPr>
          </a:p>
          <a:p>
            <a:pPr marL="342900" indent="-342900" eaLnBrk="0">
              <a:lnSpc>
                <a:spcPct val="81000"/>
              </a:lnSpc>
              <a:buFont typeface="Arial" panose="020B0604020202020204" pitchFamily="34" charset="0"/>
              <a:buChar char="•"/>
            </a:pPr>
            <a:r>
              <a:rPr lang="en-US" altLang="x-none" sz="2400" dirty="0"/>
              <a:t>The Emotion Detection System achieved an accuracy of 86% with real-time analysis capabilities and positive user feedback, showcasing its robust performance and user satisfaction.</a:t>
            </a:r>
          </a:p>
          <a:p>
            <a:pPr marL="342900" indent="-342900" eaLnBrk="0">
              <a:lnSpc>
                <a:spcPct val="81000"/>
              </a:lnSpc>
              <a:buFont typeface="Arial" panose="020B0604020202020204" pitchFamily="34" charset="0"/>
              <a:buChar char="•"/>
            </a:pPr>
            <a:endParaRPr lang="en-US" altLang="x-none" sz="2400" dirty="0"/>
          </a:p>
          <a:p>
            <a:pPr marL="342900" indent="-342900" eaLnBrk="0">
              <a:lnSpc>
                <a:spcPct val="81000"/>
              </a:lnSpc>
              <a:buFont typeface="Arial" panose="020B0604020202020204" pitchFamily="34" charset="0"/>
              <a:buChar char="•"/>
            </a:pPr>
            <a:r>
              <a:rPr lang="en-US" altLang="x-none" sz="2400" dirty="0"/>
              <a:t>Ethical considerations, including privacy measures and bias detection, were effectively addressed, ensuring responsible AI usage and fair emotion detection across diverse scenarios.</a:t>
            </a:r>
            <a:endParaRPr lang="x-none" altLang="x-none" sz="2400" dirty="0"/>
          </a:p>
        </p:txBody>
      </p:sp>
      <p:sp>
        <p:nvSpPr>
          <p:cNvPr id="71" name="textbox 71"/>
          <p:cNvSpPr/>
          <p:nvPr/>
        </p:nvSpPr>
        <p:spPr>
          <a:xfrm>
            <a:off x="702080" y="6179679"/>
            <a:ext cx="10153130" cy="3238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9167"/>
              </a:lnSpc>
              <a:tabLst/>
            </a:pPr>
            <a:endParaRPr lang="x-none" altLang="x-none" sz="100" dirty="0"/>
          </a:p>
          <a:p>
            <a:pPr marL="12700" algn="l" rtl="0" eaLnBrk="0">
              <a:lnSpc>
                <a:spcPct val="82000"/>
              </a:lnSpc>
              <a:tabLst/>
            </a:pPr>
            <a:r>
              <a:rPr sz="2000" u="sng" kern="0" spc="-20" dirty="0">
                <a:solidFill>
                  <a:srgbClr val="0070C0">
                    <a:alpha val="100000"/>
                  </a:srgbClr>
                </a:solidFill>
                <a:latin typeface="Trebuchet MS"/>
                <a:ea typeface="Trebuchet MS"/>
                <a:cs typeface="Trebuchet MS"/>
                <a:hlinkClick r:id="rId4">
                  <a:extLst>
                    <a:ext uri="{DAF060AB-1E55-43B9-8AAB-6FB025537F2F}">
                      <wpsdc:hlinkClr xmlns:wpsdc="http://www.wps.cn/officeDocument/2017/drawingmlCustomData" xmlns="" val="0070C0"/>
                      <wpsdc:folHlinkClr xmlns:wpsdc="http://www.wps.cn/officeDocument/2017/drawingmlCustomData" xmlns="" val="0070C0"/>
                      <wpsdc:hlinkUnderline xmlns:wpsdc="http://www.wps.cn/officeDocument/2017/drawingmlCustomData" xmlns="" val="0"/>
                    </a:ext>
                  </a:extLst>
                </a:hlinkClick>
              </a:rPr>
              <a:t>Demo</a:t>
            </a:r>
            <a:r>
              <a:rPr sz="2000" u="sng" kern="0" spc="130" dirty="0">
                <a:solidFill>
                  <a:srgbClr val="0070C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sz="2000" u="sng" kern="0" spc="-20" dirty="0">
                <a:solidFill>
                  <a:srgbClr val="0070C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Link</a:t>
            </a:r>
            <a:r>
              <a:rPr lang="en-GB" sz="2000" u="sng" kern="0" spc="-20" dirty="0">
                <a:solidFill>
                  <a:srgbClr val="0070C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:https://github.com/</a:t>
            </a:r>
            <a:r>
              <a:rPr lang="en-GB" sz="2000" u="sng" kern="0" spc="-20" dirty="0" err="1">
                <a:solidFill>
                  <a:srgbClr val="0070C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vijayaadhitya</a:t>
            </a:r>
            <a:r>
              <a:rPr lang="en-GB" sz="2000" u="sng" kern="0" spc="-20" dirty="0">
                <a:solidFill>
                  <a:srgbClr val="0070C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/</a:t>
            </a:r>
            <a:r>
              <a:rPr lang="en-GB" sz="2000" u="sng" kern="0" spc="-20" dirty="0" err="1">
                <a:solidFill>
                  <a:srgbClr val="0070C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Naan_Mudhalvan_projct.git</a:t>
            </a:r>
            <a:endParaRPr lang="x-none" altLang="x-none" sz="2000" dirty="0"/>
          </a:p>
        </p:txBody>
      </p:sp>
      <p:sp>
        <p:nvSpPr>
          <p:cNvPr id="72" name="rect"/>
          <p:cNvSpPr/>
          <p:nvPr/>
        </p:nvSpPr>
        <p:spPr>
          <a:xfrm>
            <a:off x="9353550" y="5362575"/>
            <a:ext cx="457200" cy="457200"/>
          </a:xfrm>
          <a:prstGeom prst="rect">
            <a:avLst/>
          </a:prstGeom>
          <a:solidFill>
            <a:srgbClr val="42B051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73" name="rect"/>
          <p:cNvSpPr/>
          <p:nvPr/>
        </p:nvSpPr>
        <p:spPr>
          <a:xfrm>
            <a:off x="6696075" y="1695450"/>
            <a:ext cx="314325" cy="323850"/>
          </a:xfrm>
          <a:prstGeom prst="rect">
            <a:avLst/>
          </a:prstGeom>
          <a:solidFill>
            <a:srgbClr val="2E83C3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74" name="rect"/>
          <p:cNvSpPr/>
          <p:nvPr/>
        </p:nvSpPr>
        <p:spPr>
          <a:xfrm>
            <a:off x="9353550" y="5895975"/>
            <a:ext cx="180975" cy="180975"/>
          </a:xfrm>
          <a:prstGeom prst="rect">
            <a:avLst/>
          </a:prstGeom>
          <a:solidFill>
            <a:srgbClr val="2E946B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75" name="textbox 75"/>
          <p:cNvSpPr/>
          <p:nvPr/>
        </p:nvSpPr>
        <p:spPr>
          <a:xfrm>
            <a:off x="11316620" y="6503479"/>
            <a:ext cx="162560" cy="1631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92"/>
              </a:lnSpc>
              <a:tabLst/>
            </a:pPr>
            <a:endParaRPr lang="x-none" altLang="x-none" sz="100" dirty="0"/>
          </a:p>
          <a:p>
            <a:pPr marL="12700" algn="l" rtl="0" eaLnBrk="0">
              <a:lnSpc>
                <a:spcPct val="82000"/>
              </a:lnSpc>
              <a:tabLst/>
            </a:pPr>
            <a:r>
              <a:rPr sz="1100" kern="0" spc="-30" dirty="0">
                <a:solidFill>
                  <a:srgbClr val="2E946B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10</a:t>
            </a:r>
            <a:endParaRPr lang="x-none" altLang="x-none" sz="11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6389510" y="2"/>
            <a:ext cx="5802489" cy="6857998"/>
          </a:xfrm>
          <a:prstGeom prst="rect">
            <a:avLst/>
          </a:prstGeom>
        </p:spPr>
      </p:pic>
      <p:pic>
        <p:nvPicPr>
          <p:cNvPr id="69" name="picture 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4010025"/>
            <a:ext cx="447675" cy="2847971"/>
          </a:xfrm>
          <a:prstGeom prst="rect">
            <a:avLst/>
          </a:prstGeom>
        </p:spPr>
      </p:pic>
      <p:sp>
        <p:nvSpPr>
          <p:cNvPr id="71" name="textbox 71"/>
          <p:cNvSpPr/>
          <p:nvPr/>
        </p:nvSpPr>
        <p:spPr>
          <a:xfrm>
            <a:off x="702080" y="6179679"/>
            <a:ext cx="10614540" cy="3238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9167"/>
              </a:lnSpc>
              <a:tabLst/>
            </a:pPr>
            <a:endParaRPr lang="x-none" altLang="x-none" sz="100" dirty="0"/>
          </a:p>
          <a:p>
            <a:pPr marL="12700" algn="l" rtl="0" eaLnBrk="0">
              <a:lnSpc>
                <a:spcPct val="82000"/>
              </a:lnSpc>
              <a:tabLst/>
            </a:pPr>
            <a:r>
              <a:rPr sz="2000" u="sng" kern="0" spc="-20" dirty="0">
                <a:solidFill>
                  <a:srgbClr val="0070C0">
                    <a:alpha val="100000"/>
                  </a:srgbClr>
                </a:solidFill>
                <a:latin typeface="Trebuchet MS"/>
                <a:ea typeface="Trebuchet MS"/>
                <a:cs typeface="Trebuchet MS"/>
                <a:hlinkClick r:id="rId4">
                  <a:extLst>
                    <a:ext uri="{DAF060AB-1E55-43B9-8AAB-6FB025537F2F}">
                      <wpsdc:hlinkClr xmlns="" xmlns:wpsdc="http://www.wps.cn/officeDocument/2017/drawingmlCustomData" val="0070C0"/>
                      <wpsdc:folHlinkClr xmlns="" xmlns:wpsdc="http://www.wps.cn/officeDocument/2017/drawingmlCustomData" val="0070C0"/>
                      <wpsdc:hlinkUnderline xmlns="" xmlns:wpsdc="http://www.wps.cn/officeDocument/2017/drawingmlCustomData" val="0"/>
                    </a:ext>
                  </a:extLst>
                </a:hlinkClick>
              </a:rPr>
              <a:t>Demo</a:t>
            </a:r>
            <a:r>
              <a:rPr sz="2000" u="sng" kern="0" spc="130" dirty="0">
                <a:solidFill>
                  <a:srgbClr val="0070C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sz="2000" u="sng" kern="0" spc="-20" dirty="0">
                <a:solidFill>
                  <a:srgbClr val="0070C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Link</a:t>
            </a:r>
            <a:r>
              <a:rPr lang="en-IN" sz="2000" u="sng" kern="0" spc="-20" dirty="0">
                <a:solidFill>
                  <a:srgbClr val="0070C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https://github.com/vijayaadhitya/Naan_Mudhalvan_projct.git</a:t>
            </a:r>
            <a:endParaRPr lang="x-none" altLang="x-none" sz="2000" dirty="0"/>
          </a:p>
        </p:txBody>
      </p:sp>
      <p:sp>
        <p:nvSpPr>
          <p:cNvPr id="72" name="rect"/>
          <p:cNvSpPr/>
          <p:nvPr/>
        </p:nvSpPr>
        <p:spPr>
          <a:xfrm>
            <a:off x="9353550" y="5362575"/>
            <a:ext cx="457200" cy="457200"/>
          </a:xfrm>
          <a:prstGeom prst="rect">
            <a:avLst/>
          </a:prstGeom>
          <a:solidFill>
            <a:srgbClr val="42B051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73" name="rect"/>
          <p:cNvSpPr/>
          <p:nvPr/>
        </p:nvSpPr>
        <p:spPr>
          <a:xfrm>
            <a:off x="6696075" y="1695450"/>
            <a:ext cx="314325" cy="323850"/>
          </a:xfrm>
          <a:prstGeom prst="rect">
            <a:avLst/>
          </a:prstGeom>
          <a:solidFill>
            <a:srgbClr val="2E83C3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74" name="rect"/>
          <p:cNvSpPr/>
          <p:nvPr/>
        </p:nvSpPr>
        <p:spPr>
          <a:xfrm>
            <a:off x="9353550" y="5895975"/>
            <a:ext cx="180975" cy="180975"/>
          </a:xfrm>
          <a:prstGeom prst="rect">
            <a:avLst/>
          </a:prstGeom>
          <a:solidFill>
            <a:srgbClr val="2E946B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75" name="textbox 75"/>
          <p:cNvSpPr/>
          <p:nvPr/>
        </p:nvSpPr>
        <p:spPr>
          <a:xfrm>
            <a:off x="11316620" y="6503479"/>
            <a:ext cx="162560" cy="1631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92"/>
              </a:lnSpc>
              <a:tabLst/>
            </a:pPr>
            <a:endParaRPr lang="x-none" altLang="x-none" sz="100" dirty="0"/>
          </a:p>
          <a:p>
            <a:pPr marL="12700" algn="l" rtl="0" eaLnBrk="0">
              <a:lnSpc>
                <a:spcPct val="82000"/>
              </a:lnSpc>
              <a:tabLst/>
            </a:pPr>
            <a:r>
              <a:rPr sz="1100" kern="0" spc="-30" dirty="0">
                <a:solidFill>
                  <a:srgbClr val="2E946B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10</a:t>
            </a:r>
            <a:endParaRPr lang="x-none" altLang="x-none" sz="1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BF0246-640A-DC7D-E81B-398ACCD46262}"/>
              </a:ext>
            </a:extLst>
          </p:cNvPr>
          <p:cNvSpPr txBox="1"/>
          <p:nvPr/>
        </p:nvSpPr>
        <p:spPr>
          <a:xfrm>
            <a:off x="521110" y="344129"/>
            <a:ext cx="2192593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>
              <a:lnSpc>
                <a:spcPct val="81000"/>
              </a:lnSpc>
            </a:pPr>
            <a:r>
              <a:rPr lang="en-US" altLang="x-none" sz="4000" b="1" kern="0" spc="-12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RESULTS</a:t>
            </a:r>
          </a:p>
        </p:txBody>
      </p:sp>
      <p:pic>
        <p:nvPicPr>
          <p:cNvPr id="10" name="Picture 9" descr="A graph of a line&#10;&#10;Description automatically generated with medium confidence">
            <a:extLst>
              <a:ext uri="{FF2B5EF4-FFF2-40B4-BE49-F238E27FC236}">
                <a16:creationId xmlns:a16="http://schemas.microsoft.com/office/drawing/2014/main" id="{749F8E04-3302-7C06-8560-E32D081479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700" y="874715"/>
            <a:ext cx="6312878" cy="4829934"/>
          </a:xfrm>
          <a:prstGeom prst="rect">
            <a:avLst/>
          </a:prstGeom>
        </p:spPr>
      </p:pic>
      <p:pic>
        <p:nvPicPr>
          <p:cNvPr id="6" name="Picture 5" descr="A person with a beard&#10;&#10;Description automatically generated">
            <a:extLst>
              <a:ext uri="{FF2B5EF4-FFF2-40B4-BE49-F238E27FC236}">
                <a16:creationId xmlns:a16="http://schemas.microsoft.com/office/drawing/2014/main" id="{1F1E3B48-FA62-6598-4A30-C0126A4082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707" y="1543987"/>
            <a:ext cx="3451540" cy="381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962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6250167" y="2"/>
            <a:ext cx="5941833" cy="6857998"/>
          </a:xfrm>
          <a:prstGeom prst="rect">
            <a:avLst/>
          </a:prstGeom>
        </p:spPr>
      </p:pic>
      <p:pic>
        <p:nvPicPr>
          <p:cNvPr id="69" name="picture 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4010025"/>
            <a:ext cx="447675" cy="2847971"/>
          </a:xfrm>
          <a:prstGeom prst="rect">
            <a:avLst/>
          </a:prstGeom>
        </p:spPr>
      </p:pic>
      <p:sp>
        <p:nvSpPr>
          <p:cNvPr id="71" name="textbox 71"/>
          <p:cNvSpPr/>
          <p:nvPr/>
        </p:nvSpPr>
        <p:spPr>
          <a:xfrm>
            <a:off x="702080" y="6153151"/>
            <a:ext cx="10614540" cy="31545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9167"/>
              </a:lnSpc>
              <a:tabLst/>
            </a:pPr>
            <a:endParaRPr lang="x-none" altLang="x-none" sz="100" dirty="0"/>
          </a:p>
          <a:p>
            <a:pPr marL="12700" algn="l" rtl="0" eaLnBrk="0">
              <a:lnSpc>
                <a:spcPct val="82000"/>
              </a:lnSpc>
              <a:tabLst/>
            </a:pPr>
            <a:r>
              <a:rPr sz="2000" u="sng" kern="0" spc="-20" dirty="0">
                <a:solidFill>
                  <a:srgbClr val="0070C0">
                    <a:alpha val="100000"/>
                  </a:srgbClr>
                </a:solidFill>
                <a:latin typeface="Trebuchet MS"/>
                <a:ea typeface="Trebuchet MS"/>
                <a:cs typeface="Trebuchet MS"/>
                <a:hlinkClick r:id="rId4">
                  <a:extLst>
                    <a:ext uri="{DAF060AB-1E55-43B9-8AAB-6FB025537F2F}">
                      <wpsdc:hlinkClr xmlns:wpsdc="http://www.wps.cn/officeDocument/2017/drawingmlCustomData" xmlns="" val="0070C0"/>
                      <wpsdc:folHlinkClr xmlns:wpsdc="http://www.wps.cn/officeDocument/2017/drawingmlCustomData" xmlns="" val="0070C0"/>
                      <wpsdc:hlinkUnderline xmlns:wpsdc="http://www.wps.cn/officeDocument/2017/drawingmlCustomData" xmlns="" val="0"/>
                    </a:ext>
                  </a:extLst>
                </a:hlinkClick>
              </a:rPr>
              <a:t>Demo</a:t>
            </a:r>
            <a:r>
              <a:rPr sz="2000" u="sng" kern="0" spc="130" dirty="0">
                <a:solidFill>
                  <a:srgbClr val="0070C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sz="2000" u="sng" kern="0" spc="-20" dirty="0">
                <a:solidFill>
                  <a:srgbClr val="0070C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Link</a:t>
            </a:r>
            <a:r>
              <a:rPr lang="en-GB" sz="2000" u="sng" kern="0" spc="-20" dirty="0">
                <a:solidFill>
                  <a:srgbClr val="0070C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:https://github.com/</a:t>
            </a:r>
            <a:r>
              <a:rPr lang="en-GB" sz="2000" u="sng" kern="0" spc="-20" dirty="0" err="1">
                <a:solidFill>
                  <a:srgbClr val="0070C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vijayaadhitya</a:t>
            </a:r>
            <a:r>
              <a:rPr lang="en-GB" sz="2000" u="sng" kern="0" spc="-20" dirty="0">
                <a:solidFill>
                  <a:srgbClr val="0070C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/</a:t>
            </a:r>
            <a:r>
              <a:rPr lang="en-GB" sz="2000" u="sng" kern="0" spc="-20" dirty="0" err="1">
                <a:solidFill>
                  <a:srgbClr val="0070C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Naan_Mudhalvan_projct.git</a:t>
            </a:r>
            <a:endParaRPr lang="x-none" altLang="x-none" sz="2000" dirty="0"/>
          </a:p>
        </p:txBody>
      </p:sp>
      <p:sp>
        <p:nvSpPr>
          <p:cNvPr id="72" name="rect"/>
          <p:cNvSpPr/>
          <p:nvPr/>
        </p:nvSpPr>
        <p:spPr>
          <a:xfrm>
            <a:off x="9353550" y="5362575"/>
            <a:ext cx="457200" cy="457200"/>
          </a:xfrm>
          <a:prstGeom prst="rect">
            <a:avLst/>
          </a:prstGeom>
          <a:solidFill>
            <a:srgbClr val="42B051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73" name="rect"/>
          <p:cNvSpPr/>
          <p:nvPr/>
        </p:nvSpPr>
        <p:spPr>
          <a:xfrm>
            <a:off x="6696075" y="1695450"/>
            <a:ext cx="314325" cy="323850"/>
          </a:xfrm>
          <a:prstGeom prst="rect">
            <a:avLst/>
          </a:prstGeom>
          <a:solidFill>
            <a:srgbClr val="2E83C3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74" name="rect"/>
          <p:cNvSpPr/>
          <p:nvPr/>
        </p:nvSpPr>
        <p:spPr>
          <a:xfrm>
            <a:off x="9353550" y="5895975"/>
            <a:ext cx="180975" cy="180975"/>
          </a:xfrm>
          <a:prstGeom prst="rect">
            <a:avLst/>
          </a:prstGeom>
          <a:solidFill>
            <a:srgbClr val="2E946B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75" name="textbox 75"/>
          <p:cNvSpPr/>
          <p:nvPr/>
        </p:nvSpPr>
        <p:spPr>
          <a:xfrm>
            <a:off x="11316620" y="6503479"/>
            <a:ext cx="162560" cy="1631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92"/>
              </a:lnSpc>
              <a:tabLst/>
            </a:pPr>
            <a:endParaRPr lang="x-none" altLang="x-none" sz="100" dirty="0"/>
          </a:p>
          <a:p>
            <a:pPr marL="12700" algn="l" rtl="0" eaLnBrk="0">
              <a:lnSpc>
                <a:spcPct val="82000"/>
              </a:lnSpc>
              <a:tabLst/>
            </a:pPr>
            <a:r>
              <a:rPr sz="1100" kern="0" spc="-30" dirty="0">
                <a:solidFill>
                  <a:srgbClr val="2E946B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10</a:t>
            </a:r>
            <a:endParaRPr lang="x-none" altLang="x-none" sz="1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BF0246-640A-DC7D-E81B-398ACCD46262}"/>
              </a:ext>
            </a:extLst>
          </p:cNvPr>
          <p:cNvSpPr txBox="1"/>
          <p:nvPr/>
        </p:nvSpPr>
        <p:spPr>
          <a:xfrm>
            <a:off x="521110" y="344129"/>
            <a:ext cx="2192593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>
              <a:lnSpc>
                <a:spcPct val="81000"/>
              </a:lnSpc>
            </a:pPr>
            <a:r>
              <a:rPr lang="en-US" altLang="x-none" sz="4000" b="1" kern="0" spc="-12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RESULTS</a:t>
            </a:r>
          </a:p>
        </p:txBody>
      </p:sp>
      <p:pic>
        <p:nvPicPr>
          <p:cNvPr id="5" name="Picture 4" descr="A close-up of a white page&#10;&#10;Description automatically generated">
            <a:extLst>
              <a:ext uri="{FF2B5EF4-FFF2-40B4-BE49-F238E27FC236}">
                <a16:creationId xmlns:a16="http://schemas.microsoft.com/office/drawing/2014/main" id="{D7FCEE28-7363-4A14-FD04-8198BFBF8F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6" y="1065522"/>
            <a:ext cx="5354814" cy="4405887"/>
          </a:xfrm>
          <a:prstGeom prst="rect">
            <a:avLst/>
          </a:prstGeom>
        </p:spPr>
      </p:pic>
      <p:pic>
        <p:nvPicPr>
          <p:cNvPr id="7" name="Picture 6" descr="A white text with black text&#10;&#10;Description automatically generated">
            <a:extLst>
              <a:ext uri="{FF2B5EF4-FFF2-40B4-BE49-F238E27FC236}">
                <a16:creationId xmlns:a16="http://schemas.microsoft.com/office/drawing/2014/main" id="{2FA2D4EC-7CC6-2036-B5A3-0E0CFF5C1D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38225"/>
            <a:ext cx="5648324" cy="457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941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6389511" y="2"/>
            <a:ext cx="5802489" cy="6857998"/>
          </a:xfrm>
          <a:prstGeom prst="rect">
            <a:avLst/>
          </a:prstGeom>
        </p:spPr>
      </p:pic>
      <p:pic>
        <p:nvPicPr>
          <p:cNvPr id="69" name="picture 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4010025"/>
            <a:ext cx="447675" cy="2847971"/>
          </a:xfrm>
          <a:prstGeom prst="rect">
            <a:avLst/>
          </a:prstGeom>
        </p:spPr>
      </p:pic>
      <p:sp>
        <p:nvSpPr>
          <p:cNvPr id="71" name="textbox 71"/>
          <p:cNvSpPr/>
          <p:nvPr/>
        </p:nvSpPr>
        <p:spPr>
          <a:xfrm>
            <a:off x="712820" y="6153150"/>
            <a:ext cx="10603800" cy="3503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9167"/>
              </a:lnSpc>
              <a:tabLst/>
            </a:pPr>
            <a:endParaRPr lang="x-none" altLang="x-none" sz="100" dirty="0"/>
          </a:p>
          <a:p>
            <a:pPr marL="12700" algn="l" rtl="0" eaLnBrk="0">
              <a:lnSpc>
                <a:spcPct val="82000"/>
              </a:lnSpc>
              <a:tabLst/>
            </a:pPr>
            <a:r>
              <a:rPr sz="2000" u="sng" kern="0" spc="-20" dirty="0">
                <a:solidFill>
                  <a:srgbClr val="0070C0">
                    <a:alpha val="100000"/>
                  </a:srgbClr>
                </a:solidFill>
                <a:latin typeface="Trebuchet MS"/>
                <a:ea typeface="Trebuchet MS"/>
                <a:cs typeface="Trebuchet MS"/>
                <a:hlinkClick r:id="rId4">
                  <a:extLst>
                    <a:ext uri="{DAF060AB-1E55-43B9-8AAB-6FB025537F2F}">
                      <wpsdc:hlinkClr xmlns="" xmlns:wpsdc="http://www.wps.cn/officeDocument/2017/drawingmlCustomData" val="0070C0"/>
                      <wpsdc:folHlinkClr xmlns="" xmlns:wpsdc="http://www.wps.cn/officeDocument/2017/drawingmlCustomData" val="0070C0"/>
                      <wpsdc:hlinkUnderline xmlns="" xmlns:wpsdc="http://www.wps.cn/officeDocument/2017/drawingmlCustomData" val="0"/>
                    </a:ext>
                  </a:extLst>
                </a:hlinkClick>
              </a:rPr>
              <a:t>Demo</a:t>
            </a:r>
            <a:r>
              <a:rPr sz="2000" u="sng" kern="0" spc="130" dirty="0">
                <a:solidFill>
                  <a:srgbClr val="0070C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sz="2000" u="sng" kern="0" spc="-20" dirty="0">
                <a:solidFill>
                  <a:srgbClr val="0070C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Link</a:t>
            </a:r>
            <a:r>
              <a:rPr lang="en-GB" sz="2000" u="sng" kern="0" spc="-20" dirty="0">
                <a:solidFill>
                  <a:srgbClr val="0070C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:https://github.com/</a:t>
            </a:r>
            <a:r>
              <a:rPr lang="en-GB" sz="2000" u="sng" kern="0" spc="-20" dirty="0" err="1">
                <a:solidFill>
                  <a:srgbClr val="0070C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vijayaadhitya</a:t>
            </a:r>
            <a:r>
              <a:rPr lang="en-GB" sz="2000" u="sng" kern="0" spc="-20" dirty="0">
                <a:solidFill>
                  <a:srgbClr val="0070C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/</a:t>
            </a:r>
            <a:r>
              <a:rPr lang="en-GB" sz="2000" u="sng" kern="0" spc="-20" dirty="0" err="1">
                <a:solidFill>
                  <a:srgbClr val="0070C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Naan_Mudhalvan_projct.git</a:t>
            </a:r>
            <a:endParaRPr lang="x-none" altLang="x-none" sz="2000" dirty="0"/>
          </a:p>
        </p:txBody>
      </p:sp>
      <p:sp>
        <p:nvSpPr>
          <p:cNvPr id="72" name="rect"/>
          <p:cNvSpPr/>
          <p:nvPr/>
        </p:nvSpPr>
        <p:spPr>
          <a:xfrm>
            <a:off x="9353550" y="5362575"/>
            <a:ext cx="457200" cy="457200"/>
          </a:xfrm>
          <a:prstGeom prst="rect">
            <a:avLst/>
          </a:prstGeom>
          <a:solidFill>
            <a:srgbClr val="42B051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73" name="rect"/>
          <p:cNvSpPr/>
          <p:nvPr/>
        </p:nvSpPr>
        <p:spPr>
          <a:xfrm>
            <a:off x="6696075" y="1695450"/>
            <a:ext cx="314325" cy="323850"/>
          </a:xfrm>
          <a:prstGeom prst="rect">
            <a:avLst/>
          </a:prstGeom>
          <a:solidFill>
            <a:srgbClr val="2E83C3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74" name="rect"/>
          <p:cNvSpPr/>
          <p:nvPr/>
        </p:nvSpPr>
        <p:spPr>
          <a:xfrm>
            <a:off x="9353550" y="5895975"/>
            <a:ext cx="180975" cy="180975"/>
          </a:xfrm>
          <a:prstGeom prst="rect">
            <a:avLst/>
          </a:prstGeom>
          <a:solidFill>
            <a:srgbClr val="2E946B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75" name="textbox 75"/>
          <p:cNvSpPr/>
          <p:nvPr/>
        </p:nvSpPr>
        <p:spPr>
          <a:xfrm>
            <a:off x="11316620" y="6503479"/>
            <a:ext cx="162560" cy="1631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92"/>
              </a:lnSpc>
              <a:tabLst/>
            </a:pPr>
            <a:endParaRPr lang="x-none" altLang="x-none" sz="100" dirty="0"/>
          </a:p>
          <a:p>
            <a:pPr marL="12700" algn="l" rtl="0" eaLnBrk="0">
              <a:lnSpc>
                <a:spcPct val="82000"/>
              </a:lnSpc>
              <a:tabLst/>
            </a:pPr>
            <a:r>
              <a:rPr sz="1100" kern="0" spc="-30" dirty="0">
                <a:solidFill>
                  <a:srgbClr val="2E946B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10</a:t>
            </a:r>
            <a:endParaRPr lang="x-none" altLang="x-none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86BC04-1394-DC9E-296C-F7A7783F209D}"/>
              </a:ext>
            </a:extLst>
          </p:cNvPr>
          <p:cNvSpPr txBox="1"/>
          <p:nvPr/>
        </p:nvSpPr>
        <p:spPr>
          <a:xfrm>
            <a:off x="3693932" y="2880852"/>
            <a:ext cx="3749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/>
              <a:t>Thank you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3635998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"/>
          <p:cNvSpPr/>
          <p:nvPr/>
        </p:nvSpPr>
        <p:spPr>
          <a:xfrm>
            <a:off x="0" y="2"/>
            <a:ext cx="12192000" cy="6857998"/>
          </a:xfrm>
          <a:prstGeom prst="rect">
            <a:avLst/>
          </a:prstGeom>
          <a:solidFill>
            <a:srgbClr val="F2F2F2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 dirty="0"/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429563" y="0"/>
            <a:ext cx="4762436" cy="6857998"/>
          </a:xfrm>
          <a:prstGeom prst="rect">
            <a:avLst/>
          </a:prstGeom>
        </p:spPr>
      </p:pic>
      <p:sp>
        <p:nvSpPr>
          <p:cNvPr id="11" name="textbox 11"/>
          <p:cNvSpPr/>
          <p:nvPr/>
        </p:nvSpPr>
        <p:spPr>
          <a:xfrm>
            <a:off x="779477" y="977562"/>
            <a:ext cx="10810267" cy="568911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4169"/>
              </a:lnSpc>
              <a:tabLst/>
            </a:pPr>
            <a:endParaRPr lang="x-none" altLang="x-none" sz="100" dirty="0"/>
          </a:p>
          <a:p>
            <a:pPr marL="12700" algn="l" rtl="0" eaLnBrk="0">
              <a:lnSpc>
                <a:spcPct val="82000"/>
              </a:lnSpc>
              <a:tabLst/>
            </a:pPr>
            <a:r>
              <a:rPr sz="4200" b="1" kern="0" spc="1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PROJECT</a:t>
            </a:r>
            <a:r>
              <a:rPr sz="4200" b="1" kern="0" spc="6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sz="4200" b="1" kern="0" spc="1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TITLE</a:t>
            </a:r>
            <a:endParaRPr lang="en-US" sz="4200" b="1" kern="0" spc="10" dirty="0">
              <a:solidFill>
                <a:srgbClr val="000000">
                  <a:alpha val="100000"/>
                </a:srgbClr>
              </a:solidFill>
              <a:latin typeface="Trebuchet MS"/>
              <a:ea typeface="Trebuchet MS"/>
              <a:cs typeface="Trebuchet MS"/>
            </a:endParaRPr>
          </a:p>
          <a:p>
            <a:pPr marL="12700" algn="l" rtl="0" eaLnBrk="0">
              <a:lnSpc>
                <a:spcPct val="82000"/>
              </a:lnSpc>
              <a:tabLst/>
            </a:pPr>
            <a:endParaRPr lang="en-US" altLang="x-none" sz="4200" b="1" kern="0" spc="10" dirty="0">
              <a:solidFill>
                <a:srgbClr val="000000">
                  <a:alpha val="100000"/>
                </a:srgbClr>
              </a:solidFill>
              <a:latin typeface="Trebuchet MS"/>
            </a:endParaRPr>
          </a:p>
          <a:p>
            <a:pPr marL="12700" algn="l" rtl="0" eaLnBrk="0">
              <a:lnSpc>
                <a:spcPct val="82000"/>
              </a:lnSpc>
              <a:tabLst/>
            </a:pPr>
            <a:r>
              <a:rPr lang="en-US" altLang="x-none" sz="2400" b="1" kern="0" spc="1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Automates Facial Emotion Detection System.</a:t>
            </a:r>
            <a:endParaRPr lang="x-none" altLang="x-none" sz="2400" dirty="0"/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4010025"/>
            <a:ext cx="447675" cy="2847971"/>
          </a:xfrm>
          <a:prstGeom prst="rect">
            <a:avLst/>
          </a:prstGeom>
        </p:spPr>
      </p:pic>
      <p:sp>
        <p:nvSpPr>
          <p:cNvPr id="13" name="rect"/>
          <p:cNvSpPr/>
          <p:nvPr/>
        </p:nvSpPr>
        <p:spPr>
          <a:xfrm>
            <a:off x="9353550" y="5362575"/>
            <a:ext cx="457200" cy="457200"/>
          </a:xfrm>
          <a:prstGeom prst="rect">
            <a:avLst/>
          </a:prstGeom>
          <a:solidFill>
            <a:srgbClr val="42B051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4" name="rect"/>
          <p:cNvSpPr/>
          <p:nvPr/>
        </p:nvSpPr>
        <p:spPr>
          <a:xfrm>
            <a:off x="6696075" y="1695450"/>
            <a:ext cx="314325" cy="323850"/>
          </a:xfrm>
          <a:prstGeom prst="rect">
            <a:avLst/>
          </a:prstGeom>
          <a:solidFill>
            <a:srgbClr val="2E83C3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5" name="rect"/>
          <p:cNvSpPr/>
          <p:nvPr/>
        </p:nvSpPr>
        <p:spPr>
          <a:xfrm>
            <a:off x="9353550" y="5895975"/>
            <a:ext cx="180975" cy="180975"/>
          </a:xfrm>
          <a:prstGeom prst="rect">
            <a:avLst/>
          </a:prstGeom>
          <a:solidFill>
            <a:srgbClr val="2E946B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6" name="textbox 16"/>
          <p:cNvSpPr/>
          <p:nvPr/>
        </p:nvSpPr>
        <p:spPr>
          <a:xfrm>
            <a:off x="11382962" y="6503479"/>
            <a:ext cx="96519" cy="1631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906"/>
              </a:lnSpc>
              <a:tabLst/>
            </a:pPr>
            <a:endParaRPr lang="x-none" altLang="x-none" sz="100" dirty="0"/>
          </a:p>
          <a:p>
            <a:pPr marL="12700" algn="l" rtl="0" eaLnBrk="0">
              <a:lnSpc>
                <a:spcPct val="82000"/>
              </a:lnSpc>
              <a:tabLst/>
            </a:pPr>
            <a:r>
              <a:rPr sz="1100" kern="0" spc="-10" dirty="0">
                <a:solidFill>
                  <a:srgbClr val="2E946B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2</a:t>
            </a:r>
            <a:endParaRPr lang="x-none" altLang="x-none" sz="1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"/>
          <p:cNvSpPr/>
          <p:nvPr/>
        </p:nvSpPr>
        <p:spPr>
          <a:xfrm>
            <a:off x="-533400" y="187287"/>
            <a:ext cx="12192000" cy="6857998"/>
          </a:xfrm>
          <a:prstGeom prst="rect">
            <a:avLst/>
          </a:prstGeom>
          <a:solidFill>
            <a:srgbClr val="F2F2F2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grpSp>
        <p:nvGrpSpPr>
          <p:cNvPr id="4" name="group 4"/>
          <p:cNvGrpSpPr/>
          <p:nvPr/>
        </p:nvGrpSpPr>
        <p:grpSpPr>
          <a:xfrm rot="21600000">
            <a:off x="7362825" y="0"/>
            <a:ext cx="4829175" cy="6857998"/>
            <a:chOff x="0" y="0"/>
            <a:chExt cx="4829175" cy="6857998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1600000">
              <a:off x="66738" y="0"/>
              <a:ext cx="4762436" cy="6857998"/>
            </a:xfrm>
            <a:prstGeom prst="rect">
              <a:avLst/>
            </a:prstGeom>
          </p:spPr>
        </p:pic>
        <p:sp>
          <p:nvSpPr>
            <p:cNvPr id="19" name="path"/>
            <p:cNvSpPr/>
            <p:nvPr/>
          </p:nvSpPr>
          <p:spPr>
            <a:xfrm>
              <a:off x="3648075" y="5610225"/>
              <a:ext cx="647700" cy="647700"/>
            </a:xfrm>
            <a:custGeom>
              <a:avLst/>
              <a:gdLst/>
              <a:ahLst/>
              <a:cxnLst/>
              <a:rect l="0" t="0" r="0" b="0"/>
              <a:pathLst>
                <a:path w="1020" h="1020">
                  <a:moveTo>
                    <a:pt x="0" y="510"/>
                  </a:moveTo>
                  <a:cubicBezTo>
                    <a:pt x="0" y="228"/>
                    <a:pt x="228" y="0"/>
                    <a:pt x="510" y="0"/>
                  </a:cubicBezTo>
                  <a:cubicBezTo>
                    <a:pt x="791" y="0"/>
                    <a:pt x="1020" y="228"/>
                    <a:pt x="1020" y="510"/>
                  </a:cubicBezTo>
                  <a:cubicBezTo>
                    <a:pt x="1020" y="791"/>
                    <a:pt x="791" y="1020"/>
                    <a:pt x="510" y="1020"/>
                  </a:cubicBezTo>
                  <a:cubicBezTo>
                    <a:pt x="228" y="1020"/>
                    <a:pt x="0" y="791"/>
                    <a:pt x="0" y="510"/>
                  </a:cubicBezTo>
                </a:path>
              </a:pathLst>
            </a:custGeom>
            <a:solidFill>
              <a:srgbClr val="2E83C3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0" name="path"/>
            <p:cNvSpPr/>
            <p:nvPr/>
          </p:nvSpPr>
          <p:spPr>
            <a:xfrm>
              <a:off x="0" y="447675"/>
              <a:ext cx="361950" cy="361950"/>
            </a:xfrm>
            <a:custGeom>
              <a:avLst/>
              <a:gdLst/>
              <a:ahLst/>
              <a:cxnLst/>
              <a:rect l="0" t="0" r="0" b="0"/>
              <a:pathLst>
                <a:path w="570" h="570">
                  <a:moveTo>
                    <a:pt x="0" y="285"/>
                  </a:moveTo>
                  <a:cubicBezTo>
                    <a:pt x="0" y="127"/>
                    <a:pt x="127" y="0"/>
                    <a:pt x="285" y="0"/>
                  </a:cubicBezTo>
                  <a:cubicBezTo>
                    <a:pt x="442" y="0"/>
                    <a:pt x="570" y="127"/>
                    <a:pt x="570" y="285"/>
                  </a:cubicBezTo>
                  <a:cubicBezTo>
                    <a:pt x="570" y="442"/>
                    <a:pt x="442" y="570"/>
                    <a:pt x="285" y="570"/>
                  </a:cubicBezTo>
                  <a:cubicBezTo>
                    <a:pt x="127" y="570"/>
                    <a:pt x="0" y="442"/>
                    <a:pt x="0" y="285"/>
                  </a:cubicBezTo>
                </a:path>
              </a:pathLst>
            </a:custGeom>
            <a:solidFill>
              <a:srgbClr val="EBEBEB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1" name="path"/>
            <p:cNvSpPr/>
            <p:nvPr/>
          </p:nvSpPr>
          <p:spPr>
            <a:xfrm>
              <a:off x="3324225" y="6134100"/>
              <a:ext cx="247650" cy="247650"/>
            </a:xfrm>
            <a:custGeom>
              <a:avLst/>
              <a:gdLst/>
              <a:ahLst/>
              <a:cxnLst/>
              <a:rect l="0" t="0" r="0" b="0"/>
              <a:pathLst>
                <a:path w="390" h="390">
                  <a:moveTo>
                    <a:pt x="0" y="195"/>
                  </a:moveTo>
                  <a:cubicBezTo>
                    <a:pt x="0" y="87"/>
                    <a:pt x="87" y="0"/>
                    <a:pt x="195" y="0"/>
                  </a:cubicBezTo>
                  <a:cubicBezTo>
                    <a:pt x="302" y="0"/>
                    <a:pt x="390" y="87"/>
                    <a:pt x="390" y="195"/>
                  </a:cubicBezTo>
                  <a:cubicBezTo>
                    <a:pt x="390" y="302"/>
                    <a:pt x="302" y="390"/>
                    <a:pt x="195" y="390"/>
                  </a:cubicBezTo>
                  <a:cubicBezTo>
                    <a:pt x="87" y="390"/>
                    <a:pt x="0" y="302"/>
                    <a:pt x="0" y="195"/>
                  </a:cubicBezTo>
                </a:path>
              </a:pathLst>
            </a:custGeom>
            <a:solidFill>
              <a:srgbClr val="2E946B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2" name="textbox 22"/>
            <p:cNvSpPr/>
            <p:nvPr/>
          </p:nvSpPr>
          <p:spPr>
            <a:xfrm>
              <a:off x="4023566" y="6503479"/>
              <a:ext cx="92710" cy="163195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83392"/>
                </a:lnSpc>
                <a:tabLst/>
              </a:pPr>
              <a:endParaRPr lang="x-none" altLang="x-none" sz="100" dirty="0"/>
            </a:p>
            <a:p>
              <a:pPr marL="12700" algn="l" rtl="0" eaLnBrk="0">
                <a:lnSpc>
                  <a:spcPct val="82000"/>
                </a:lnSpc>
                <a:tabLst/>
              </a:pPr>
              <a:r>
                <a:rPr sz="1100" kern="0" spc="-10" dirty="0">
                  <a:solidFill>
                    <a:srgbClr val="2E946B">
                      <a:alpha val="100000"/>
                    </a:srgbClr>
                  </a:solidFill>
                  <a:latin typeface="Trebuchet MS"/>
                  <a:ea typeface="Trebuchet MS"/>
                  <a:cs typeface="Trebuchet MS"/>
                </a:rPr>
                <a:t>3</a:t>
              </a:r>
              <a:endParaRPr lang="x-none" altLang="x-none" sz="1100" dirty="0"/>
            </a:p>
          </p:txBody>
        </p:sp>
      </p:grpSp>
      <p:sp>
        <p:nvSpPr>
          <p:cNvPr id="23" name="rect"/>
          <p:cNvSpPr/>
          <p:nvPr/>
        </p:nvSpPr>
        <p:spPr>
          <a:xfrm>
            <a:off x="466725" y="6410325"/>
            <a:ext cx="3705225" cy="295275"/>
          </a:xfrm>
          <a:prstGeom prst="rect">
            <a:avLst/>
          </a:prstGeom>
          <a:solidFill>
            <a:srgbClr val="F2F2F2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24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3819523"/>
            <a:ext cx="1781175" cy="3038473"/>
          </a:xfrm>
          <a:prstGeom prst="rect">
            <a:avLst/>
          </a:prstGeom>
        </p:spPr>
      </p:pic>
      <p:sp>
        <p:nvSpPr>
          <p:cNvPr id="25" name="textbox 25"/>
          <p:cNvSpPr/>
          <p:nvPr/>
        </p:nvSpPr>
        <p:spPr>
          <a:xfrm>
            <a:off x="1781176" y="187287"/>
            <a:ext cx="10183141" cy="6857998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65870"/>
              </a:lnSpc>
              <a:tabLst/>
            </a:pPr>
            <a:endParaRPr lang="x-none" altLang="x-none" sz="100" dirty="0"/>
          </a:p>
          <a:p>
            <a:pPr marL="12700" algn="l" rtl="0" eaLnBrk="0">
              <a:lnSpc>
                <a:spcPct val="81000"/>
              </a:lnSpc>
              <a:tabLst/>
            </a:pPr>
            <a:r>
              <a:rPr sz="4000" b="1" kern="0" spc="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AGENDA</a:t>
            </a:r>
            <a:endParaRPr lang="en-US" sz="4000" b="1" kern="0" spc="0" dirty="0">
              <a:solidFill>
                <a:srgbClr val="000000">
                  <a:alpha val="100000"/>
                </a:srgbClr>
              </a:solidFill>
              <a:latin typeface="Trebuchet MS"/>
              <a:ea typeface="Trebuchet MS"/>
              <a:cs typeface="Trebuchet MS"/>
            </a:endParaRPr>
          </a:p>
          <a:p>
            <a:pPr marL="12700" algn="l" rtl="0" eaLnBrk="0">
              <a:lnSpc>
                <a:spcPct val="81000"/>
              </a:lnSpc>
              <a:tabLst/>
            </a:pPr>
            <a:endParaRPr lang="en-US" sz="4000" b="1" kern="0" dirty="0">
              <a:solidFill>
                <a:srgbClr val="000000">
                  <a:alpha val="100000"/>
                </a:srgbClr>
              </a:solidFill>
              <a:latin typeface="Trebuchet MS"/>
              <a:ea typeface="Trebuchet MS"/>
              <a:cs typeface="Trebuchet MS"/>
            </a:endParaRP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r>
              <a:rPr lang="en-US" sz="2400" b="1" kern="0" spc="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Define objectives and Use cases</a:t>
            </a: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endParaRPr lang="en-US" sz="2400" b="1" kern="0" dirty="0">
              <a:solidFill>
                <a:srgbClr val="000000">
                  <a:alpha val="100000"/>
                </a:srgbClr>
              </a:solidFill>
              <a:latin typeface="Trebuchet MS"/>
              <a:ea typeface="Trebuchet MS"/>
              <a:cs typeface="Trebuchet MS"/>
            </a:endParaRP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r>
              <a:rPr lang="en-US" sz="2400" b="1" kern="0" spc="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Data collection and Preparation</a:t>
            </a: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endParaRPr lang="en-US" sz="2400" b="1" kern="0" dirty="0">
              <a:solidFill>
                <a:srgbClr val="000000">
                  <a:alpha val="100000"/>
                </a:srgbClr>
              </a:solidFill>
              <a:latin typeface="Trebuchet MS"/>
              <a:ea typeface="Trebuchet MS"/>
              <a:cs typeface="Trebuchet MS"/>
            </a:endParaRP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r>
              <a:rPr lang="en-US" sz="2400" b="1" kern="0" spc="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Select </a:t>
            </a:r>
            <a:r>
              <a:rPr lang="en-US" sz="2400" b="1" kern="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A</a:t>
            </a:r>
            <a:r>
              <a:rPr lang="en-US" sz="2400" b="1" kern="0" spc="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i model and Framework</a:t>
            </a: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endParaRPr lang="en-US" sz="2400" b="1" kern="0" dirty="0">
              <a:solidFill>
                <a:srgbClr val="000000">
                  <a:alpha val="100000"/>
                </a:srgbClr>
              </a:solidFill>
              <a:latin typeface="Trebuchet MS"/>
              <a:ea typeface="Trebuchet MS"/>
              <a:cs typeface="Trebuchet MS"/>
            </a:endParaRP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r>
              <a:rPr lang="en-US" sz="2400" b="1" kern="0" spc="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Model training</a:t>
            </a: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endParaRPr lang="en-US" sz="2400" b="1" kern="0" dirty="0">
              <a:solidFill>
                <a:srgbClr val="000000">
                  <a:alpha val="100000"/>
                </a:srgbClr>
              </a:solidFill>
              <a:latin typeface="Trebuchet MS"/>
              <a:ea typeface="Trebuchet MS"/>
              <a:cs typeface="Trebuchet MS"/>
            </a:endParaRP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r>
              <a:rPr lang="en-US" sz="2400" b="1" kern="0" spc="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Evaluation metrics</a:t>
            </a: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endParaRPr lang="en-US" sz="2400" b="1" kern="0" dirty="0">
              <a:solidFill>
                <a:srgbClr val="000000">
                  <a:alpha val="100000"/>
                </a:srgbClr>
              </a:solidFill>
              <a:latin typeface="Trebuchet MS"/>
              <a:ea typeface="Trebuchet MS"/>
              <a:cs typeface="Trebuchet MS"/>
            </a:endParaRP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r>
              <a:rPr lang="en-US" sz="2400" b="1" kern="0" spc="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Integration and Deployment</a:t>
            </a: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endParaRPr lang="en-US" sz="2400" b="1" kern="0" dirty="0">
              <a:solidFill>
                <a:srgbClr val="000000">
                  <a:alpha val="100000"/>
                </a:srgbClr>
              </a:solidFill>
              <a:latin typeface="Trebuchet MS"/>
              <a:ea typeface="Trebuchet MS"/>
              <a:cs typeface="Trebuchet MS"/>
            </a:endParaRP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r>
              <a:rPr lang="en-US" sz="2400" b="1" kern="0" spc="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Testing and Evaluation</a:t>
            </a: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endParaRPr lang="en-US" sz="2400" b="1" kern="0" dirty="0">
              <a:solidFill>
                <a:srgbClr val="000000">
                  <a:alpha val="100000"/>
                </a:srgbClr>
              </a:solidFill>
              <a:latin typeface="Trebuchet MS"/>
              <a:ea typeface="Trebuchet MS"/>
              <a:cs typeface="Trebuchet MS"/>
            </a:endParaRP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r>
              <a:rPr lang="en-US" sz="2400" b="1" kern="0" spc="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Monitoring and </a:t>
            </a:r>
            <a:r>
              <a:rPr lang="en-US" sz="2400" b="1" kern="0" dirty="0" err="1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M</a:t>
            </a:r>
            <a:r>
              <a:rPr lang="en-US" sz="2400" b="1" kern="0" spc="0" dirty="0" err="1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aintanence</a:t>
            </a:r>
            <a:endParaRPr lang="en-US" sz="2400" b="1" kern="0" spc="0" dirty="0">
              <a:solidFill>
                <a:srgbClr val="000000">
                  <a:alpha val="100000"/>
                </a:srgbClr>
              </a:solidFill>
              <a:latin typeface="Trebuchet MS"/>
              <a:ea typeface="Trebuchet MS"/>
              <a:cs typeface="Trebuchet MS"/>
            </a:endParaRP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endParaRPr lang="en-US" sz="2400" b="1" kern="0" dirty="0">
              <a:solidFill>
                <a:srgbClr val="000000">
                  <a:alpha val="100000"/>
                </a:srgbClr>
              </a:solidFill>
              <a:latin typeface="Trebuchet MS"/>
              <a:ea typeface="Trebuchet MS"/>
              <a:cs typeface="Trebuchet MS"/>
            </a:endParaRP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r>
              <a:rPr lang="en-US" sz="2400" b="1" kern="0" spc="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Ethical considerations</a:t>
            </a: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endParaRPr lang="en-US" sz="2400" b="1" kern="0" dirty="0">
              <a:solidFill>
                <a:srgbClr val="000000">
                  <a:alpha val="100000"/>
                </a:srgbClr>
              </a:solidFill>
              <a:latin typeface="Trebuchet MS"/>
              <a:ea typeface="Trebuchet MS"/>
              <a:cs typeface="Trebuchet MS"/>
            </a:endParaRP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r>
              <a:rPr lang="en-US" sz="2400" b="1" kern="0" spc="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Documentation and Knowledge sharing</a:t>
            </a: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endParaRPr lang="en-US" sz="2400" b="1" kern="0" dirty="0">
              <a:solidFill>
                <a:srgbClr val="000000">
                  <a:alpha val="100000"/>
                </a:srgbClr>
              </a:solidFill>
              <a:latin typeface="Trebuchet MS"/>
              <a:ea typeface="Trebuchet MS"/>
              <a:cs typeface="Trebuchet MS"/>
            </a:endParaRP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endParaRPr lang="en-US" sz="2400" b="1" kern="0" spc="0" dirty="0">
              <a:solidFill>
                <a:srgbClr val="000000">
                  <a:alpha val="100000"/>
                </a:srgbClr>
              </a:solidFill>
              <a:latin typeface="Trebuchet MS"/>
              <a:ea typeface="Trebuchet MS"/>
              <a:cs typeface="Trebuchet MS"/>
            </a:endParaRP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endParaRPr lang="en-US" sz="2400" b="1" kern="0" dirty="0">
              <a:solidFill>
                <a:srgbClr val="000000">
                  <a:alpha val="100000"/>
                </a:srgbClr>
              </a:solidFill>
              <a:latin typeface="Trebuchet MS"/>
              <a:ea typeface="Trebuchet MS"/>
              <a:cs typeface="Trebuchet MS"/>
            </a:endParaRP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endParaRPr lang="en-US" sz="2400" b="1" kern="0" spc="0" dirty="0">
              <a:solidFill>
                <a:srgbClr val="000000">
                  <a:alpha val="100000"/>
                </a:srgbClr>
              </a:solidFill>
              <a:latin typeface="Trebuchet MS"/>
              <a:ea typeface="Trebuchet MS"/>
              <a:cs typeface="Trebuchet MS"/>
            </a:endParaRPr>
          </a:p>
          <a:p>
            <a:pPr marL="12700" algn="l" rtl="0" eaLnBrk="0">
              <a:lnSpc>
                <a:spcPct val="81000"/>
              </a:lnSpc>
              <a:tabLst/>
            </a:pPr>
            <a:endParaRPr lang="en-US" sz="4000" b="1" kern="0" dirty="0">
              <a:solidFill>
                <a:srgbClr val="000000">
                  <a:alpha val="100000"/>
                </a:srgbClr>
              </a:solidFill>
              <a:latin typeface="Trebuchet MS"/>
              <a:ea typeface="Trebuchet MS"/>
              <a:cs typeface="Trebuchet MS"/>
            </a:endParaRPr>
          </a:p>
          <a:p>
            <a:pPr marL="469900" indent="-457200" algn="l" rtl="0" eaLnBrk="0">
              <a:lnSpc>
                <a:spcPct val="81000"/>
              </a:lnSpc>
              <a:buFont typeface="+mj-lt"/>
              <a:buAutoNum type="arabicPeriod"/>
              <a:tabLst/>
            </a:pPr>
            <a:endParaRPr lang="en-US" sz="2400" b="1" kern="0" spc="0" dirty="0">
              <a:solidFill>
                <a:srgbClr val="000000">
                  <a:alpha val="100000"/>
                </a:srgbClr>
              </a:solidFill>
              <a:latin typeface="Trebuchet MS"/>
              <a:ea typeface="Trebuchet MS"/>
              <a:cs typeface="Trebuchet MS"/>
            </a:endParaRPr>
          </a:p>
          <a:p>
            <a:pPr marL="12700" algn="l" rtl="0" eaLnBrk="0">
              <a:lnSpc>
                <a:spcPct val="81000"/>
              </a:lnSpc>
              <a:tabLst/>
            </a:pPr>
            <a:endParaRPr lang="x-none" altLang="x-none" sz="4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429563" y="0"/>
            <a:ext cx="4762436" cy="6857998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7991475" y="2933700"/>
            <a:ext cx="2762250" cy="3257550"/>
          </a:xfrm>
          <a:prstGeom prst="rect">
            <a:avLst/>
          </a:prstGeom>
        </p:spPr>
      </p:pic>
      <p:sp>
        <p:nvSpPr>
          <p:cNvPr id="28" name="textbox 28"/>
          <p:cNvSpPr/>
          <p:nvPr/>
        </p:nvSpPr>
        <p:spPr>
          <a:xfrm>
            <a:off x="587313" y="641941"/>
            <a:ext cx="11476157" cy="59439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2628"/>
              </a:lnSpc>
              <a:tabLst/>
            </a:pPr>
            <a:endParaRPr lang="x-none" altLang="x-none" sz="100" dirty="0"/>
          </a:p>
          <a:p>
            <a:pPr marL="12700" algn="l" rtl="0" eaLnBrk="0">
              <a:lnSpc>
                <a:spcPct val="82000"/>
              </a:lnSpc>
              <a:tabLst/>
            </a:pPr>
            <a:r>
              <a:rPr sz="4200" b="1" kern="0" spc="-4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PROBLEM</a:t>
            </a:r>
            <a:r>
              <a:rPr sz="4200" b="1" kern="0" spc="19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 </a:t>
            </a:r>
            <a:r>
              <a:rPr sz="4200" b="1" kern="0" spc="-4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STATEMENT</a:t>
            </a:r>
            <a:endParaRPr lang="en-US" sz="4200" b="1" kern="0" spc="-40" dirty="0">
              <a:solidFill>
                <a:srgbClr val="000000">
                  <a:alpha val="100000"/>
                </a:srgbClr>
              </a:solidFill>
              <a:latin typeface="Trebuchet MS"/>
              <a:ea typeface="Trebuchet MS"/>
              <a:cs typeface="Trebuchet MS"/>
            </a:endParaRPr>
          </a:p>
          <a:p>
            <a:pPr marL="12700" algn="l" rtl="0" eaLnBrk="0">
              <a:lnSpc>
                <a:spcPct val="82000"/>
              </a:lnSpc>
              <a:tabLst/>
            </a:pPr>
            <a:endParaRPr lang="en-US" altLang="x-none" sz="4200" b="1" kern="0" spc="-40" dirty="0">
              <a:solidFill>
                <a:srgbClr val="000000">
                  <a:alpha val="100000"/>
                </a:srgbClr>
              </a:solidFill>
              <a:latin typeface="Trebuchet MS"/>
            </a:endParaRPr>
          </a:p>
          <a:p>
            <a:pPr marL="12700" algn="l" rtl="0" eaLnBrk="0">
              <a:lnSpc>
                <a:spcPct val="82000"/>
              </a:lnSpc>
              <a:tabLst/>
            </a:pPr>
            <a:r>
              <a:rPr lang="en-US" altLang="x-none" sz="2400" b="1" kern="0" spc="-4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EMOTION DETECTION OF A PERSON BASED </a:t>
            </a:r>
          </a:p>
          <a:p>
            <a:pPr marL="12700" algn="l" rtl="0" eaLnBrk="0">
              <a:lnSpc>
                <a:spcPct val="82000"/>
              </a:lnSpc>
              <a:tabLst/>
            </a:pPr>
            <a:endParaRPr lang="en-US" altLang="x-none" sz="2400" b="1" kern="0" spc="-40" dirty="0">
              <a:solidFill>
                <a:srgbClr val="000000">
                  <a:alpha val="100000"/>
                </a:srgbClr>
              </a:solidFill>
              <a:latin typeface="Trebuchet MS"/>
            </a:endParaRPr>
          </a:p>
          <a:p>
            <a:pPr marL="12700" algn="l" rtl="0" eaLnBrk="0">
              <a:lnSpc>
                <a:spcPct val="82000"/>
              </a:lnSpc>
              <a:tabLst/>
            </a:pPr>
            <a:r>
              <a:rPr lang="en-US" altLang="x-none" sz="2400" b="1" kern="0" spc="-4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ON FACE REACTION USING AI.</a:t>
            </a:r>
            <a:endParaRPr lang="x-none" altLang="x-none" sz="2400" dirty="0"/>
          </a:p>
        </p:txBody>
      </p:sp>
      <p:pic>
        <p:nvPicPr>
          <p:cNvPr id="29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0" y="4010025"/>
            <a:ext cx="447675" cy="2847971"/>
          </a:xfrm>
          <a:prstGeom prst="rect">
            <a:avLst/>
          </a:prstGeom>
        </p:spPr>
      </p:pic>
      <p:sp>
        <p:nvSpPr>
          <p:cNvPr id="30" name="rect"/>
          <p:cNvSpPr/>
          <p:nvPr/>
        </p:nvSpPr>
        <p:spPr>
          <a:xfrm>
            <a:off x="6696075" y="1695450"/>
            <a:ext cx="314325" cy="323850"/>
          </a:xfrm>
          <a:prstGeom prst="rect">
            <a:avLst/>
          </a:prstGeom>
          <a:solidFill>
            <a:srgbClr val="2E83C3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1" name="textbox 31"/>
          <p:cNvSpPr/>
          <p:nvPr/>
        </p:nvSpPr>
        <p:spPr>
          <a:xfrm>
            <a:off x="11380534" y="6504908"/>
            <a:ext cx="99060" cy="1619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530"/>
              </a:lnSpc>
              <a:tabLst/>
            </a:pPr>
            <a:endParaRPr lang="x-none" altLang="x-none" sz="100" dirty="0"/>
          </a:p>
          <a:p>
            <a:pPr marL="12700" algn="l" rtl="0" eaLnBrk="0">
              <a:lnSpc>
                <a:spcPct val="81000"/>
              </a:lnSpc>
              <a:tabLst/>
            </a:pPr>
            <a:r>
              <a:rPr sz="1100" kern="0" spc="-10" dirty="0">
                <a:solidFill>
                  <a:srgbClr val="2E946B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4</a:t>
            </a:r>
            <a:endParaRPr lang="x-none" altLang="x-none" sz="1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429563" y="0"/>
            <a:ext cx="4762436" cy="6857998"/>
          </a:xfrm>
          <a:prstGeom prst="rect">
            <a:avLst/>
          </a:prstGeom>
        </p:spPr>
      </p:pic>
      <p:pic>
        <p:nvPicPr>
          <p:cNvPr id="33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8658225" y="2647950"/>
            <a:ext cx="3533775" cy="3810000"/>
          </a:xfrm>
          <a:prstGeom prst="rect">
            <a:avLst/>
          </a:prstGeom>
        </p:spPr>
      </p:pic>
      <p:sp>
        <p:nvSpPr>
          <p:cNvPr id="34" name="textbox 34"/>
          <p:cNvSpPr/>
          <p:nvPr/>
        </p:nvSpPr>
        <p:spPr>
          <a:xfrm>
            <a:off x="220338" y="154236"/>
            <a:ext cx="11788048" cy="670376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71450" indent="-171450" algn="l" rtl="0" eaLnBrk="0">
              <a:lnSpc>
                <a:spcPct val="74169"/>
              </a:lnSpc>
              <a:buFont typeface="Arial" panose="020B0604020202020204" pitchFamily="34" charset="0"/>
              <a:buChar char="•"/>
              <a:tabLst/>
            </a:pPr>
            <a:endParaRPr lang="x-none" altLang="x-none" sz="100" dirty="0"/>
          </a:p>
          <a:p>
            <a:pPr marL="12700" algn="l" rtl="0" eaLnBrk="0">
              <a:lnSpc>
                <a:spcPct val="82000"/>
              </a:lnSpc>
              <a:tabLst/>
            </a:pPr>
            <a:r>
              <a:rPr sz="4200" b="1" kern="0" spc="-1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PROJECT</a:t>
            </a:r>
            <a:r>
              <a:rPr sz="4200" b="1" kern="0" spc="18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 </a:t>
            </a:r>
            <a:r>
              <a:rPr sz="4200" b="1" kern="0" spc="-1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OVERVIEW</a:t>
            </a:r>
            <a:endParaRPr lang="en-US" sz="4200" b="1" kern="0" spc="-10" dirty="0">
              <a:solidFill>
                <a:srgbClr val="000000">
                  <a:alpha val="100000"/>
                </a:srgbClr>
              </a:solidFill>
              <a:latin typeface="Trebuchet MS"/>
              <a:ea typeface="Trebuchet MS"/>
              <a:cs typeface="Trebuchet MS"/>
            </a:endParaRPr>
          </a:p>
          <a:p>
            <a:pPr marL="12700" algn="l" rtl="0" eaLnBrk="0">
              <a:lnSpc>
                <a:spcPct val="82000"/>
              </a:lnSpc>
              <a:tabLst/>
            </a:pPr>
            <a:endParaRPr lang="en-US" altLang="x-none" sz="2400" b="1" kern="0" spc="-10" dirty="0">
              <a:solidFill>
                <a:srgbClr val="000000">
                  <a:alpha val="100000"/>
                </a:srgbClr>
              </a:solidFill>
              <a:latin typeface="Trebuchet MS"/>
            </a:endParaRPr>
          </a:p>
          <a:p>
            <a:pPr marL="355600" indent="-342900" eaLnBrk="0">
              <a:lnSpc>
                <a:spcPct val="82000"/>
              </a:lnSpc>
              <a:buFont typeface="Arial" panose="020B0604020202020204" pitchFamily="34" charset="0"/>
              <a:buChar char="•"/>
            </a:pPr>
            <a:r>
              <a:rPr lang="en-US" altLang="x-none" sz="2400" dirty="0"/>
              <a:t>The Automated Facial Emotion Detection System is an AI-powered solution designed to analyze and interpret human emotions based on facial expressions captured through videos.</a:t>
            </a:r>
          </a:p>
          <a:p>
            <a:pPr marL="355600" indent="-342900" eaLnBrk="0">
              <a:lnSpc>
                <a:spcPct val="82000"/>
              </a:lnSpc>
              <a:buFont typeface="Arial" panose="020B0604020202020204" pitchFamily="34" charset="0"/>
              <a:buChar char="•"/>
            </a:pPr>
            <a:endParaRPr lang="en-US" altLang="x-none" sz="2400" dirty="0"/>
          </a:p>
          <a:p>
            <a:pPr marL="355600" indent="-342900" eaLnBrk="0">
              <a:lnSpc>
                <a:spcPct val="82000"/>
              </a:lnSpc>
              <a:buFont typeface="Arial" panose="020B0604020202020204" pitchFamily="34" charset="0"/>
              <a:buChar char="•"/>
            </a:pPr>
            <a:r>
              <a:rPr lang="en-US" altLang="x-none" sz="2400" dirty="0"/>
              <a:t> The system leverages advanced deep learning techniques to accurately detect a wide range of emotions, including happiness, sadness, anger, surprise, fear, and disgust. It aims to enhance various applications such as customer service, human-computer interaction, and mental health assessment by providing real-time emotion analysis feedback.</a:t>
            </a:r>
          </a:p>
          <a:p>
            <a:pPr marL="355600" indent="-342900" eaLnBrk="0">
              <a:lnSpc>
                <a:spcPct val="82000"/>
              </a:lnSpc>
              <a:buFont typeface="Arial" panose="020B0604020202020204" pitchFamily="34" charset="0"/>
              <a:buChar char="•"/>
            </a:pPr>
            <a:endParaRPr lang="en-US" altLang="x-none" sz="2400" dirty="0"/>
          </a:p>
          <a:p>
            <a:pPr marL="12700" eaLnBrk="0">
              <a:lnSpc>
                <a:spcPct val="82000"/>
              </a:lnSpc>
            </a:pPr>
            <a:endParaRPr lang="x-none" altLang="x-none" sz="2400" dirty="0"/>
          </a:p>
        </p:txBody>
      </p:sp>
      <p:pic>
        <p:nvPicPr>
          <p:cNvPr id="35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0" y="4010025"/>
            <a:ext cx="447675" cy="2847971"/>
          </a:xfrm>
          <a:prstGeom prst="rect">
            <a:avLst/>
          </a:prstGeom>
        </p:spPr>
      </p:pic>
      <p:sp>
        <p:nvSpPr>
          <p:cNvPr id="36" name="rect"/>
          <p:cNvSpPr/>
          <p:nvPr/>
        </p:nvSpPr>
        <p:spPr>
          <a:xfrm>
            <a:off x="6696075" y="1695450"/>
            <a:ext cx="314325" cy="323850"/>
          </a:xfrm>
          <a:prstGeom prst="rect">
            <a:avLst/>
          </a:prstGeom>
          <a:solidFill>
            <a:srgbClr val="2E83C3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7" name="textbox 37"/>
          <p:cNvSpPr/>
          <p:nvPr/>
        </p:nvSpPr>
        <p:spPr>
          <a:xfrm>
            <a:off x="11387820" y="6504908"/>
            <a:ext cx="91439" cy="1619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016"/>
              </a:lnSpc>
              <a:tabLst/>
            </a:pPr>
            <a:endParaRPr lang="x-none" altLang="x-none" sz="100" dirty="0"/>
          </a:p>
          <a:p>
            <a:pPr marL="12700" algn="l" rtl="0" eaLnBrk="0">
              <a:lnSpc>
                <a:spcPct val="81000"/>
              </a:lnSpc>
              <a:tabLst/>
            </a:pPr>
            <a:r>
              <a:rPr sz="1100" kern="0" spc="-10" dirty="0">
                <a:solidFill>
                  <a:srgbClr val="2E946B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5</a:t>
            </a:r>
            <a:endParaRPr lang="x-none" altLang="x-none" sz="11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429563" y="0"/>
            <a:ext cx="4762436" cy="6857998"/>
          </a:xfrm>
          <a:prstGeom prst="rect">
            <a:avLst/>
          </a:prstGeom>
        </p:spPr>
      </p:pic>
      <p:sp>
        <p:nvSpPr>
          <p:cNvPr id="39" name="textbox 39"/>
          <p:cNvSpPr/>
          <p:nvPr/>
        </p:nvSpPr>
        <p:spPr>
          <a:xfrm>
            <a:off x="77118" y="99152"/>
            <a:ext cx="11900393" cy="656752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8116"/>
              </a:lnSpc>
              <a:tabLst/>
            </a:pPr>
            <a:endParaRPr lang="x-none" altLang="x-none" sz="100" dirty="0"/>
          </a:p>
          <a:p>
            <a:pPr marL="12700" algn="l" rtl="0" eaLnBrk="0">
              <a:lnSpc>
                <a:spcPct val="81000"/>
              </a:lnSpc>
              <a:tabLst/>
            </a:pPr>
            <a:r>
              <a:rPr sz="3200" b="1" kern="0" spc="-3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WHO</a:t>
            </a:r>
            <a:r>
              <a:rPr sz="3200" b="1" kern="0" spc="-15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sz="3200" b="1" kern="0" spc="-3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ARE</a:t>
            </a:r>
            <a:r>
              <a:rPr sz="3200" b="1" kern="0" spc="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sz="3200" b="1" kern="0" spc="-3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THE</a:t>
            </a:r>
            <a:r>
              <a:rPr sz="3200" b="1" kern="0" spc="20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sz="3200" b="1" kern="0" spc="-3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END</a:t>
            </a:r>
            <a:r>
              <a:rPr sz="3200" b="1" kern="0" spc="19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sz="3200" b="1" kern="0" spc="-3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USERS?</a:t>
            </a:r>
            <a:endParaRPr lang="en-US" sz="3200" b="1" kern="0" spc="-30" dirty="0">
              <a:solidFill>
                <a:srgbClr val="000000">
                  <a:alpha val="100000"/>
                </a:srgbClr>
              </a:solidFill>
              <a:latin typeface="Trebuchet MS"/>
              <a:ea typeface="Trebuchet MS"/>
              <a:cs typeface="Trebuchet MS"/>
            </a:endParaRPr>
          </a:p>
          <a:p>
            <a:pPr marL="12700" algn="l" rtl="0" eaLnBrk="0">
              <a:lnSpc>
                <a:spcPct val="81000"/>
              </a:lnSpc>
              <a:tabLst/>
            </a:pPr>
            <a:endParaRPr lang="en-US" altLang="x-none" sz="2400" b="1" kern="0" spc="-30" dirty="0">
              <a:solidFill>
                <a:srgbClr val="000000">
                  <a:alpha val="100000"/>
                </a:srgbClr>
              </a:solidFill>
              <a:latin typeface="Trebuchet MS"/>
            </a:endParaRP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r>
              <a:rPr lang="en-US" altLang="x-none" sz="2400" b="1" kern="0" spc="-3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Customer Service Representatives</a:t>
            </a: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endParaRPr lang="en-US" altLang="x-none" sz="2400" b="1" kern="0" spc="-30" dirty="0">
              <a:solidFill>
                <a:srgbClr val="000000">
                  <a:alpha val="100000"/>
                </a:srgbClr>
              </a:solidFill>
              <a:latin typeface="Trebuchet MS"/>
            </a:endParaRP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r>
              <a:rPr lang="en-US" altLang="x-none" sz="2400" b="1" kern="0" spc="-3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Therapists and Counselors</a:t>
            </a: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endParaRPr lang="en-US" altLang="x-none" sz="2400" b="1" kern="0" spc="-30" dirty="0">
              <a:solidFill>
                <a:srgbClr val="000000">
                  <a:alpha val="100000"/>
                </a:srgbClr>
              </a:solidFill>
              <a:latin typeface="Trebuchet MS"/>
            </a:endParaRP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r>
              <a:rPr lang="en-US" altLang="x-none" sz="2400" b="1" kern="0" spc="-3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Educators and Researches</a:t>
            </a: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endParaRPr lang="en-US" altLang="x-none" sz="2400" b="1" kern="0" spc="-30" dirty="0">
              <a:solidFill>
                <a:srgbClr val="000000">
                  <a:alpha val="100000"/>
                </a:srgbClr>
              </a:solidFill>
              <a:latin typeface="Trebuchet MS"/>
            </a:endParaRP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r>
              <a:rPr lang="en-US" altLang="x-none" sz="2400" b="1" kern="0" spc="-3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Human-Computer Interaction designers</a:t>
            </a: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endParaRPr lang="en-US" altLang="x-none" sz="2400" b="1" kern="0" spc="-30" dirty="0">
              <a:solidFill>
                <a:srgbClr val="000000">
                  <a:alpha val="100000"/>
                </a:srgbClr>
              </a:solidFill>
              <a:latin typeface="Trebuchet MS"/>
            </a:endParaRP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r>
              <a:rPr lang="en-US" altLang="x-none" sz="2400" b="1" kern="0" spc="-3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Marketing and Advertising Professionals</a:t>
            </a: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endParaRPr lang="en-US" altLang="x-none" sz="2400" b="1" kern="0" spc="-30" dirty="0">
              <a:solidFill>
                <a:srgbClr val="000000">
                  <a:alpha val="100000"/>
                </a:srgbClr>
              </a:solidFill>
              <a:latin typeface="Trebuchet MS"/>
            </a:endParaRP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r>
              <a:rPr lang="en-US" altLang="x-none" sz="2400" b="1" kern="0" spc="-3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Law Enforcement and Security personnel</a:t>
            </a: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endParaRPr lang="en-US" altLang="x-none" sz="2400" b="1" kern="0" spc="-30" dirty="0">
              <a:solidFill>
                <a:srgbClr val="000000">
                  <a:alpha val="100000"/>
                </a:srgbClr>
              </a:solidFill>
              <a:latin typeface="Trebuchet MS"/>
            </a:endParaRP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r>
              <a:rPr lang="en-US" altLang="x-none" sz="2400" b="1" kern="0" spc="-3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Entertainment and Gaming industry</a:t>
            </a: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endParaRPr lang="en-US" altLang="x-none" sz="2400" b="1" kern="0" spc="-30" dirty="0">
              <a:solidFill>
                <a:srgbClr val="000000">
                  <a:alpha val="100000"/>
                </a:srgbClr>
              </a:solidFill>
              <a:latin typeface="Trebuchet MS"/>
            </a:endParaRP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r>
              <a:rPr lang="en-US" altLang="x-none" sz="2400" b="1" kern="0" spc="-3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General users</a:t>
            </a:r>
            <a:endParaRPr lang="x-none" altLang="x-none" sz="2400" dirty="0"/>
          </a:p>
        </p:txBody>
      </p:sp>
      <p:pic>
        <p:nvPicPr>
          <p:cNvPr id="40" name="pictur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4010025"/>
            <a:ext cx="447675" cy="2847971"/>
          </a:xfrm>
          <a:prstGeom prst="rect">
            <a:avLst/>
          </a:prstGeom>
        </p:spPr>
      </p:pic>
      <p:sp>
        <p:nvSpPr>
          <p:cNvPr id="41" name="rect"/>
          <p:cNvSpPr/>
          <p:nvPr/>
        </p:nvSpPr>
        <p:spPr>
          <a:xfrm>
            <a:off x="9353550" y="5362575"/>
            <a:ext cx="457200" cy="457200"/>
          </a:xfrm>
          <a:prstGeom prst="rect">
            <a:avLst/>
          </a:prstGeom>
          <a:solidFill>
            <a:srgbClr val="42B051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2" name="rect"/>
          <p:cNvSpPr/>
          <p:nvPr/>
        </p:nvSpPr>
        <p:spPr>
          <a:xfrm>
            <a:off x="6696075" y="1695450"/>
            <a:ext cx="314325" cy="323850"/>
          </a:xfrm>
          <a:prstGeom prst="rect">
            <a:avLst/>
          </a:prstGeom>
          <a:solidFill>
            <a:srgbClr val="2E83C3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3" name="rect"/>
          <p:cNvSpPr/>
          <p:nvPr/>
        </p:nvSpPr>
        <p:spPr>
          <a:xfrm>
            <a:off x="9353550" y="5895975"/>
            <a:ext cx="180975" cy="180975"/>
          </a:xfrm>
          <a:prstGeom prst="rect">
            <a:avLst/>
          </a:prstGeom>
          <a:solidFill>
            <a:srgbClr val="2E946B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4" name="textbox 44"/>
          <p:cNvSpPr/>
          <p:nvPr/>
        </p:nvSpPr>
        <p:spPr>
          <a:xfrm>
            <a:off x="11384677" y="6503479"/>
            <a:ext cx="94614" cy="1631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29"/>
              </a:lnSpc>
              <a:tabLst/>
            </a:pPr>
            <a:endParaRPr lang="x-none" altLang="x-none" sz="100" dirty="0"/>
          </a:p>
          <a:p>
            <a:pPr marL="12700" algn="l" rtl="0" eaLnBrk="0">
              <a:lnSpc>
                <a:spcPct val="82000"/>
              </a:lnSpc>
              <a:tabLst/>
            </a:pPr>
            <a:r>
              <a:rPr sz="1100" kern="0" spc="-10" dirty="0">
                <a:solidFill>
                  <a:srgbClr val="2E946B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6</a:t>
            </a:r>
            <a:endParaRPr lang="x-none" altLang="x-none" sz="11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429563" y="0"/>
            <a:ext cx="4762436" cy="6857998"/>
          </a:xfrm>
          <a:prstGeom prst="rect">
            <a:avLst/>
          </a:prstGeom>
        </p:spPr>
      </p:pic>
      <p:pic>
        <p:nvPicPr>
          <p:cNvPr id="46" name="picture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4010025"/>
            <a:ext cx="447675" cy="2847971"/>
          </a:xfrm>
          <a:prstGeom prst="rect">
            <a:avLst/>
          </a:prstGeom>
        </p:spPr>
      </p:pic>
      <p:pic>
        <p:nvPicPr>
          <p:cNvPr id="47" name="picture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0" y="1476375"/>
            <a:ext cx="2695574" cy="3248025"/>
          </a:xfrm>
          <a:prstGeom prst="rect">
            <a:avLst/>
          </a:prstGeom>
        </p:spPr>
      </p:pic>
      <p:sp>
        <p:nvSpPr>
          <p:cNvPr id="48" name="textbox 48"/>
          <p:cNvSpPr/>
          <p:nvPr/>
        </p:nvSpPr>
        <p:spPr>
          <a:xfrm>
            <a:off x="270933" y="185893"/>
            <a:ext cx="11531160" cy="64862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1007"/>
              </a:lnSpc>
              <a:tabLst/>
            </a:pPr>
            <a:endParaRPr lang="x-none" altLang="x-none" sz="100" dirty="0"/>
          </a:p>
          <a:p>
            <a:pPr marL="12700" algn="l" rtl="0" eaLnBrk="0">
              <a:lnSpc>
                <a:spcPct val="81000"/>
              </a:lnSpc>
              <a:tabLst/>
            </a:pPr>
            <a:r>
              <a:rPr sz="3600" b="1" kern="0" spc="-3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YOUR</a:t>
            </a:r>
            <a:r>
              <a:rPr sz="3600" b="1" kern="0" spc="10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sz="3600" b="1" kern="0" spc="-3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SOLUTION</a:t>
            </a:r>
            <a:r>
              <a:rPr sz="3600" b="1" kern="0" spc="-33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sz="3600" b="1" kern="0" spc="-3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AND</a:t>
            </a:r>
            <a:r>
              <a:rPr sz="3600" b="1" kern="0" spc="31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sz="3600" b="1" kern="0" spc="-3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ITS</a:t>
            </a:r>
            <a:r>
              <a:rPr sz="3600" b="1" kern="0" spc="7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sz="3600" b="1" kern="0" spc="-3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VALUE</a:t>
            </a:r>
            <a:r>
              <a:rPr sz="3600" b="1" kern="0" spc="20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sz="3600" b="1" kern="0" spc="-3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PROPOSITION</a:t>
            </a:r>
            <a:endParaRPr lang="en-US" sz="3600" b="1" kern="0" spc="-30" dirty="0">
              <a:solidFill>
                <a:srgbClr val="000000">
                  <a:alpha val="100000"/>
                </a:srgbClr>
              </a:solidFill>
              <a:latin typeface="Trebuchet MS"/>
              <a:ea typeface="Trebuchet MS"/>
              <a:cs typeface="Trebuchet MS"/>
            </a:endParaRPr>
          </a:p>
          <a:p>
            <a:pPr marL="12700" algn="l" rtl="0" eaLnBrk="0">
              <a:lnSpc>
                <a:spcPct val="81000"/>
              </a:lnSpc>
              <a:tabLst/>
            </a:pPr>
            <a:r>
              <a:rPr lang="en-US" altLang="x-none" sz="3600" b="1" kern="0" spc="-3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              </a:t>
            </a:r>
          </a:p>
          <a:p>
            <a:pPr marL="12700" algn="l" rtl="0" eaLnBrk="0">
              <a:lnSpc>
                <a:spcPct val="81000"/>
              </a:lnSpc>
              <a:tabLst/>
            </a:pPr>
            <a:r>
              <a:rPr lang="en-US" altLang="x-none" sz="2400" b="1" kern="0" spc="-3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The solution to developing an emotion detection system based on facial expressions </a:t>
            </a:r>
            <a:r>
              <a:rPr lang="en-US" altLang="x-none" sz="2400" b="1" kern="0" spc="-30" dirty="0" err="1">
                <a:solidFill>
                  <a:srgbClr val="000000">
                    <a:alpha val="100000"/>
                  </a:srgbClr>
                </a:solidFill>
                <a:latin typeface="Trebuchet MS"/>
              </a:rPr>
              <a:t>ai</a:t>
            </a:r>
            <a:r>
              <a:rPr lang="en-US" altLang="x-none" sz="2400" b="1" kern="0" spc="-3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 involves the following components:</a:t>
            </a:r>
          </a:p>
          <a:p>
            <a:pPr marL="12700" algn="l" rtl="0" eaLnBrk="0">
              <a:lnSpc>
                <a:spcPct val="81000"/>
              </a:lnSpc>
              <a:tabLst/>
            </a:pPr>
            <a:endParaRPr lang="en-US" altLang="x-none" sz="2400" b="1" kern="0" spc="-30" dirty="0">
              <a:solidFill>
                <a:srgbClr val="000000">
                  <a:alpha val="100000"/>
                </a:srgbClr>
              </a:solidFill>
              <a:latin typeface="Trebuchet MS"/>
            </a:endParaRP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r>
              <a:rPr lang="en-US" altLang="x-none" sz="2400" b="1" kern="0" spc="-3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AI Model Development</a:t>
            </a: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endParaRPr lang="en-US" altLang="x-none" sz="2400" b="1" kern="0" spc="-30" dirty="0">
              <a:solidFill>
                <a:srgbClr val="000000">
                  <a:alpha val="100000"/>
                </a:srgbClr>
              </a:solidFill>
              <a:latin typeface="Trebuchet MS"/>
            </a:endParaRP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r>
              <a:rPr lang="en-US" altLang="x-none" sz="2400" b="1" kern="0" spc="-3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Data Collection and Preprocessing</a:t>
            </a: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endParaRPr lang="en-US" altLang="x-none" sz="2400" b="1" kern="0" spc="-30" dirty="0">
              <a:solidFill>
                <a:srgbClr val="000000">
                  <a:alpha val="100000"/>
                </a:srgbClr>
              </a:solidFill>
              <a:latin typeface="Trebuchet MS"/>
            </a:endParaRP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r>
              <a:rPr lang="en-US" altLang="x-none" sz="2400" b="1" kern="0" spc="-3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Real-time Processing pipeline</a:t>
            </a: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endParaRPr lang="en-US" altLang="x-none" sz="2400" b="1" kern="0" spc="-30" dirty="0">
              <a:solidFill>
                <a:srgbClr val="000000">
                  <a:alpha val="100000"/>
                </a:srgbClr>
              </a:solidFill>
              <a:latin typeface="Trebuchet MS"/>
            </a:endParaRP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r>
              <a:rPr lang="en-US" altLang="x-none" sz="2400" b="1" kern="0" spc="-3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Integration with user interfaces</a:t>
            </a: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endParaRPr lang="en-US" altLang="x-none" sz="2400" b="1" kern="0" spc="-30" dirty="0">
              <a:solidFill>
                <a:srgbClr val="000000">
                  <a:alpha val="100000"/>
                </a:srgbClr>
              </a:solidFill>
              <a:latin typeface="Trebuchet MS"/>
            </a:endParaRPr>
          </a:p>
          <a:p>
            <a:pPr marL="12700" algn="l" rtl="0" eaLnBrk="0">
              <a:lnSpc>
                <a:spcPct val="81000"/>
              </a:lnSpc>
              <a:tabLst/>
            </a:pPr>
            <a:r>
              <a:rPr lang="en-US" altLang="x-none" sz="2400" b="1" kern="0" spc="-3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Key value propositions are</a:t>
            </a:r>
          </a:p>
          <a:p>
            <a:pPr marL="12700" algn="l" rtl="0" eaLnBrk="0">
              <a:lnSpc>
                <a:spcPct val="81000"/>
              </a:lnSpc>
              <a:tabLst/>
            </a:pPr>
            <a:endParaRPr lang="en-US" altLang="x-none" sz="2400" b="1" kern="0" spc="-30" dirty="0">
              <a:solidFill>
                <a:srgbClr val="000000">
                  <a:alpha val="100000"/>
                </a:srgbClr>
              </a:solidFill>
              <a:latin typeface="Trebuchet MS"/>
            </a:endParaRP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r>
              <a:rPr lang="en-US" altLang="x-none" sz="2400" b="1" kern="0" spc="-3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Enhanced user experience</a:t>
            </a: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endParaRPr lang="en-US" altLang="x-none" sz="2400" b="1" kern="0" spc="-30" dirty="0">
              <a:solidFill>
                <a:srgbClr val="000000">
                  <a:alpha val="100000"/>
                </a:srgbClr>
              </a:solidFill>
              <a:latin typeface="Trebuchet MS"/>
            </a:endParaRP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r>
              <a:rPr lang="en-US" altLang="x-none" sz="2400" b="1" kern="0" spc="-3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Improved decision making</a:t>
            </a: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endParaRPr lang="en-US" altLang="x-none" sz="2400" b="1" kern="0" spc="-30" dirty="0">
              <a:solidFill>
                <a:srgbClr val="000000">
                  <a:alpha val="100000"/>
                </a:srgbClr>
              </a:solidFill>
              <a:latin typeface="Trebuchet MS"/>
            </a:endParaRP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r>
              <a:rPr lang="en-US" altLang="x-none" sz="2400" b="1" kern="0" spc="-3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Efficiency and automation</a:t>
            </a:r>
          </a:p>
          <a:p>
            <a:pPr marL="12700" algn="l" rtl="0" eaLnBrk="0">
              <a:lnSpc>
                <a:spcPct val="81000"/>
              </a:lnSpc>
              <a:tabLst/>
            </a:pPr>
            <a:r>
              <a:rPr lang="en-US" altLang="x-none" sz="3600" b="1" kern="0" spc="-3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                   </a:t>
            </a:r>
          </a:p>
          <a:p>
            <a:pPr marL="12700" algn="l" rtl="0" eaLnBrk="0">
              <a:lnSpc>
                <a:spcPct val="81000"/>
              </a:lnSpc>
              <a:tabLst/>
            </a:pPr>
            <a:endParaRPr lang="x-none" altLang="x-none" sz="2400" dirty="0"/>
          </a:p>
        </p:txBody>
      </p:sp>
      <p:sp>
        <p:nvSpPr>
          <p:cNvPr id="49" name="rect"/>
          <p:cNvSpPr/>
          <p:nvPr/>
        </p:nvSpPr>
        <p:spPr>
          <a:xfrm>
            <a:off x="9353550" y="5362575"/>
            <a:ext cx="457200" cy="457200"/>
          </a:xfrm>
          <a:prstGeom prst="rect">
            <a:avLst/>
          </a:prstGeom>
          <a:solidFill>
            <a:srgbClr val="42B051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0" name="rect"/>
          <p:cNvSpPr/>
          <p:nvPr/>
        </p:nvSpPr>
        <p:spPr>
          <a:xfrm>
            <a:off x="6696075" y="1695450"/>
            <a:ext cx="314325" cy="323850"/>
          </a:xfrm>
          <a:prstGeom prst="rect">
            <a:avLst/>
          </a:prstGeom>
          <a:solidFill>
            <a:srgbClr val="2E83C3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1" name="rect"/>
          <p:cNvSpPr/>
          <p:nvPr/>
        </p:nvSpPr>
        <p:spPr>
          <a:xfrm>
            <a:off x="9353550" y="5895975"/>
            <a:ext cx="180975" cy="180975"/>
          </a:xfrm>
          <a:prstGeom prst="rect">
            <a:avLst/>
          </a:prstGeom>
          <a:solidFill>
            <a:srgbClr val="2E946B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2" name="textbox 52"/>
          <p:cNvSpPr/>
          <p:nvPr/>
        </p:nvSpPr>
        <p:spPr>
          <a:xfrm>
            <a:off x="11384677" y="6504908"/>
            <a:ext cx="94614" cy="1619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530"/>
              </a:lnSpc>
              <a:tabLst/>
            </a:pPr>
            <a:endParaRPr lang="x-none" altLang="x-none" sz="100" dirty="0"/>
          </a:p>
          <a:p>
            <a:pPr marL="12700" algn="l" rtl="0" eaLnBrk="0">
              <a:lnSpc>
                <a:spcPct val="81000"/>
              </a:lnSpc>
              <a:tabLst/>
            </a:pPr>
            <a:r>
              <a:rPr sz="1100" kern="0" spc="-10" dirty="0">
                <a:solidFill>
                  <a:srgbClr val="2E946B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7</a:t>
            </a:r>
            <a:endParaRPr lang="x-none" altLang="x-none" sz="11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429563" y="0"/>
            <a:ext cx="4762436" cy="6857998"/>
          </a:xfrm>
          <a:prstGeom prst="rect">
            <a:avLst/>
          </a:prstGeom>
        </p:spPr>
      </p:pic>
      <p:sp>
        <p:nvSpPr>
          <p:cNvPr id="54" name="textbox 54"/>
          <p:cNvSpPr/>
          <p:nvPr/>
        </p:nvSpPr>
        <p:spPr>
          <a:xfrm>
            <a:off x="747347" y="6500764"/>
            <a:ext cx="10732134" cy="1657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206"/>
              </a:lnSpc>
              <a:tabLst/>
            </a:pPr>
            <a:endParaRPr lang="x-none" altLang="x-none" sz="100" dirty="0"/>
          </a:p>
          <a:p>
            <a:pPr marL="12700" algn="l" rtl="0" eaLnBrk="0">
              <a:lnSpc>
                <a:spcPct val="84000"/>
              </a:lnSpc>
              <a:tabLst/>
            </a:pPr>
            <a:r>
              <a:rPr sz="1100" kern="0" spc="30" dirty="0">
                <a:solidFill>
                  <a:srgbClr val="2E83C3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3/21/2024</a:t>
            </a:r>
            <a:r>
              <a:rPr sz="1100" kern="0" spc="80" dirty="0">
                <a:solidFill>
                  <a:srgbClr val="2E83C3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 </a:t>
            </a:r>
            <a:r>
              <a:rPr sz="1100" b="1" kern="0" spc="0" dirty="0">
                <a:solidFill>
                  <a:srgbClr val="2E83C3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Annual</a:t>
            </a:r>
            <a:r>
              <a:rPr sz="1100" b="1" kern="0" spc="-50" dirty="0">
                <a:solidFill>
                  <a:srgbClr val="2E83C3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sz="1100" b="1" kern="0" spc="0" dirty="0">
                <a:solidFill>
                  <a:srgbClr val="2E83C3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Review</a:t>
            </a:r>
            <a:r>
              <a:rPr sz="1100" b="1" kern="0" spc="10" dirty="0">
                <a:solidFill>
                  <a:srgbClr val="2E83C3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                                 </a:t>
            </a:r>
            <a:r>
              <a:rPr sz="1100" b="1" kern="0" spc="0" dirty="0">
                <a:solidFill>
                  <a:srgbClr val="2E83C3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                                                                                                                                                                           </a:t>
            </a:r>
            <a:r>
              <a:rPr sz="1100" kern="0" spc="30" dirty="0">
                <a:solidFill>
                  <a:srgbClr val="2E946B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8</a:t>
            </a:r>
            <a:endParaRPr lang="x-none" altLang="x-none" sz="1100" dirty="0"/>
          </a:p>
        </p:txBody>
      </p:sp>
      <p:pic>
        <p:nvPicPr>
          <p:cNvPr id="55" name="picture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4010025"/>
            <a:ext cx="447675" cy="2847971"/>
          </a:xfrm>
          <a:prstGeom prst="rect">
            <a:avLst/>
          </a:prstGeom>
        </p:spPr>
      </p:pic>
      <p:pic>
        <p:nvPicPr>
          <p:cNvPr id="56" name="picture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57" name="textbox 57"/>
          <p:cNvSpPr/>
          <p:nvPr/>
        </p:nvSpPr>
        <p:spPr>
          <a:xfrm>
            <a:off x="176269" y="169332"/>
            <a:ext cx="11925419" cy="663151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2628"/>
              </a:lnSpc>
              <a:tabLst/>
            </a:pPr>
            <a:endParaRPr lang="x-none" altLang="x-none" sz="100" dirty="0"/>
          </a:p>
          <a:p>
            <a:pPr marL="12700" algn="l" rtl="0" eaLnBrk="0">
              <a:lnSpc>
                <a:spcPct val="82000"/>
              </a:lnSpc>
              <a:tabLst/>
            </a:pPr>
            <a:r>
              <a:rPr sz="4200" b="1" kern="0" spc="2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THE</a:t>
            </a:r>
            <a:r>
              <a:rPr sz="4200" b="1" kern="0" spc="13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sz="4200" b="1" kern="0" spc="2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WOW</a:t>
            </a:r>
            <a:r>
              <a:rPr sz="4200" b="1" kern="0" spc="44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sz="4200" b="1" kern="0" spc="2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IN</a:t>
            </a:r>
            <a:r>
              <a:rPr sz="4200" b="1" kern="0" spc="3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sz="4200" b="1" kern="0" spc="2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YOUR</a:t>
            </a:r>
            <a:r>
              <a:rPr sz="4200" b="1" kern="0" spc="14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sz="4200" b="1" kern="0" spc="2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SOLUTION</a:t>
            </a:r>
            <a:endParaRPr lang="en-US" sz="4200" b="1" kern="0" spc="20" dirty="0">
              <a:solidFill>
                <a:srgbClr val="000000">
                  <a:alpha val="100000"/>
                </a:srgbClr>
              </a:solidFill>
              <a:latin typeface="Trebuchet MS"/>
              <a:ea typeface="Trebuchet MS"/>
              <a:cs typeface="Trebuchet MS"/>
            </a:endParaRPr>
          </a:p>
          <a:p>
            <a:pPr marL="12700" algn="l" rtl="0" eaLnBrk="0">
              <a:lnSpc>
                <a:spcPct val="82000"/>
              </a:lnSpc>
              <a:tabLst/>
            </a:pPr>
            <a:endParaRPr lang="en-US" altLang="x-none" sz="2400" b="1" kern="0" spc="20" dirty="0">
              <a:solidFill>
                <a:srgbClr val="000000">
                  <a:alpha val="100000"/>
                </a:srgbClr>
              </a:solidFill>
              <a:latin typeface="Trebuchet MS"/>
            </a:endParaRPr>
          </a:p>
          <a:p>
            <a:pPr marL="355600" indent="-342900" algn="l" rtl="0" eaLnBrk="0">
              <a:lnSpc>
                <a:spcPct val="82000"/>
              </a:lnSpc>
              <a:buFont typeface="Arial" panose="020B0604020202020204" pitchFamily="34" charset="0"/>
              <a:buChar char="•"/>
              <a:tabLst/>
            </a:pPr>
            <a:r>
              <a:rPr lang="en-US" altLang="x-none" sz="2400" b="1" kern="0" spc="2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Real time Emotion Analysis</a:t>
            </a:r>
          </a:p>
          <a:p>
            <a:pPr marL="355600" indent="-342900" algn="l" rtl="0" eaLnBrk="0">
              <a:lnSpc>
                <a:spcPct val="82000"/>
              </a:lnSpc>
              <a:buFont typeface="Arial" panose="020B0604020202020204" pitchFamily="34" charset="0"/>
              <a:buChar char="•"/>
              <a:tabLst/>
            </a:pPr>
            <a:endParaRPr lang="en-US" altLang="x-none" sz="2400" b="1" kern="0" spc="20" dirty="0">
              <a:solidFill>
                <a:srgbClr val="000000">
                  <a:alpha val="100000"/>
                </a:srgbClr>
              </a:solidFill>
              <a:latin typeface="Trebuchet MS"/>
            </a:endParaRPr>
          </a:p>
          <a:p>
            <a:pPr marL="355600" indent="-342900" algn="l" rtl="0" eaLnBrk="0">
              <a:lnSpc>
                <a:spcPct val="82000"/>
              </a:lnSpc>
              <a:buFont typeface="Arial" panose="020B0604020202020204" pitchFamily="34" charset="0"/>
              <a:buChar char="•"/>
              <a:tabLst/>
            </a:pPr>
            <a:r>
              <a:rPr lang="en-US" altLang="x-none" sz="2400" b="1" kern="0" spc="2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User-Friendly interface</a:t>
            </a:r>
          </a:p>
          <a:p>
            <a:pPr marL="355600" indent="-342900" algn="l" rtl="0" eaLnBrk="0">
              <a:lnSpc>
                <a:spcPct val="82000"/>
              </a:lnSpc>
              <a:buFont typeface="Arial" panose="020B0604020202020204" pitchFamily="34" charset="0"/>
              <a:buChar char="•"/>
              <a:tabLst/>
            </a:pPr>
            <a:endParaRPr lang="en-US" altLang="x-none" sz="2400" b="1" kern="0" spc="20" dirty="0">
              <a:solidFill>
                <a:srgbClr val="000000">
                  <a:alpha val="100000"/>
                </a:srgbClr>
              </a:solidFill>
              <a:latin typeface="Trebuchet MS"/>
            </a:endParaRPr>
          </a:p>
          <a:p>
            <a:pPr marL="355600" indent="-342900" algn="l" rtl="0" eaLnBrk="0">
              <a:lnSpc>
                <a:spcPct val="82000"/>
              </a:lnSpc>
              <a:buFont typeface="Arial" panose="020B0604020202020204" pitchFamily="34" charset="0"/>
              <a:buChar char="•"/>
              <a:tabLst/>
            </a:pPr>
            <a:r>
              <a:rPr lang="en-US" altLang="x-none" sz="2400" b="1" kern="0" spc="2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Accurate Emotion Detection</a:t>
            </a:r>
          </a:p>
          <a:p>
            <a:pPr marL="355600" indent="-342900" algn="l" rtl="0" eaLnBrk="0">
              <a:lnSpc>
                <a:spcPct val="82000"/>
              </a:lnSpc>
              <a:buFont typeface="Arial" panose="020B0604020202020204" pitchFamily="34" charset="0"/>
              <a:buChar char="•"/>
              <a:tabLst/>
            </a:pPr>
            <a:endParaRPr lang="en-US" altLang="x-none" sz="2400" b="1" kern="0" spc="20" dirty="0">
              <a:solidFill>
                <a:srgbClr val="000000">
                  <a:alpha val="100000"/>
                </a:srgbClr>
              </a:solidFill>
              <a:latin typeface="Trebuchet MS"/>
            </a:endParaRPr>
          </a:p>
          <a:p>
            <a:pPr marL="355600" indent="-342900" algn="l" rtl="0" eaLnBrk="0">
              <a:lnSpc>
                <a:spcPct val="82000"/>
              </a:lnSpc>
              <a:buFont typeface="Arial" panose="020B0604020202020204" pitchFamily="34" charset="0"/>
              <a:buChar char="•"/>
              <a:tabLst/>
            </a:pPr>
            <a:r>
              <a:rPr lang="en-US" altLang="x-none" sz="2400" b="1" kern="0" spc="2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Privacy and Security</a:t>
            </a:r>
          </a:p>
          <a:p>
            <a:pPr marL="355600" indent="-342900" algn="l" rtl="0" eaLnBrk="0">
              <a:lnSpc>
                <a:spcPct val="82000"/>
              </a:lnSpc>
              <a:buFont typeface="Arial" panose="020B0604020202020204" pitchFamily="34" charset="0"/>
              <a:buChar char="•"/>
              <a:tabLst/>
            </a:pPr>
            <a:endParaRPr lang="en-US" altLang="x-none" sz="2400" b="1" kern="0" spc="20" dirty="0">
              <a:solidFill>
                <a:srgbClr val="000000">
                  <a:alpha val="100000"/>
                </a:srgbClr>
              </a:solidFill>
              <a:latin typeface="Trebuchet MS"/>
            </a:endParaRPr>
          </a:p>
          <a:p>
            <a:pPr marL="355600" indent="-342900" algn="l" rtl="0" eaLnBrk="0">
              <a:lnSpc>
                <a:spcPct val="82000"/>
              </a:lnSpc>
              <a:buFont typeface="Arial" panose="020B0604020202020204" pitchFamily="34" charset="0"/>
              <a:buChar char="•"/>
              <a:tabLst/>
            </a:pPr>
            <a:r>
              <a:rPr lang="en-US" altLang="x-none" sz="2400" b="1" kern="0" spc="2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Scalability and Performance Optimization</a:t>
            </a:r>
          </a:p>
          <a:p>
            <a:pPr marL="355600" indent="-342900" algn="l" rtl="0" eaLnBrk="0">
              <a:lnSpc>
                <a:spcPct val="82000"/>
              </a:lnSpc>
              <a:buFont typeface="Arial" panose="020B0604020202020204" pitchFamily="34" charset="0"/>
              <a:buChar char="•"/>
              <a:tabLst/>
            </a:pPr>
            <a:endParaRPr lang="en-US" altLang="x-none" sz="2400" b="1" kern="0" spc="20" dirty="0">
              <a:solidFill>
                <a:srgbClr val="000000">
                  <a:alpha val="100000"/>
                </a:srgbClr>
              </a:solidFill>
              <a:latin typeface="Trebuchet MS"/>
            </a:endParaRPr>
          </a:p>
          <a:p>
            <a:pPr marL="355600" indent="-342900" algn="l" rtl="0" eaLnBrk="0">
              <a:lnSpc>
                <a:spcPct val="82000"/>
              </a:lnSpc>
              <a:buFont typeface="Arial" panose="020B0604020202020204" pitchFamily="34" charset="0"/>
              <a:buChar char="•"/>
              <a:tabLst/>
            </a:pPr>
            <a:r>
              <a:rPr lang="en-US" altLang="x-none" sz="2400" b="1" kern="0" spc="2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Iterative improvement</a:t>
            </a:r>
          </a:p>
          <a:p>
            <a:pPr marL="355600" indent="-342900" algn="l" rtl="0" eaLnBrk="0">
              <a:lnSpc>
                <a:spcPct val="82000"/>
              </a:lnSpc>
              <a:buFont typeface="Arial" panose="020B0604020202020204" pitchFamily="34" charset="0"/>
              <a:buChar char="•"/>
              <a:tabLst/>
            </a:pPr>
            <a:endParaRPr lang="en-US" altLang="x-none" sz="2400" b="1" kern="0" spc="20" dirty="0">
              <a:solidFill>
                <a:srgbClr val="000000">
                  <a:alpha val="100000"/>
                </a:srgbClr>
              </a:solidFill>
              <a:latin typeface="Trebuchet MS"/>
            </a:endParaRPr>
          </a:p>
          <a:p>
            <a:pPr marL="355600" indent="-342900" algn="l" rtl="0" eaLnBrk="0">
              <a:lnSpc>
                <a:spcPct val="82000"/>
              </a:lnSpc>
              <a:buFont typeface="Arial" panose="020B0604020202020204" pitchFamily="34" charset="0"/>
              <a:buChar char="•"/>
              <a:tabLst/>
            </a:pPr>
            <a:r>
              <a:rPr lang="en-US" altLang="x-none" sz="2400" b="1" kern="0" spc="2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Ethical considerations</a:t>
            </a:r>
            <a:endParaRPr lang="x-none" altLang="x-none" sz="2400" dirty="0"/>
          </a:p>
        </p:txBody>
      </p:sp>
      <p:sp>
        <p:nvSpPr>
          <p:cNvPr id="58" name="rect"/>
          <p:cNvSpPr/>
          <p:nvPr/>
        </p:nvSpPr>
        <p:spPr>
          <a:xfrm>
            <a:off x="9353550" y="5362575"/>
            <a:ext cx="457200" cy="457200"/>
          </a:xfrm>
          <a:prstGeom prst="rect">
            <a:avLst/>
          </a:prstGeom>
          <a:solidFill>
            <a:srgbClr val="42B051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9" name="path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0" t="0" r="0" b="0"/>
            <a:pathLst>
              <a:path w="495" h="510">
                <a:moveTo>
                  <a:pt x="0" y="510"/>
                </a:moveTo>
                <a:lnTo>
                  <a:pt x="495" y="510"/>
                </a:lnTo>
                <a:lnTo>
                  <a:pt x="495" y="0"/>
                </a:lnTo>
                <a:lnTo>
                  <a:pt x="0" y="0"/>
                </a:lnTo>
                <a:lnTo>
                  <a:pt x="0" y="510"/>
                </a:lnTo>
                <a:close/>
              </a:path>
            </a:pathLst>
          </a:custGeom>
          <a:solidFill>
            <a:srgbClr val="2E83C3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60" name="rect"/>
          <p:cNvSpPr/>
          <p:nvPr/>
        </p:nvSpPr>
        <p:spPr>
          <a:xfrm>
            <a:off x="9353550" y="5895975"/>
            <a:ext cx="180975" cy="180975"/>
          </a:xfrm>
          <a:prstGeom prst="rect">
            <a:avLst/>
          </a:prstGeom>
          <a:solidFill>
            <a:srgbClr val="2E946B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429563" y="0"/>
            <a:ext cx="4762436" cy="6857998"/>
          </a:xfrm>
          <a:prstGeom prst="rect">
            <a:avLst/>
          </a:prstGeom>
        </p:spPr>
      </p:pic>
      <p:sp>
        <p:nvSpPr>
          <p:cNvPr id="62" name="textbox 62"/>
          <p:cNvSpPr/>
          <p:nvPr/>
        </p:nvSpPr>
        <p:spPr>
          <a:xfrm>
            <a:off x="282222" y="237067"/>
            <a:ext cx="11593689" cy="6429607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67409"/>
              </a:lnSpc>
              <a:tabLst/>
            </a:pPr>
            <a:endParaRPr lang="x-none" altLang="x-none" sz="100" dirty="0"/>
          </a:p>
          <a:p>
            <a:pPr marL="16509" algn="l" rtl="0" eaLnBrk="0">
              <a:lnSpc>
                <a:spcPct val="81000"/>
              </a:lnSpc>
              <a:tabLst/>
            </a:pPr>
            <a:r>
              <a:rPr sz="4800" b="1" kern="0" spc="-2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MODELLING</a:t>
            </a:r>
            <a:endParaRPr lang="x-none" altLang="x-none" sz="4800" dirty="0"/>
          </a:p>
          <a:p>
            <a:pPr algn="l" rtl="0" eaLnBrk="0">
              <a:lnSpc>
                <a:spcPct val="102000"/>
              </a:lnSpc>
              <a:tabLst/>
            </a:pPr>
            <a:endParaRPr lang="x-none" altLang="x-none" sz="1000" dirty="0"/>
          </a:p>
          <a:p>
            <a:pPr marL="342900" indent="-342900" eaLnBrk="0">
              <a:lnSpc>
                <a:spcPct val="102000"/>
              </a:lnSpc>
              <a:buFont typeface="Arial" panose="020B0604020202020204" pitchFamily="34" charset="0"/>
              <a:buChar char="•"/>
            </a:pPr>
            <a:r>
              <a:rPr lang="en-US" altLang="x-none" sz="2000" dirty="0"/>
              <a:t>Convolutional Neural Networks (CNNs):  CNNs are widely used for image-related tasks, including facial emotion detection. They can effectively learn hierarchical features from facial images, making them suitable for analyzing complex patterns and variations in facial expressions.</a:t>
            </a:r>
          </a:p>
          <a:p>
            <a:pPr marL="342900" indent="-342900" eaLnBrk="0">
              <a:lnSpc>
                <a:spcPct val="102000"/>
              </a:lnSpc>
              <a:buFont typeface="Arial" panose="020B0604020202020204" pitchFamily="34" charset="0"/>
              <a:buChar char="•"/>
            </a:pPr>
            <a:endParaRPr lang="en-US" altLang="x-none" sz="2000" dirty="0"/>
          </a:p>
          <a:p>
            <a:pPr marL="342900" indent="-342900" eaLnBrk="0">
              <a:lnSpc>
                <a:spcPct val="102000"/>
              </a:lnSpc>
              <a:buFont typeface="Arial" panose="020B0604020202020204" pitchFamily="34" charset="0"/>
              <a:buChar char="•"/>
            </a:pPr>
            <a:r>
              <a:rPr lang="en-IN" altLang="x-none" sz="2000" dirty="0"/>
              <a:t>Transfer Learning: Transfer learning involves leveraging pre-trained deep learning models (e.g., VGG, </a:t>
            </a:r>
            <a:r>
              <a:rPr lang="en-IN" altLang="x-none" sz="2000" dirty="0" err="1"/>
              <a:t>ResNet</a:t>
            </a:r>
            <a:r>
              <a:rPr lang="en-IN" altLang="x-none" sz="2000" dirty="0"/>
              <a:t>, </a:t>
            </a:r>
            <a:r>
              <a:rPr lang="en-IN" altLang="x-none" sz="2000" dirty="0" err="1"/>
              <a:t>MobileNet</a:t>
            </a:r>
            <a:r>
              <a:rPr lang="en-IN" altLang="x-none" sz="2000" dirty="0"/>
              <a:t>) that have been trained on large datasets like </a:t>
            </a:r>
            <a:r>
              <a:rPr lang="en-IN" altLang="x-none" sz="2000" dirty="0" err="1"/>
              <a:t>ImageNet</a:t>
            </a:r>
            <a:r>
              <a:rPr lang="en-IN" altLang="x-none" sz="2000" dirty="0"/>
              <a:t>. Fine-tuning these models on a smaller emotion detection dataset can significantly improve performance and reduce training time.</a:t>
            </a:r>
          </a:p>
          <a:p>
            <a:pPr marL="342900" indent="-342900" eaLnBrk="0">
              <a:lnSpc>
                <a:spcPct val="102000"/>
              </a:lnSpc>
              <a:buFont typeface="Arial" panose="020B0604020202020204" pitchFamily="34" charset="0"/>
              <a:buChar char="•"/>
            </a:pPr>
            <a:endParaRPr lang="en-US" altLang="x-none" sz="2000" dirty="0"/>
          </a:p>
          <a:p>
            <a:pPr marL="342900" indent="-342900" eaLnBrk="0">
              <a:lnSpc>
                <a:spcPct val="102000"/>
              </a:lnSpc>
              <a:buFont typeface="Arial" panose="020B0604020202020204" pitchFamily="34" charset="0"/>
              <a:buChar char="•"/>
            </a:pPr>
            <a:r>
              <a:rPr lang="en-US" altLang="x-none" sz="2000" dirty="0"/>
              <a:t>Recurrent Neural Networks (RNNs):RNNs, particularly variants like Long Short-Term Memory (LSTM) or Gated Recurrent Unit (GRU), can be used for modeling temporal dependencies in video sequences. They are suitable for analyzing facial expressions over time in video-based emotion detection.</a:t>
            </a:r>
          </a:p>
          <a:p>
            <a:pPr marL="342900" indent="-342900" eaLnBrk="0">
              <a:lnSpc>
                <a:spcPct val="102000"/>
              </a:lnSpc>
              <a:buFont typeface="Arial" panose="020B0604020202020204" pitchFamily="34" charset="0"/>
              <a:buChar char="•"/>
            </a:pPr>
            <a:endParaRPr lang="en-US" altLang="x-none" sz="2000" dirty="0"/>
          </a:p>
          <a:p>
            <a:pPr marL="342900" indent="-342900" eaLnBrk="0">
              <a:lnSpc>
                <a:spcPct val="102000"/>
              </a:lnSpc>
              <a:buFont typeface="Arial" panose="020B0604020202020204" pitchFamily="34" charset="0"/>
              <a:buChar char="•"/>
            </a:pPr>
            <a:r>
              <a:rPr lang="en-IN" altLang="x-none" sz="2000" dirty="0"/>
              <a:t>Hybrid </a:t>
            </a:r>
            <a:r>
              <a:rPr lang="en-IN" altLang="x-none" sz="2000" dirty="0" err="1"/>
              <a:t>Models:Hybrid</a:t>
            </a:r>
            <a:r>
              <a:rPr lang="en-IN" altLang="x-none" sz="2000" dirty="0"/>
              <a:t> models combine different architectures, such as CNNs and RNNs, to leverage their respective strengths. For instance, a hybrid CNN-RNN model can extract spatial features from facial images using CNNs and capture temporal dynamics in video sequences using RNNs.</a:t>
            </a:r>
            <a:endParaRPr lang="x-none" altLang="x-none" sz="2000" dirty="0"/>
          </a:p>
        </p:txBody>
      </p:sp>
      <p:pic>
        <p:nvPicPr>
          <p:cNvPr id="63" name="picture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4010025"/>
            <a:ext cx="447675" cy="2847971"/>
          </a:xfrm>
          <a:prstGeom prst="rect">
            <a:avLst/>
          </a:prstGeom>
        </p:spPr>
      </p:pic>
      <p:sp>
        <p:nvSpPr>
          <p:cNvPr id="64" name="rect"/>
          <p:cNvSpPr/>
          <p:nvPr/>
        </p:nvSpPr>
        <p:spPr>
          <a:xfrm>
            <a:off x="9353550" y="5362575"/>
            <a:ext cx="457200" cy="457200"/>
          </a:xfrm>
          <a:prstGeom prst="rect">
            <a:avLst/>
          </a:prstGeom>
          <a:solidFill>
            <a:srgbClr val="42B051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65" name="rect"/>
          <p:cNvSpPr/>
          <p:nvPr/>
        </p:nvSpPr>
        <p:spPr>
          <a:xfrm>
            <a:off x="6696075" y="1695450"/>
            <a:ext cx="314325" cy="323850"/>
          </a:xfrm>
          <a:prstGeom prst="rect">
            <a:avLst/>
          </a:prstGeom>
          <a:solidFill>
            <a:srgbClr val="2E83C3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66" name="rect"/>
          <p:cNvSpPr/>
          <p:nvPr/>
        </p:nvSpPr>
        <p:spPr>
          <a:xfrm>
            <a:off x="9353550" y="5895975"/>
            <a:ext cx="180975" cy="180975"/>
          </a:xfrm>
          <a:prstGeom prst="rect">
            <a:avLst/>
          </a:prstGeom>
          <a:solidFill>
            <a:srgbClr val="2E946B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67" name="textbox 67"/>
          <p:cNvSpPr/>
          <p:nvPr/>
        </p:nvSpPr>
        <p:spPr>
          <a:xfrm>
            <a:off x="11383963" y="6503479"/>
            <a:ext cx="95250" cy="1631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29"/>
              </a:lnSpc>
              <a:tabLst/>
            </a:pPr>
            <a:endParaRPr lang="x-none" altLang="x-none" sz="100" dirty="0"/>
          </a:p>
          <a:p>
            <a:pPr marL="12700" algn="l" rtl="0" eaLnBrk="0">
              <a:lnSpc>
                <a:spcPct val="82000"/>
              </a:lnSpc>
              <a:tabLst/>
            </a:pPr>
            <a:r>
              <a:rPr sz="1100" kern="0" spc="-10" dirty="0">
                <a:solidFill>
                  <a:srgbClr val="2E946B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9</a:t>
            </a:r>
            <a:endParaRPr lang="x-none" altLang="x-none" sz="1100" dirty="0"/>
          </a:p>
        </p:txBody>
      </p:sp>
    </p:spTree>
    <p:extLst>
      <p:ext uri="{BB962C8B-B14F-4D97-AF65-F5344CB8AC3E}">
        <p14:creationId xmlns:p14="http://schemas.microsoft.com/office/powerpoint/2010/main" val="521989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734</Words>
  <Application>Microsoft Office PowerPoint</Application>
  <PresentationFormat>Widescreen</PresentationFormat>
  <Paragraphs>173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Surya.G</dc:creator>
  <cp:lastModifiedBy>Karthick K R</cp:lastModifiedBy>
  <cp:revision>12</cp:revision>
  <dcterms:created xsi:type="dcterms:W3CDTF">2024-03-21T22:55:35Z</dcterms:created>
  <dcterms:modified xsi:type="dcterms:W3CDTF">2024-04-05T11:08:49Z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O">
    <vt:lpwstr>wqlLaW5nc29mdCBQREYgdG8gV1BTIDkwQg</vt:lpwstr>
  </property>
  <property fmtid="{D5CDD505-2E9C-101B-9397-08002B2CF9AE}" pid="3" name="Created">
    <vt:filetime>2024-04-04T07:48:07Z</vt:filetime>
  </property>
</Properties>
</file>