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357" r:id="rId3"/>
    <p:sldId id="323" r:id="rId4"/>
    <p:sldId id="324" r:id="rId5"/>
    <p:sldId id="369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68" r:id="rId4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3D04B-00AB-4F88-BDE5-44E00D5DFA09}">
          <p14:sldIdLst>
            <p14:sldId id="357"/>
            <p14:sldId id="323"/>
          </p14:sldIdLst>
        </p14:section>
        <p14:section name="Untitled Section" id="{DB0A3B33-A393-4868-AD6F-7C3FFF186EBF}">
          <p14:sldIdLst>
            <p14:sldId id="324"/>
            <p14:sldId id="369"/>
            <p14:sldId id="370"/>
            <p14:sldId id="371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730" y="82"/>
      </p:cViewPr>
      <p:guideLst>
        <p:guide orient="horz" pos="1624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 Project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374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Work on Employment Details Database</a:t>
            </a:r>
            <a:endParaRPr lang="en-US" altLang="en-US" sz="14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42674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Work by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-Vijay Adithya R S</a:t>
            </a:r>
            <a:endParaRPr lang="zh-CN" altLang="en-US" sz="10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24581" grpId="0"/>
      <p:bldP spid="24580" grpId="0" bldLvl="0" animBg="1"/>
      <p:bldP spid="3" grpId="0" animBg="1"/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Table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table </a:t>
            </a:r>
            <a:r>
              <a:rPr lang="en-US" dirty="0" err="1" smtClean="0"/>
              <a:t>dummy_table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(for new column creation)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70809"/>
            <a:ext cx="70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/>
              <a:t>emp_details</a:t>
            </a:r>
            <a:r>
              <a:rPr lang="en-US" dirty="0"/>
              <a:t> add column </a:t>
            </a:r>
            <a:r>
              <a:rPr lang="en-US" dirty="0" err="1"/>
              <a:t>new_column</a:t>
            </a:r>
            <a:r>
              <a:rPr lang="en-US" dirty="0"/>
              <a:t> varchar(20);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0" y="2323133"/>
            <a:ext cx="6965284" cy="16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0" y="3764097"/>
            <a:ext cx="477053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5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(Modify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 table emp_details modify new_column int;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46743"/>
            <a:ext cx="49618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(drop column)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562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drop column </a:t>
            </a:r>
            <a:r>
              <a:rPr lang="en-US" dirty="0" err="1" smtClean="0"/>
              <a:t>new_column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97133"/>
            <a:ext cx="6934801" cy="167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976746"/>
            <a:ext cx="6911939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7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Alter Table (Rename Table)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</a:t>
            </a:r>
            <a:r>
              <a:rPr lang="en-US" dirty="0" err="1" smtClean="0"/>
              <a:t>emp_details</a:t>
            </a:r>
            <a:r>
              <a:rPr lang="en-US" dirty="0" smtClean="0"/>
              <a:t> rename </a:t>
            </a:r>
            <a:r>
              <a:rPr lang="en-US" dirty="0" err="1" smtClean="0"/>
              <a:t>employee_details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600" y="2746743"/>
            <a:ext cx="207689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Update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" y="3299161"/>
            <a:ext cx="798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emp_details</a:t>
            </a:r>
            <a:r>
              <a:rPr lang="en-US" dirty="0"/>
              <a:t> set </a:t>
            </a:r>
            <a:r>
              <a:rPr lang="en-US" dirty="0" err="1"/>
              <a:t>emp_name</a:t>
            </a:r>
            <a:r>
              <a:rPr lang="en-US" dirty="0"/>
              <a:t> = 'Vijay Adithya'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343231"/>
            <a:ext cx="6881456" cy="190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1358"/>
          <a:stretch/>
        </p:blipFill>
        <p:spPr>
          <a:xfrm>
            <a:off x="685800" y="3906398"/>
            <a:ext cx="6927180" cy="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8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33811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Delete Statement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emp_id</a:t>
            </a:r>
            <a:r>
              <a:rPr lang="en-US" dirty="0"/>
              <a:t> = 17034;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55612"/>
            <a:ext cx="695004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79282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Where Clause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691640"/>
            <a:ext cx="72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* from emp_details WHERE dep_no = 70;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9" y="2217122"/>
            <a:ext cx="396274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 </a:t>
            </a:r>
            <a:r>
              <a:rPr lang="en-US" altLang="zh-CN" sz="2000" b="1" dirty="0" err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and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OR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78991"/>
            <a:ext cx="767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(</a:t>
            </a:r>
            <a:r>
              <a:rPr lang="en-US" dirty="0" err="1"/>
              <a:t>branch_id</a:t>
            </a:r>
            <a:r>
              <a:rPr lang="en-US" dirty="0"/>
              <a:t> = 241 or </a:t>
            </a:r>
            <a:r>
              <a:rPr lang="en-US" dirty="0" err="1"/>
              <a:t>branch_id</a:t>
            </a:r>
            <a:r>
              <a:rPr lang="en-US" dirty="0"/>
              <a:t> = 242)and amount &gt;= 15000;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96413"/>
            <a:ext cx="348264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33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901465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 and NOT IN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237989"/>
            <a:ext cx="339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in (243, 244</a:t>
            </a:r>
            <a:r>
              <a:rPr lang="en-US" dirty="0" smtClean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47349"/>
            <a:ext cx="3475021" cy="285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76" y="2047349"/>
            <a:ext cx="3482642" cy="2827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6056" y="1237989"/>
            <a:ext cx="350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not in (241, 242</a:t>
            </a:r>
            <a:r>
              <a:rPr lang="en-US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33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443551"/>
            <a:ext cx="352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&gt;= 25000</a:t>
            </a:r>
            <a:r>
              <a:rPr lang="en-US" dirty="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102857"/>
            <a:ext cx="3520745" cy="304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7" y="2085759"/>
            <a:ext cx="3513124" cy="3010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01197" y="1388274"/>
            <a:ext cx="352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&lt; 20000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389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316141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Relational Operators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443551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</a:t>
            </a:r>
            <a:r>
              <a:rPr lang="en-US" dirty="0" smtClean="0"/>
              <a:t>= 28000;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2271940"/>
            <a:ext cx="3535986" cy="1379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52" y="2263368"/>
            <a:ext cx="3513124" cy="24919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7952" y="1414952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sal_details</a:t>
            </a:r>
            <a:r>
              <a:rPr lang="en-US" dirty="0"/>
              <a:t> where amount &lt;&gt; 28000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116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54256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COUNT, DISTINCT, COUNT with DISTINCT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407900"/>
            <a:ext cx="266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emp_id</a:t>
            </a:r>
            <a:r>
              <a:rPr lang="en-US" dirty="0"/>
              <a:t>) as </a:t>
            </a:r>
            <a:r>
              <a:rPr lang="en-US" dirty="0" err="1"/>
              <a:t>dep_count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dep_no</a:t>
            </a:r>
            <a:r>
              <a:rPr lang="en-US" dirty="0"/>
              <a:t> = 50</a:t>
            </a:r>
            <a:r>
              <a:rPr lang="en-US" dirty="0" smtClean="0"/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46" y="3008339"/>
            <a:ext cx="1066892" cy="72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30" y="2745426"/>
            <a:ext cx="960203" cy="1249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025" y="2981666"/>
            <a:ext cx="1097375" cy="7773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04" y="1397000"/>
            <a:ext cx="249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distinct(</a:t>
            </a:r>
            <a:r>
              <a:rPr lang="en-US" dirty="0" err="1"/>
              <a:t>dep_no</a:t>
            </a:r>
            <a:r>
              <a:rPr lang="en-US" dirty="0"/>
              <a:t>) as </a:t>
            </a:r>
            <a:r>
              <a:rPr lang="en-US" dirty="0" err="1"/>
              <a:t>dep_nos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5047" y="1366851"/>
            <a:ext cx="2589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count(distinct(</a:t>
            </a:r>
            <a:r>
              <a:rPr lang="en-US" dirty="0" err="1"/>
              <a:t>dep_no</a:t>
            </a:r>
            <a:r>
              <a:rPr lang="en-US" dirty="0"/>
              <a:t>)) as </a:t>
            </a:r>
            <a:r>
              <a:rPr lang="en-US" dirty="0" err="1"/>
              <a:t>dep_count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62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2216060" y="688222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Basics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272798" y="1033280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Servers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362508" y="138986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DBMS and RDBMS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408130" y="1753178"/>
            <a:ext cx="3679825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Database and Datatypes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530093" y="210302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Main Commands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577502" y="246867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General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2669233" y="2848601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Calculate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2762055" y="3214799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String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3131320" y="4659243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Procedures and Triggers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2935061" y="397684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Logical Functions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84669" y="3588534"/>
            <a:ext cx="3678238" cy="3197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MySQL Date Functions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51072" y="4328037"/>
            <a:ext cx="3678238" cy="29279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Joins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4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49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49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49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49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49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49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228356" grpId="0"/>
      <p:bldP spid="5" grpId="0"/>
      <p:bldP spid="6" grpId="0"/>
      <p:bldP spid="7" grpId="0"/>
      <p:bldP spid="8" grpId="0"/>
      <p:bldP spid="9" grpId="0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19523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ORDER BY and ORDER BY DESC clauses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443551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order by </a:t>
            </a:r>
            <a:r>
              <a:rPr lang="en-US" dirty="0" err="1"/>
              <a:t>designation_id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47952" y="1414952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order by </a:t>
            </a:r>
            <a:r>
              <a:rPr lang="en-US" dirty="0" err="1"/>
              <a:t>designation_id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3" y="2447972"/>
            <a:ext cx="3924640" cy="2187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34" y="2417490"/>
            <a:ext cx="403895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5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260143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GROUP BY clause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8" y="1443551"/>
            <a:ext cx="842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dep_no</a:t>
            </a:r>
            <a:r>
              <a:rPr lang="en-US" dirty="0"/>
              <a:t>, count(</a:t>
            </a:r>
            <a:r>
              <a:rPr lang="en-US" dirty="0" err="1"/>
              <a:t>emp_id</a:t>
            </a:r>
            <a:r>
              <a:rPr lang="en-US" dirty="0"/>
              <a:t>) as </a:t>
            </a:r>
            <a:r>
              <a:rPr lang="en-US" dirty="0" err="1"/>
              <a:t>emp_count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 group by </a:t>
            </a:r>
            <a:r>
              <a:rPr lang="en-US" dirty="0" err="1"/>
              <a:t>dep_no</a:t>
            </a:r>
            <a:r>
              <a:rPr lang="en-US" dirty="0"/>
              <a:t>;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80" y="2137177"/>
            <a:ext cx="166130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8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LIMIT and DESC LIMIT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443551"/>
            <a:ext cx="36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limit 10;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47952" y="1414952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order by </a:t>
            </a:r>
            <a:r>
              <a:rPr lang="en-US" dirty="0" err="1"/>
              <a:t>emp_id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limit 10;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3" y="2447972"/>
            <a:ext cx="3924640" cy="2187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52" y="2340873"/>
            <a:ext cx="3977985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3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014842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LIKE and NOT LIKE keywords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443551"/>
            <a:ext cx="364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emp_name</a:t>
            </a:r>
            <a:r>
              <a:rPr lang="en-US" dirty="0"/>
              <a:t> like '%an';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47952" y="1414952"/>
            <a:ext cx="354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order by </a:t>
            </a:r>
            <a:r>
              <a:rPr lang="en-US" dirty="0" err="1"/>
              <a:t>emp_id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limit 10;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8" y="2340873"/>
            <a:ext cx="3977985" cy="1539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0873"/>
            <a:ext cx="394750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013098" y="361751"/>
            <a:ext cx="51390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General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BETWEEN keyword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8" y="1407900"/>
            <a:ext cx="820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where </a:t>
            </a:r>
            <a:r>
              <a:rPr lang="en-US" dirty="0" err="1"/>
              <a:t>date_of_join</a:t>
            </a:r>
            <a:r>
              <a:rPr lang="en-US" dirty="0"/>
              <a:t> between '2022-05-0' and '2022-06-01';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81" y="2248778"/>
            <a:ext cx="39475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Calculate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SUM and AVERAGE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407900"/>
            <a:ext cx="379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sum(amount) as branch_241_amount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= 241;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44" y="2630142"/>
            <a:ext cx="1600339" cy="754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8967" y="1418800"/>
            <a:ext cx="379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(amount</a:t>
            </a:r>
            <a:r>
              <a:rPr lang="en-US" dirty="0"/>
              <a:t>) as </a:t>
            </a:r>
            <a:r>
              <a:rPr lang="en-US" dirty="0" smtClean="0"/>
              <a:t>branch_241_average from </a:t>
            </a:r>
            <a:r>
              <a:rPr lang="en-US" dirty="0" err="1"/>
              <a:t>sal_details</a:t>
            </a:r>
            <a:r>
              <a:rPr lang="en-US" dirty="0"/>
              <a:t> where </a:t>
            </a:r>
            <a:r>
              <a:rPr lang="en-US" dirty="0" err="1"/>
              <a:t>branch_id</a:t>
            </a:r>
            <a:r>
              <a:rPr lang="en-US" dirty="0"/>
              <a:t> = 241;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74" y="2653003"/>
            <a:ext cx="1577477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9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Calculate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MIN and MAX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407900"/>
            <a:ext cx="379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max(amount) as </a:t>
            </a:r>
            <a:r>
              <a:rPr lang="en-US" dirty="0" err="1"/>
              <a:t>min_amount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08967" y="1418800"/>
            <a:ext cx="379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min(amount) as </a:t>
            </a:r>
            <a:r>
              <a:rPr lang="en-US" dirty="0" err="1"/>
              <a:t>min_amount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454341"/>
            <a:ext cx="1196444" cy="69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74" y="2454341"/>
            <a:ext cx="1150720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Calculate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MIN, MAX and COUNT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07900"/>
            <a:ext cx="253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max(amount) as </a:t>
            </a:r>
            <a:r>
              <a:rPr lang="en-US" dirty="0" err="1"/>
              <a:t>min_amount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168503" y="1397000"/>
            <a:ext cx="243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min(amount) as </a:t>
            </a:r>
            <a:r>
              <a:rPr lang="en-US" dirty="0" err="1"/>
              <a:t>min_amount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2" y="2454341"/>
            <a:ext cx="1196444" cy="69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37" y="2454341"/>
            <a:ext cx="1150720" cy="708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4112" y="1397000"/>
            <a:ext cx="267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salary_id</a:t>
            </a:r>
            <a:r>
              <a:rPr lang="en-US" dirty="0"/>
              <a:t>) as </a:t>
            </a:r>
            <a:r>
              <a:rPr lang="en-US" dirty="0" err="1"/>
              <a:t>sal_count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05" y="2461961"/>
            <a:ext cx="98306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8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String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LCASE and UCASE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4079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lcase</a:t>
            </a:r>
            <a:r>
              <a:rPr lang="en-US" dirty="0"/>
              <a:t>(</a:t>
            </a:r>
            <a:r>
              <a:rPr lang="en-US" dirty="0" err="1"/>
              <a:t>emp_name</a:t>
            </a:r>
            <a:r>
              <a:rPr lang="en-US" dirty="0"/>
              <a:t>) as </a:t>
            </a:r>
            <a:r>
              <a:rPr lang="en-US" dirty="0" err="1"/>
              <a:t>lower_case_name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571999" y="1397000"/>
            <a:ext cx="4111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ucase</a:t>
            </a:r>
            <a:r>
              <a:rPr lang="en-US" dirty="0"/>
              <a:t>(</a:t>
            </a:r>
            <a:r>
              <a:rPr lang="en-US" dirty="0" err="1"/>
              <a:t>emp_name</a:t>
            </a:r>
            <a:r>
              <a:rPr lang="en-US" dirty="0"/>
              <a:t>) as </a:t>
            </a:r>
            <a:r>
              <a:rPr lang="en-US" dirty="0" err="1"/>
              <a:t>upper_case_name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22" y="2454341"/>
            <a:ext cx="2141406" cy="2263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454341"/>
            <a:ext cx="2156647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String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LEFT and RIGHT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3" y="1407900"/>
            <a:ext cx="406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smtClean="0"/>
              <a:t>left(</a:t>
            </a:r>
            <a:r>
              <a:rPr lang="en-US" dirty="0" err="1" smtClean="0"/>
              <a:t>emp_name</a:t>
            </a:r>
            <a:r>
              <a:rPr lang="en-US" dirty="0" smtClean="0"/>
              <a:t>, 3</a:t>
            </a:r>
            <a:r>
              <a:rPr lang="en-US" dirty="0"/>
              <a:t>) as </a:t>
            </a:r>
            <a:r>
              <a:rPr lang="en-US" dirty="0" err="1"/>
              <a:t>left_name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416238"/>
            <a:ext cx="1722269" cy="22023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9" y="1418800"/>
            <a:ext cx="413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smtClean="0"/>
              <a:t>right(</a:t>
            </a:r>
            <a:r>
              <a:rPr lang="en-US" dirty="0" err="1" smtClean="0"/>
              <a:t>emp_name</a:t>
            </a:r>
            <a:r>
              <a:rPr lang="en-US" dirty="0" smtClean="0"/>
              <a:t>, 2</a:t>
            </a:r>
            <a:r>
              <a:rPr lang="en-US" dirty="0"/>
              <a:t>) as </a:t>
            </a:r>
            <a:r>
              <a:rPr lang="en-US" dirty="0" err="1"/>
              <a:t>left_name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74" y="2408617"/>
            <a:ext cx="172989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SQL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SQL stands for Structured Query Language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Structured query language (SQL) is a programming language for storing and processing information in a relational </a:t>
            </a:r>
            <a:r>
              <a:rPr lang="en-US" dirty="0" smtClean="0"/>
              <a:t>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database stores information in tabular form, with rows and columns representing different data attributes and the various relationships between the data values.</a:t>
            </a:r>
            <a:endParaRPr lang="en-IN" dirty="0"/>
          </a:p>
        </p:txBody>
      </p:sp>
      <p:pic>
        <p:nvPicPr>
          <p:cNvPr id="1026" name="Picture 2" descr="File:Sql data base with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78" y="3505132"/>
            <a:ext cx="3007758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String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8" y="1007790"/>
            <a:ext cx="446567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CONCAT and TRIM Functions 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3" y="1407900"/>
            <a:ext cx="406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emp_name</a:t>
            </a:r>
            <a:r>
              <a:rPr lang="en-US" dirty="0"/>
              <a:t>, " '</a:t>
            </a:r>
            <a:r>
              <a:rPr lang="en-US" dirty="0" err="1"/>
              <a:t>last_name</a:t>
            </a:r>
            <a:r>
              <a:rPr lang="en-US" dirty="0"/>
              <a:t>'") as </a:t>
            </a:r>
            <a:r>
              <a:rPr lang="en-US" dirty="0" err="1"/>
              <a:t>full_name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99" y="1418800"/>
            <a:ext cx="413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trim('        Vijay Adithya R S      ') as </a:t>
            </a:r>
            <a:r>
              <a:rPr lang="en-US" dirty="0" err="1"/>
              <a:t>trim_function_output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7" y="2537405"/>
            <a:ext cx="2171888" cy="2194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71" y="2537405"/>
            <a:ext cx="1615580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9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String 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30865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CHAR-LENGTH, MID and LENGTH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3" y="1407900"/>
            <a:ext cx="2877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dep_name</a:t>
            </a:r>
            <a:r>
              <a:rPr lang="en-US" dirty="0"/>
              <a:t>, </a:t>
            </a:r>
            <a:r>
              <a:rPr lang="en-US" dirty="0" err="1"/>
              <a:t>char_length</a:t>
            </a:r>
            <a:r>
              <a:rPr lang="en-US" dirty="0"/>
              <a:t>(</a:t>
            </a:r>
            <a:r>
              <a:rPr lang="en-US" dirty="0" err="1"/>
              <a:t>dep_name</a:t>
            </a:r>
            <a:r>
              <a:rPr lang="en-US" dirty="0"/>
              <a:t>) as </a:t>
            </a:r>
            <a:r>
              <a:rPr lang="en-US" dirty="0" err="1"/>
              <a:t>dept_char_length</a:t>
            </a:r>
            <a:r>
              <a:rPr lang="en-US" dirty="0"/>
              <a:t> from </a:t>
            </a:r>
            <a:r>
              <a:rPr lang="en-US" dirty="0" err="1"/>
              <a:t>dept_details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07"/>
          <a:stretch/>
        </p:blipFill>
        <p:spPr>
          <a:xfrm>
            <a:off x="297711" y="2715321"/>
            <a:ext cx="2553264" cy="1280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8242" y="1346636"/>
            <a:ext cx="2877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dep_name</a:t>
            </a:r>
            <a:r>
              <a:rPr lang="en-US" dirty="0"/>
              <a:t>, mid(</a:t>
            </a:r>
            <a:r>
              <a:rPr lang="en-US" dirty="0" err="1"/>
              <a:t>dep_name</a:t>
            </a:r>
            <a:r>
              <a:rPr lang="en-US" dirty="0"/>
              <a:t>, 1, 10) as </a:t>
            </a:r>
            <a:r>
              <a:rPr lang="en-US" dirty="0" err="1"/>
              <a:t>mid_dep_name</a:t>
            </a:r>
            <a:r>
              <a:rPr lang="en-US" dirty="0"/>
              <a:t> from </a:t>
            </a:r>
            <a:r>
              <a:rPr lang="en-US" dirty="0" err="1"/>
              <a:t>dept_details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909"/>
          <a:stretch/>
        </p:blipFill>
        <p:spPr>
          <a:xfrm>
            <a:off x="3076010" y="2701350"/>
            <a:ext cx="2429600" cy="1356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6121" y="1346635"/>
            <a:ext cx="2877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dep_name</a:t>
            </a:r>
            <a:r>
              <a:rPr lang="en-US" dirty="0"/>
              <a:t>, mid(</a:t>
            </a:r>
            <a:r>
              <a:rPr lang="en-US" dirty="0" err="1"/>
              <a:t>dep_name</a:t>
            </a:r>
            <a:r>
              <a:rPr lang="en-US" dirty="0"/>
              <a:t>, 2, 8) as </a:t>
            </a:r>
            <a:r>
              <a:rPr lang="en-US" dirty="0" err="1"/>
              <a:t>mid_dept_name</a:t>
            </a:r>
            <a:r>
              <a:rPr lang="en-US" dirty="0"/>
              <a:t>, length(mid(</a:t>
            </a:r>
            <a:r>
              <a:rPr lang="en-US" dirty="0" err="1"/>
              <a:t>dep_name</a:t>
            </a:r>
            <a:r>
              <a:rPr lang="en-US" dirty="0"/>
              <a:t>, 2, 8)) as </a:t>
            </a:r>
            <a:r>
              <a:rPr lang="en-US" dirty="0" err="1"/>
              <a:t>dept_length</a:t>
            </a:r>
            <a:r>
              <a:rPr lang="en-US" dirty="0"/>
              <a:t> from </a:t>
            </a:r>
            <a:r>
              <a:rPr lang="en-US" dirty="0" err="1"/>
              <a:t>dept_details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944"/>
          <a:stretch/>
        </p:blipFill>
        <p:spPr>
          <a:xfrm>
            <a:off x="5730765" y="3168860"/>
            <a:ext cx="3227002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Date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DATE_ADD and DATEDIFF Functions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3" y="1407900"/>
            <a:ext cx="406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date_of_join</a:t>
            </a:r>
            <a:r>
              <a:rPr lang="en-US" dirty="0"/>
              <a:t>, </a:t>
            </a:r>
            <a:r>
              <a:rPr lang="en-US" dirty="0" err="1"/>
              <a:t>date_add</a:t>
            </a:r>
            <a:r>
              <a:rPr lang="en-US" dirty="0"/>
              <a:t>(</a:t>
            </a:r>
            <a:r>
              <a:rPr lang="en-US" dirty="0" err="1"/>
              <a:t>date_of_join</a:t>
            </a:r>
            <a:r>
              <a:rPr lang="en-US" dirty="0"/>
              <a:t>, interval 3 month) as </a:t>
            </a:r>
            <a:r>
              <a:rPr lang="en-US" dirty="0" err="1" smtClean="0"/>
              <a:t>added_date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71999" y="1418800"/>
            <a:ext cx="413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emp_id, emp_name, date_of_join, datediff(curdate(), date_of_join) as working_days from emp_details;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" y="2718117"/>
            <a:ext cx="3116850" cy="22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81" y="2718117"/>
            <a:ext cx="330736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0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Date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DATE FORMATS : Year, Month, Day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302" y="1516912"/>
            <a:ext cx="83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date_of_join</a:t>
            </a:r>
            <a:r>
              <a:rPr lang="en-US" dirty="0"/>
              <a:t>, year(</a:t>
            </a:r>
            <a:r>
              <a:rPr lang="en-US" dirty="0" err="1"/>
              <a:t>date_of_join</a:t>
            </a:r>
            <a:r>
              <a:rPr lang="en-US" dirty="0"/>
              <a:t>) as </a:t>
            </a:r>
            <a:r>
              <a:rPr lang="en-US" dirty="0" err="1"/>
              <a:t>year_of_join</a:t>
            </a:r>
            <a:r>
              <a:rPr lang="en-US" dirty="0"/>
              <a:t>, month(</a:t>
            </a:r>
            <a:r>
              <a:rPr lang="en-US" dirty="0" err="1"/>
              <a:t>date_of_join</a:t>
            </a:r>
            <a:r>
              <a:rPr lang="en-US" dirty="0"/>
              <a:t>) as </a:t>
            </a:r>
            <a:r>
              <a:rPr lang="en-US" dirty="0" err="1"/>
              <a:t>month_of_join</a:t>
            </a:r>
            <a:r>
              <a:rPr lang="en-US" dirty="0"/>
              <a:t>, day(</a:t>
            </a:r>
            <a:r>
              <a:rPr lang="en-US" dirty="0" err="1"/>
              <a:t>date_of_join</a:t>
            </a:r>
            <a:r>
              <a:rPr lang="en-US" dirty="0"/>
              <a:t>) as </a:t>
            </a:r>
            <a:r>
              <a:rPr lang="en-US" dirty="0" err="1"/>
              <a:t>day_of_join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47" y="2283155"/>
            <a:ext cx="3551228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0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Logical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IF, IF with AND, IF with OR conditions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3" y="1407900"/>
            <a:ext cx="406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*, if(amount&gt;=25000, 'High </a:t>
            </a:r>
            <a:r>
              <a:rPr lang="en-US" dirty="0" err="1"/>
              <a:t>Salary','Low</a:t>
            </a:r>
            <a:r>
              <a:rPr lang="en-US" dirty="0"/>
              <a:t> Salary') as </a:t>
            </a:r>
            <a:r>
              <a:rPr lang="en-US" dirty="0" err="1"/>
              <a:t>salary_grade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125550" y="1007790"/>
            <a:ext cx="3650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*, if((((</a:t>
            </a:r>
            <a:r>
              <a:rPr lang="en-US" dirty="0" err="1"/>
              <a:t>branch_id</a:t>
            </a:r>
            <a:r>
              <a:rPr lang="en-US" dirty="0"/>
              <a:t> = 241) or (</a:t>
            </a:r>
            <a:r>
              <a:rPr lang="en-US" dirty="0" err="1"/>
              <a:t>branch_id</a:t>
            </a:r>
            <a:r>
              <a:rPr lang="en-US" dirty="0"/>
              <a:t> = 243)) and amount &gt; 25000), 'Successful Employees', 'Require Improvement') as </a:t>
            </a:r>
            <a:r>
              <a:rPr lang="en-US" dirty="0" err="1"/>
              <a:t>emp_feedback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33"/>
          <a:stretch/>
        </p:blipFill>
        <p:spPr>
          <a:xfrm>
            <a:off x="201965" y="2342130"/>
            <a:ext cx="4078312" cy="2232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479"/>
          <a:stretch/>
        </p:blipFill>
        <p:spPr>
          <a:xfrm>
            <a:off x="4557052" y="2485118"/>
            <a:ext cx="4535018" cy="2209992"/>
          </a:xfrm>
          <a:prstGeom prst="rect">
            <a:avLst/>
          </a:prstGeom>
        </p:spPr>
      </p:pic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72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  <p:bldP spid="6" grpId="0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Date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COUNT IF Function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62" y="1407900"/>
            <a:ext cx="852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count(if(amount&gt;=25000, 1, null)) as </a:t>
            </a:r>
            <a:r>
              <a:rPr lang="en-US" dirty="0" err="1"/>
              <a:t>good_salary_count</a:t>
            </a:r>
            <a:r>
              <a:rPr lang="en-US" dirty="0"/>
              <a:t> from </a:t>
            </a:r>
            <a:r>
              <a:rPr lang="en-US" dirty="0" err="1"/>
              <a:t>sal_details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478" y="2177342"/>
            <a:ext cx="2266950" cy="10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8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RDBMS Concepts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Connecting 2 Tables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1" y="2208656"/>
            <a:ext cx="7140559" cy="2187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598" y="1524000"/>
            <a:ext cx="729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e, </a:t>
            </a:r>
            <a:r>
              <a:rPr lang="en-US" dirty="0" err="1"/>
              <a:t>sal_details</a:t>
            </a:r>
            <a:r>
              <a:rPr lang="en-US" dirty="0"/>
              <a:t> s where </a:t>
            </a:r>
            <a:r>
              <a:rPr lang="en-US" dirty="0" err="1"/>
              <a:t>e.emp_id</a:t>
            </a:r>
            <a:r>
              <a:rPr lang="en-US" dirty="0"/>
              <a:t> = </a:t>
            </a:r>
            <a:r>
              <a:rPr lang="en-US" dirty="0" err="1"/>
              <a:t>s.emp_id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22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RDBMS Concepts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Connecting 3 Tables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777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e, </a:t>
            </a:r>
            <a:r>
              <a:rPr lang="en-US" dirty="0" err="1"/>
              <a:t>sal_details</a:t>
            </a:r>
            <a:r>
              <a:rPr lang="en-US" dirty="0"/>
              <a:t> s, </a:t>
            </a:r>
            <a:r>
              <a:rPr lang="en-US" dirty="0" err="1"/>
              <a:t>desig_details</a:t>
            </a:r>
            <a:r>
              <a:rPr lang="en-US" dirty="0"/>
              <a:t> d where </a:t>
            </a:r>
            <a:r>
              <a:rPr lang="en-US" dirty="0" err="1"/>
              <a:t>e.emp_id</a:t>
            </a:r>
            <a:r>
              <a:rPr lang="en-US" dirty="0"/>
              <a:t> = </a:t>
            </a:r>
            <a:r>
              <a:rPr lang="en-US" dirty="0" err="1"/>
              <a:t>s.emp_id</a:t>
            </a:r>
            <a:r>
              <a:rPr lang="en-US" dirty="0"/>
              <a:t> and </a:t>
            </a:r>
            <a:r>
              <a:rPr lang="en-US" dirty="0" err="1"/>
              <a:t>e.designation_id</a:t>
            </a:r>
            <a:r>
              <a:rPr lang="en-US" dirty="0"/>
              <a:t> = </a:t>
            </a:r>
            <a:r>
              <a:rPr lang="en-US" dirty="0" err="1"/>
              <a:t>d.designation_id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71"/>
          <a:stretch/>
        </p:blipFill>
        <p:spPr>
          <a:xfrm>
            <a:off x="99236" y="2286431"/>
            <a:ext cx="8923055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51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Inner Join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80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 inner join </a:t>
            </a:r>
            <a:r>
              <a:rPr lang="en-US" dirty="0" err="1"/>
              <a:t>sal_details</a:t>
            </a:r>
            <a:r>
              <a:rPr lang="en-US" dirty="0"/>
              <a:t> s on </a:t>
            </a:r>
            <a:r>
              <a:rPr lang="en-US" dirty="0" err="1"/>
              <a:t>e.emp_id</a:t>
            </a:r>
            <a:r>
              <a:rPr lang="en-US" dirty="0"/>
              <a:t> = </a:t>
            </a:r>
            <a:r>
              <a:rPr lang="en-US" dirty="0" err="1"/>
              <a:t>s.emp_id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6" y="2231518"/>
            <a:ext cx="718628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1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Left Join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80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 left join </a:t>
            </a:r>
            <a:r>
              <a:rPr lang="en-US" dirty="0" err="1"/>
              <a:t>desig_details</a:t>
            </a:r>
            <a:r>
              <a:rPr lang="en-US" dirty="0"/>
              <a:t> d on </a:t>
            </a:r>
            <a:r>
              <a:rPr lang="en-US" dirty="0" err="1"/>
              <a:t>e.designation_id</a:t>
            </a:r>
            <a:r>
              <a:rPr lang="en-US" dirty="0"/>
              <a:t> = </a:t>
            </a:r>
            <a:r>
              <a:rPr lang="en-US" dirty="0" err="1"/>
              <a:t>d.designation_id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" y="2286431"/>
            <a:ext cx="5921253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4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645875" y="294606"/>
            <a:ext cx="3923133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DBMS and RDBMS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052" name="Picture 4" descr="Difference between DBMS and RDBMS - Tutorials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79380"/>
            <a:ext cx="7699375" cy="36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46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Right Join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80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 right join </a:t>
            </a:r>
            <a:r>
              <a:rPr lang="en-US" dirty="0" err="1"/>
              <a:t>desig_details</a:t>
            </a:r>
            <a:r>
              <a:rPr lang="en-US" dirty="0"/>
              <a:t> d on </a:t>
            </a:r>
            <a:r>
              <a:rPr lang="en-US" dirty="0" err="1"/>
              <a:t>e.designation_id</a:t>
            </a:r>
            <a:r>
              <a:rPr lang="en-US" dirty="0"/>
              <a:t> = </a:t>
            </a:r>
            <a:r>
              <a:rPr lang="en-US" dirty="0" err="1"/>
              <a:t>d.designation_id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1" y="2286431"/>
            <a:ext cx="5852667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2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Full Outer Join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80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 join </a:t>
            </a:r>
            <a:r>
              <a:rPr lang="en-US" dirty="0" err="1"/>
              <a:t>dept_details</a:t>
            </a:r>
            <a:r>
              <a:rPr lang="en-US" dirty="0"/>
              <a:t> d on </a:t>
            </a:r>
            <a:r>
              <a:rPr lang="en-US" dirty="0" err="1"/>
              <a:t>e.dep_no</a:t>
            </a:r>
            <a:r>
              <a:rPr lang="en-US" dirty="0"/>
              <a:t> = </a:t>
            </a:r>
            <a:r>
              <a:rPr lang="en-US" dirty="0" err="1"/>
              <a:t>d.dep_no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3" y="2133957"/>
            <a:ext cx="749873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3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Cross Join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7" y="1524000"/>
            <a:ext cx="80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emp_details</a:t>
            </a:r>
            <a:r>
              <a:rPr lang="en-US" dirty="0"/>
              <a:t> e cross join </a:t>
            </a:r>
            <a:r>
              <a:rPr lang="en-US" dirty="0" err="1"/>
              <a:t>desig_details</a:t>
            </a:r>
            <a:r>
              <a:rPr lang="en-US" dirty="0"/>
              <a:t> d on </a:t>
            </a:r>
            <a:r>
              <a:rPr lang="en-US" dirty="0" err="1"/>
              <a:t>e.designation_id</a:t>
            </a:r>
            <a:r>
              <a:rPr lang="en-US" dirty="0"/>
              <a:t> = </a:t>
            </a:r>
            <a:r>
              <a:rPr lang="en-US" dirty="0" err="1"/>
              <a:t>d.designation_id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4" y="2286431"/>
            <a:ext cx="746062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4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1878419" y="361751"/>
            <a:ext cx="55927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Joins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7" y="1007790"/>
            <a:ext cx="676939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CASE END, (using WHEN, THEN keywords)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419" y="1407900"/>
            <a:ext cx="84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e.emp_id</a:t>
            </a:r>
            <a:r>
              <a:rPr lang="en-US" dirty="0"/>
              <a:t>, </a:t>
            </a:r>
            <a:r>
              <a:rPr lang="en-US" dirty="0" err="1"/>
              <a:t>s.salary_id</a:t>
            </a:r>
            <a:r>
              <a:rPr lang="en-US" dirty="0"/>
              <a:t>, </a:t>
            </a:r>
            <a:r>
              <a:rPr lang="en-US" dirty="0" err="1"/>
              <a:t>e.emp_name</a:t>
            </a:r>
            <a:r>
              <a:rPr lang="en-US" dirty="0"/>
              <a:t>, </a:t>
            </a:r>
            <a:r>
              <a:rPr lang="en-US" dirty="0" err="1"/>
              <a:t>s.amount,case</a:t>
            </a:r>
            <a:r>
              <a:rPr lang="en-US" dirty="0"/>
              <a:t>	when </a:t>
            </a:r>
            <a:r>
              <a:rPr lang="en-US" dirty="0" err="1"/>
              <a:t>s.amount</a:t>
            </a:r>
            <a:r>
              <a:rPr lang="en-US" dirty="0"/>
              <a:t> &gt;= 30000 then 'High Salary'    when </a:t>
            </a:r>
            <a:r>
              <a:rPr lang="en-US" dirty="0" err="1"/>
              <a:t>s.amount</a:t>
            </a:r>
            <a:r>
              <a:rPr lang="en-US" dirty="0"/>
              <a:t> &gt;= 20000 then 'Good Salary'    when </a:t>
            </a:r>
            <a:r>
              <a:rPr lang="en-US" dirty="0" err="1"/>
              <a:t>s.amount</a:t>
            </a:r>
            <a:r>
              <a:rPr lang="en-US" dirty="0"/>
              <a:t> &gt;= 10000 then 'Low </a:t>
            </a:r>
            <a:r>
              <a:rPr lang="en-US" dirty="0" err="1"/>
              <a:t>Salary'end</a:t>
            </a:r>
            <a:r>
              <a:rPr lang="en-US" dirty="0"/>
              <a:t> as </a:t>
            </a:r>
            <a:r>
              <a:rPr lang="en-US" dirty="0" err="1"/>
              <a:t>salary_grade</a:t>
            </a:r>
            <a:r>
              <a:rPr lang="en-US" dirty="0"/>
              <a:t> from </a:t>
            </a:r>
            <a:r>
              <a:rPr lang="en-US" dirty="0" err="1"/>
              <a:t>emp_details</a:t>
            </a:r>
            <a:r>
              <a:rPr lang="en-US" dirty="0"/>
              <a:t> e inner join </a:t>
            </a:r>
            <a:r>
              <a:rPr lang="en-US" dirty="0" err="1"/>
              <a:t>sal_details</a:t>
            </a:r>
            <a:r>
              <a:rPr lang="en-US" dirty="0"/>
              <a:t> s on </a:t>
            </a:r>
            <a:r>
              <a:rPr lang="en-US" dirty="0" err="1"/>
              <a:t>e.emp_id</a:t>
            </a:r>
            <a:r>
              <a:rPr lang="en-US" dirty="0"/>
              <a:t> = </a:t>
            </a:r>
            <a:r>
              <a:rPr lang="en-US" dirty="0" err="1"/>
              <a:t>s.emp_id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77" y="2715372"/>
            <a:ext cx="3543607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65200" y="3495675"/>
            <a:ext cx="7204075" cy="598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1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" panose="020B0604020202020204" pitchFamily="34" charset="0"/>
              </a:rPr>
              <a:t>Click here to add content of the text，and briefly explain your point of view
</a:t>
            </a:r>
            <a:endParaRPr lang="en-US" altLang="en-US" sz="11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SimSun" panose="02010600030101010101" pitchFamily="2" charset="-122"/>
            </a:endParaRPr>
          </a:p>
        </p:txBody>
      </p:sp>
      <p:sp>
        <p:nvSpPr>
          <p:cNvPr id="24580" name="文本框 3"/>
          <p:cNvSpPr/>
          <p:nvPr/>
        </p:nvSpPr>
        <p:spPr>
          <a:xfrm>
            <a:off x="3711575" y="4560888"/>
            <a:ext cx="1712913" cy="42605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37894" name="文本框 1"/>
          <p:cNvSpPr txBox="1"/>
          <p:nvPr/>
        </p:nvSpPr>
        <p:spPr>
          <a:xfrm>
            <a:off x="166688" y="131763"/>
            <a:ext cx="1751012" cy="254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Add Your Website</a:t>
            </a:r>
          </a:p>
        </p:txBody>
      </p:sp>
      <p:sp>
        <p:nvSpPr>
          <p:cNvPr id="37895" name="文本框 2"/>
          <p:cNvSpPr txBox="1"/>
          <p:nvPr/>
        </p:nvSpPr>
        <p:spPr>
          <a:xfrm>
            <a:off x="7235825" y="131763"/>
            <a:ext cx="17414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Enter title
</a:t>
            </a: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24581" grpId="0"/>
      <p:bldP spid="24580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Database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191" y="935665"/>
            <a:ext cx="7740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database is a structured way of storing </a:t>
            </a:r>
            <a:r>
              <a:rPr lang="en-US" dirty="0" smtClean="0"/>
              <a:t>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Databases </a:t>
            </a:r>
            <a:r>
              <a:rPr lang="en-US" dirty="0"/>
              <a:t>can store large amounts of data, such as credit card </a:t>
            </a:r>
            <a:r>
              <a:rPr lang="en-US" dirty="0" smtClean="0"/>
              <a:t>transactions, social </a:t>
            </a:r>
            <a:r>
              <a:rPr lang="en-US" dirty="0"/>
              <a:t>media </a:t>
            </a:r>
            <a:r>
              <a:rPr lang="en-US" dirty="0" smtClean="0"/>
              <a:t>clicks,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can be stored on computers, servers, or in the cloud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companies offer database management platforms designed for efficient data storage and management.</a:t>
            </a:r>
            <a:endParaRPr lang="en-IN" dirty="0"/>
          </a:p>
        </p:txBody>
      </p:sp>
      <p:pic>
        <p:nvPicPr>
          <p:cNvPr id="3074" name="Picture 2" descr="Database of Databases | Nexu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53" y="92538"/>
            <a:ext cx="2368947" cy="9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Mysql logo.png - Wiki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0" y="3610397"/>
            <a:ext cx="2020481" cy="104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Oracle Logo and symbol, meaning, history, PNG, br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76" y="3689448"/>
            <a:ext cx="1715162" cy="9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e:MongoDB Logo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23" y="3978304"/>
            <a:ext cx="2233680" cy="6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4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3129797" y="262691"/>
            <a:ext cx="25905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 Types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4098" name="Picture 2" descr="MySQL Data Typ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3686" r="-121" b="7877"/>
          <a:stretch/>
        </p:blipFill>
        <p:spPr bwMode="auto">
          <a:xfrm>
            <a:off x="816987" y="909412"/>
            <a:ext cx="7216140" cy="39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3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Create </a:t>
            </a:r>
            <a:r>
              <a:rPr lang="en-US" altLang="zh-CN" sz="2000" b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</a:t>
            </a:r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database besantproject001;</a:t>
            </a:r>
            <a:endParaRPr lang="en-IN" dirty="0"/>
          </a:p>
        </p:txBody>
      </p:sp>
      <p:sp>
        <p:nvSpPr>
          <p:cNvPr id="9" name="文本框 2"/>
          <p:cNvSpPr txBox="1"/>
          <p:nvPr/>
        </p:nvSpPr>
        <p:spPr>
          <a:xfrm>
            <a:off x="609599" y="2704802"/>
            <a:ext cx="293370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Use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" y="3261062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besantproject001;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22" b="-10195"/>
          <a:stretch/>
        </p:blipFill>
        <p:spPr>
          <a:xfrm>
            <a:off x="701041" y="2275578"/>
            <a:ext cx="7109460" cy="277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847504"/>
            <a:ext cx="695766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2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Databases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databases;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17122"/>
            <a:ext cx="1661304" cy="2911092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4107711" y="112389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Show Tables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11" y="2247900"/>
            <a:ext cx="1920406" cy="1257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7711" y="1691640"/>
            <a:ext cx="2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 tables;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837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3" name="文本框 2"/>
          <p:cNvSpPr txBox="1"/>
          <p:nvPr/>
        </p:nvSpPr>
        <p:spPr>
          <a:xfrm>
            <a:off x="2169676" y="361751"/>
            <a:ext cx="4741663" cy="605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MySQL Main Commands</a:t>
            </a:r>
            <a:endParaRPr lang="en-US" altLang="zh-CN" sz="32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09599" y="1135380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Drop Database Query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" y="1691640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database dummy01;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17122"/>
            <a:ext cx="6980525" cy="220999"/>
          </a:xfrm>
          <a:prstGeom prst="rect">
            <a:avLst/>
          </a:prstGeom>
        </p:spPr>
      </p:pic>
      <p:sp>
        <p:nvSpPr>
          <p:cNvPr id="9" name="文本框 2"/>
          <p:cNvSpPr txBox="1"/>
          <p:nvPr/>
        </p:nvSpPr>
        <p:spPr>
          <a:xfrm>
            <a:off x="609599" y="2746743"/>
            <a:ext cx="29337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Insert Values into table</a:t>
            </a:r>
            <a:endParaRPr lang="en-US" altLang="zh-CN" sz="2000" b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8" y="3270809"/>
            <a:ext cx="76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emp_details</a:t>
            </a:r>
            <a:r>
              <a:rPr lang="en-US" dirty="0"/>
              <a:t> values (17034, 'Vijay', 3003, 50, '2022-08-31');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91903"/>
            <a:ext cx="690431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 animBg="1"/>
      <p:bldP spid="23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1080</Words>
  <Application>Microsoft Office PowerPoint</Application>
  <PresentationFormat>On-screen Show (16:9)</PresentationFormat>
  <Paragraphs>177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SimSun</vt:lpstr>
      <vt:lpstr>Arial</vt:lpstr>
      <vt:lpstr>Arial Unicode MS</vt:lpstr>
      <vt:lpstr>Calibri</vt:lpstr>
      <vt:lpstr>1_默认设计模板</vt:lpstr>
      <vt:lpstr>3_默认设计模板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Vijay Adithya</cp:lastModifiedBy>
  <cp:revision>92</cp:revision>
  <dcterms:created xsi:type="dcterms:W3CDTF">2016-03-12T08:37:00Z</dcterms:created>
  <dcterms:modified xsi:type="dcterms:W3CDTF">2024-03-01T12:39:31Z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F56A134F3F044A639F6D6633C9896B66</vt:lpwstr>
  </property>
</Properties>
</file>