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89372"/>
          <c:y val="0.194533"/>
          <c:w val="0.798835"/>
          <c:h val="0.5683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 idx="0">
                  <c:v>M-delta</c:v>
                </c:pt>
              </c:strCache>
            </c:strRef>
          </c:tx>
          <c:spPr>
            <a:gradFill flip="none" rotWithShape="1">
              <a:gsLst>
                <a:gs pos="0">
                  <a:srgbClr val="51A7F9"/>
                </a:gs>
                <a:gs pos="100000">
                  <a:srgbClr val="0365C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 lvl="0">
                  <a:def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defRPr>
                </a:pPr>
                <a:r>
                  <a: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rPr>
                  <a:t/>
                </a: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clean</c:v>
                </c:pt>
                <c:pt idx="1">
                  <c:v>babble</c:v>
                </c:pt>
                <c:pt idx="2">
                  <c:v>car</c:v>
                </c:pt>
                <c:pt idx="3">
                  <c:v>factory1</c:v>
                </c:pt>
                <c:pt idx="4">
                  <c:v>restuarant</c:v>
                </c:pt>
                <c:pt idx="5">
                  <c:v>street</c:v>
                </c:pt>
                <c:pt idx="6">
                  <c:v>subway</c:v>
                </c:pt>
                <c:pt idx="7">
                  <c:v>exhall</c:v>
                </c:pt>
                <c:pt idx="8">
                  <c:v>exhall band2</c:v>
                </c:pt>
                <c:pt idx="9">
                  <c:v>exhall band4</c:v>
                </c:pt>
              </c:strCache>
            </c:strRef>
          </c:cat>
          <c:val>
            <c:numRef>
              <c:f>Sheet1!$B$2:$B$11</c:f>
              <c:numCache>
                <c:ptCount val="10"/>
                <c:pt idx="0">
                  <c:v>0.772311</c:v>
                </c:pt>
                <c:pt idx="1">
                  <c:v>0.730554</c:v>
                </c:pt>
                <c:pt idx="2">
                  <c:v>0.828014</c:v>
                </c:pt>
                <c:pt idx="3">
                  <c:v>0.638001</c:v>
                </c:pt>
                <c:pt idx="4">
                  <c:v>0.663630</c:v>
                </c:pt>
                <c:pt idx="5">
                  <c:v>0.631565</c:v>
                </c:pt>
                <c:pt idx="6">
                  <c:v>0.832456</c:v>
                </c:pt>
                <c:pt idx="7">
                  <c:v>0.598738</c:v>
                </c:pt>
                <c:pt idx="8">
                  <c:v>0.825698</c:v>
                </c:pt>
                <c:pt idx="9">
                  <c:v>0.670781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 idx="0">
                  <c:v>Mean Posterior</c:v>
                </c:pt>
              </c:strCache>
            </c:strRef>
          </c:tx>
          <c:spPr>
            <a:gradFill flip="none" rotWithShape="1">
              <a:gsLst>
                <a:gs pos="0">
                  <a:srgbClr val="70BF41"/>
                </a:gs>
                <a:gs pos="100000">
                  <a:srgbClr val="00882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 lvl="0">
                  <a:def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defRPr>
                </a:pPr>
                <a:r>
                  <a: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rPr>
                  <a:t/>
                </a: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clean</c:v>
                </c:pt>
                <c:pt idx="1">
                  <c:v>babble</c:v>
                </c:pt>
                <c:pt idx="2">
                  <c:v>car</c:v>
                </c:pt>
                <c:pt idx="3">
                  <c:v>factory1</c:v>
                </c:pt>
                <c:pt idx="4">
                  <c:v>restuarant</c:v>
                </c:pt>
                <c:pt idx="5">
                  <c:v>street</c:v>
                </c:pt>
                <c:pt idx="6">
                  <c:v>subway</c:v>
                </c:pt>
                <c:pt idx="7">
                  <c:v>exhall</c:v>
                </c:pt>
                <c:pt idx="8">
                  <c:v>exhall band2</c:v>
                </c:pt>
                <c:pt idx="9">
                  <c:v>exhall band4</c:v>
                </c:pt>
              </c:strCache>
            </c:strRef>
          </c:cat>
          <c:val>
            <c:numRef>
              <c:f>Sheet1!$C$2:$C$11</c:f>
              <c:numCache>
                <c:ptCount val="10"/>
                <c:pt idx="0">
                  <c:v>0.769561</c:v>
                </c:pt>
                <c:pt idx="1">
                  <c:v>0.723222</c:v>
                </c:pt>
                <c:pt idx="2">
                  <c:v>0.814671</c:v>
                </c:pt>
                <c:pt idx="3">
                  <c:v>0.633249</c:v>
                </c:pt>
                <c:pt idx="4">
                  <c:v>0.659331</c:v>
                </c:pt>
                <c:pt idx="5">
                  <c:v>0.624382</c:v>
                </c:pt>
                <c:pt idx="6">
                  <c:v>0.779861</c:v>
                </c:pt>
                <c:pt idx="7">
                  <c:v>0.590406</c:v>
                </c:pt>
                <c:pt idx="8">
                  <c:v>0.818703</c:v>
                </c:pt>
                <c:pt idx="9">
                  <c:v>0.694862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 idx="0">
                  <c:v>Mean Phoneme Confidence</c:v>
                </c:pt>
              </c:strCache>
            </c:strRef>
          </c:tx>
          <c:spPr>
            <a:gradFill flip="none" rotWithShape="1">
              <a:gsLst>
                <a:gs pos="0">
                  <a:srgbClr val="FBE12B"/>
                </a:gs>
                <a:gs pos="100000">
                  <a:srgbClr val="BE9A1A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 lvl="0">
                  <a:def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defRPr>
                </a:pPr>
                <a:r>
                  <a: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rPr>
                  <a:t/>
                </a: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clean</c:v>
                </c:pt>
                <c:pt idx="1">
                  <c:v>babble</c:v>
                </c:pt>
                <c:pt idx="2">
                  <c:v>car</c:v>
                </c:pt>
                <c:pt idx="3">
                  <c:v>factory1</c:v>
                </c:pt>
                <c:pt idx="4">
                  <c:v>restuarant</c:v>
                </c:pt>
                <c:pt idx="5">
                  <c:v>street</c:v>
                </c:pt>
                <c:pt idx="6">
                  <c:v>subway</c:v>
                </c:pt>
                <c:pt idx="7">
                  <c:v>exhall</c:v>
                </c:pt>
                <c:pt idx="8">
                  <c:v>exhall band2</c:v>
                </c:pt>
                <c:pt idx="9">
                  <c:v>exhall band4</c:v>
                </c:pt>
              </c:strCache>
            </c:strRef>
          </c:cat>
          <c:val>
            <c:numRef>
              <c:f>Sheet1!$D$2:$D$11</c:f>
              <c:numCache>
                <c:ptCount val="10"/>
                <c:pt idx="0">
                  <c:v>0.663085</c:v>
                </c:pt>
                <c:pt idx="1">
                  <c:v>0.517150</c:v>
                </c:pt>
                <c:pt idx="2">
                  <c:v>0.678758</c:v>
                </c:pt>
                <c:pt idx="3">
                  <c:v>0.389969</c:v>
                </c:pt>
                <c:pt idx="4">
                  <c:v>0.428480</c:v>
                </c:pt>
                <c:pt idx="5">
                  <c:v>0.389145</c:v>
                </c:pt>
                <c:pt idx="6">
                  <c:v>0.628215</c:v>
                </c:pt>
                <c:pt idx="7">
                  <c:v>0.370634</c:v>
                </c:pt>
                <c:pt idx="8">
                  <c:v>0.582223</c:v>
                </c:pt>
                <c:pt idx="9">
                  <c:v>0.191090</c:v>
                </c:pt>
              </c:numCache>
            </c:numRef>
          </c:val>
        </c:ser>
        <c:gapWidth val="180"/>
        <c:overlap val="-10"/>
        <c:axId val="0"/>
        <c:axId val="1"/>
      </c:barChart>
      <c:catAx>
        <c:axId val="0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title>
          <c:tx>
            <c:rich>
              <a:bodyPr rot="0"/>
              <a:lstStyle/>
              <a:p>
                <a:pPr lvl="0">
                  <a:defRPr b="0" i="0" strike="noStrike" sz="2000" u="none">
                    <a:solidFill>
                      <a:srgbClr val="000000"/>
                    </a:solidFill>
                    <a:effectLst/>
                    <a:latin typeface="Helvetica Light"/>
                  </a:defRPr>
                </a:pPr>
                <a:r>
                  <a:rPr b="0" i="0" strike="noStrike" sz="2000" u="none">
                    <a:solidFill>
                      <a:srgbClr val="000000"/>
                    </a:solidFill>
                    <a:effectLst/>
                    <a:latin typeface="Helvetica Light"/>
                  </a:rPr>
                  <a:t>Noise Conditions 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-2700000"/>
          <a:lstStyle/>
          <a:p>
            <a:pPr lvl="0">
              <a:defRPr b="0" i="0" strike="noStrike" sz="2000" u="none">
                <a:solidFill>
                  <a:srgbClr val="000000"/>
                </a:solidFill>
                <a:effectLst/>
                <a:latin typeface="Helvetica Light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title>
          <c:tx>
            <c:rich>
              <a:bodyPr rot="-5400000"/>
              <a:lstStyle/>
              <a:p>
                <a:pPr lvl="0">
                  <a:defRPr b="0" i="0" strike="noStrike" sz="2000" u="none">
                    <a:solidFill>
                      <a:srgbClr val="000000"/>
                    </a:solidFill>
                    <a:effectLst/>
                    <a:latin typeface="Helvetica Light"/>
                  </a:defRPr>
                </a:pPr>
                <a:r>
                  <a:rPr b="0" i="0" strike="noStrike" sz="2000" u="none">
                    <a:solidFill>
                      <a:srgbClr val="000000"/>
                    </a:solidFill>
                    <a:effectLst/>
                    <a:latin typeface="Helvetica Light"/>
                  </a:rPr>
                  <a:t>Correlation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2000" u="none">
                <a:solidFill>
                  <a:srgbClr val="000000"/>
                </a:solidFill>
                <a:effectLst/>
                <a:latin typeface="Helvetica Light"/>
              </a:defRPr>
            </a:pPr>
          </a:p>
        </c:txPr>
        <c:crossAx val="0"/>
        <c:crosses val="autoZero"/>
        <c:crossBetween val="between"/>
        <c:majorUnit val="0.15"/>
        <c:minorUnit val="0.075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217428"/>
          <c:y val="0.005"/>
          <c:w val="0.782572"/>
          <c:h val="0.053083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b="0" i="0" strike="noStrike" sz="2200" u="none">
              <a:solidFill>
                <a:srgbClr val="000000"/>
              </a:solidFill>
              <a:effectLst/>
              <a:latin typeface="Helvetica Light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89372"/>
          <c:y val="0.194533"/>
          <c:w val="0.798835"/>
          <c:h val="0.5683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 idx="0">
                  <c:v>M-delta</c:v>
                </c:pt>
              </c:strCache>
            </c:strRef>
          </c:tx>
          <c:spPr>
            <a:gradFill flip="none" rotWithShape="1">
              <a:gsLst>
                <a:gs pos="0">
                  <a:srgbClr val="51A7F9"/>
                </a:gs>
                <a:gs pos="100000">
                  <a:srgbClr val="0365C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 lvl="0">
                  <a:def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defRPr>
                </a:pPr>
                <a:r>
                  <a: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rPr>
                  <a:t/>
                </a: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clean</c:v>
                </c:pt>
                <c:pt idx="1">
                  <c:v>babble</c:v>
                </c:pt>
                <c:pt idx="2">
                  <c:v>car</c:v>
                </c:pt>
                <c:pt idx="3">
                  <c:v>factory1</c:v>
                </c:pt>
                <c:pt idx="4">
                  <c:v>restuarant</c:v>
                </c:pt>
                <c:pt idx="5">
                  <c:v>street</c:v>
                </c:pt>
                <c:pt idx="6">
                  <c:v>subway</c:v>
                </c:pt>
                <c:pt idx="7">
                  <c:v>exhall</c:v>
                </c:pt>
                <c:pt idx="8">
                  <c:v>exhall band2</c:v>
                </c:pt>
                <c:pt idx="9">
                  <c:v>exhall band4</c:v>
                </c:pt>
              </c:strCache>
            </c:strRef>
          </c:cat>
          <c:val>
            <c:numRef>
              <c:f>Sheet1!$B$2:$B$11</c:f>
              <c:numCache>
                <c:ptCount val="10"/>
                <c:pt idx="0">
                  <c:v>0.807689</c:v>
                </c:pt>
                <c:pt idx="1">
                  <c:v>0.787428</c:v>
                </c:pt>
                <c:pt idx="2">
                  <c:v>0.819151</c:v>
                </c:pt>
                <c:pt idx="3">
                  <c:v>0.741233</c:v>
                </c:pt>
                <c:pt idx="4">
                  <c:v>0.737063</c:v>
                </c:pt>
                <c:pt idx="5">
                  <c:v>0.765749</c:v>
                </c:pt>
                <c:pt idx="6">
                  <c:v>0.820116</c:v>
                </c:pt>
                <c:pt idx="7">
                  <c:v>0.716932</c:v>
                </c:pt>
                <c:pt idx="8">
                  <c:v>0.816941</c:v>
                </c:pt>
                <c:pt idx="9">
                  <c:v>0.404319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 idx="0">
                  <c:v>Mean Posterior </c:v>
                </c:pt>
              </c:strCache>
            </c:strRef>
          </c:tx>
          <c:spPr>
            <a:gradFill flip="none" rotWithShape="1">
              <a:gsLst>
                <a:gs pos="0">
                  <a:srgbClr val="70BF41"/>
                </a:gs>
                <a:gs pos="100000">
                  <a:srgbClr val="00882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 lvl="0">
                  <a:def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defRPr>
                </a:pPr>
                <a:r>
                  <a: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rPr>
                  <a:t/>
                </a: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clean</c:v>
                </c:pt>
                <c:pt idx="1">
                  <c:v>babble</c:v>
                </c:pt>
                <c:pt idx="2">
                  <c:v>car</c:v>
                </c:pt>
                <c:pt idx="3">
                  <c:v>factory1</c:v>
                </c:pt>
                <c:pt idx="4">
                  <c:v>restuarant</c:v>
                </c:pt>
                <c:pt idx="5">
                  <c:v>street</c:v>
                </c:pt>
                <c:pt idx="6">
                  <c:v>subway</c:v>
                </c:pt>
                <c:pt idx="7">
                  <c:v>exhall</c:v>
                </c:pt>
                <c:pt idx="8">
                  <c:v>exhall band2</c:v>
                </c:pt>
                <c:pt idx="9">
                  <c:v>exhall band4</c:v>
                </c:pt>
              </c:strCache>
            </c:strRef>
          </c:cat>
          <c:val>
            <c:numRef>
              <c:f>Sheet1!$C$2:$C$11</c:f>
              <c:numCache>
                <c:ptCount val="10"/>
                <c:pt idx="0">
                  <c:v>0.805301</c:v>
                </c:pt>
                <c:pt idx="1">
                  <c:v>0.782551</c:v>
                </c:pt>
                <c:pt idx="2">
                  <c:v>0.814054</c:v>
                </c:pt>
                <c:pt idx="3">
                  <c:v>0.743506</c:v>
                </c:pt>
                <c:pt idx="4">
                  <c:v>0.734319</c:v>
                </c:pt>
                <c:pt idx="5">
                  <c:v>0.760639</c:v>
                </c:pt>
                <c:pt idx="6">
                  <c:v>0.718963</c:v>
                </c:pt>
                <c:pt idx="7">
                  <c:v>0.716679</c:v>
                </c:pt>
                <c:pt idx="8">
                  <c:v>0.802278</c:v>
                </c:pt>
                <c:pt idx="9">
                  <c:v>0.502188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 idx="0">
                  <c:v>Mean Phoneme Confidence</c:v>
                </c:pt>
              </c:strCache>
            </c:strRef>
          </c:tx>
          <c:spPr>
            <a:gradFill flip="none" rotWithShape="1">
              <a:gsLst>
                <a:gs pos="0">
                  <a:srgbClr val="FBE12B"/>
                </a:gs>
                <a:gs pos="100000">
                  <a:srgbClr val="BE9A1A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 lvl="0">
                  <a:def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defRPr>
                </a:pPr>
                <a:r>
                  <a: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rPr>
                  <a:t/>
                </a: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clean</c:v>
                </c:pt>
                <c:pt idx="1">
                  <c:v>babble</c:v>
                </c:pt>
                <c:pt idx="2">
                  <c:v>car</c:v>
                </c:pt>
                <c:pt idx="3">
                  <c:v>factory1</c:v>
                </c:pt>
                <c:pt idx="4">
                  <c:v>restuarant</c:v>
                </c:pt>
                <c:pt idx="5">
                  <c:v>street</c:v>
                </c:pt>
                <c:pt idx="6">
                  <c:v>subway</c:v>
                </c:pt>
                <c:pt idx="7">
                  <c:v>exhall</c:v>
                </c:pt>
                <c:pt idx="8">
                  <c:v>exhall band2</c:v>
                </c:pt>
                <c:pt idx="9">
                  <c:v>exhall band4</c:v>
                </c:pt>
              </c:strCache>
            </c:strRef>
          </c:cat>
          <c:val>
            <c:numRef>
              <c:f>Sheet1!$D$2:$D$11</c:f>
              <c:numCache>
                <c:ptCount val="10"/>
                <c:pt idx="0">
                  <c:v>0.711127</c:v>
                </c:pt>
                <c:pt idx="1">
                  <c:v>0.640087</c:v>
                </c:pt>
                <c:pt idx="2">
                  <c:v>0.727937</c:v>
                </c:pt>
                <c:pt idx="3">
                  <c:v>0.546643</c:v>
                </c:pt>
                <c:pt idx="4">
                  <c:v>0.568334</c:v>
                </c:pt>
                <c:pt idx="5">
                  <c:v>0.569702</c:v>
                </c:pt>
                <c:pt idx="6">
                  <c:v>0.718963</c:v>
                </c:pt>
                <c:pt idx="7">
                  <c:v>0.515790</c:v>
                </c:pt>
                <c:pt idx="8">
                  <c:v>0.604168</c:v>
                </c:pt>
                <c:pt idx="9">
                  <c:v>0.117820</c:v>
                </c:pt>
              </c:numCache>
            </c:numRef>
          </c:val>
        </c:ser>
        <c:gapWidth val="180"/>
        <c:overlap val="-10"/>
        <c:axId val="0"/>
        <c:axId val="1"/>
      </c:barChart>
      <c:catAx>
        <c:axId val="0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title>
          <c:tx>
            <c:rich>
              <a:bodyPr rot="0"/>
              <a:lstStyle/>
              <a:p>
                <a:pPr lvl="0">
                  <a:defRPr b="0" i="0" strike="noStrike" sz="2000" u="none">
                    <a:solidFill>
                      <a:srgbClr val="000000"/>
                    </a:solidFill>
                    <a:effectLst/>
                    <a:latin typeface="Helvetica Light"/>
                  </a:defRPr>
                </a:pPr>
                <a:r>
                  <a:rPr b="0" i="0" strike="noStrike" sz="2000" u="none">
                    <a:solidFill>
                      <a:srgbClr val="000000"/>
                    </a:solidFill>
                    <a:effectLst/>
                    <a:latin typeface="Helvetica Light"/>
                  </a:rPr>
                  <a:t>Noise Conditions 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-2700000"/>
          <a:lstStyle/>
          <a:p>
            <a:pPr lvl="0">
              <a:defRPr b="0" i="0" strike="noStrike" sz="2000" u="none">
                <a:solidFill>
                  <a:srgbClr val="000000"/>
                </a:solidFill>
                <a:effectLst/>
                <a:latin typeface="Helvetica Light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title>
          <c:tx>
            <c:rich>
              <a:bodyPr rot="-5400000"/>
              <a:lstStyle/>
              <a:p>
                <a:pPr lvl="0">
                  <a:defRPr b="0" i="0" strike="noStrike" sz="2000" u="none">
                    <a:solidFill>
                      <a:srgbClr val="000000"/>
                    </a:solidFill>
                    <a:effectLst/>
                    <a:latin typeface="Helvetica Light"/>
                  </a:defRPr>
                </a:pPr>
                <a:r>
                  <a:rPr b="0" i="0" strike="noStrike" sz="2000" u="none">
                    <a:solidFill>
                      <a:srgbClr val="000000"/>
                    </a:solidFill>
                    <a:effectLst/>
                    <a:latin typeface="Helvetica Light"/>
                  </a:rPr>
                  <a:t>Correlation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2000" u="none">
                <a:solidFill>
                  <a:srgbClr val="000000"/>
                </a:solidFill>
                <a:effectLst/>
                <a:latin typeface="Helvetica Light"/>
              </a:defRPr>
            </a:pPr>
          </a:p>
        </c:txPr>
        <c:crossAx val="0"/>
        <c:crosses val="autoZero"/>
        <c:crossBetween val="between"/>
        <c:majorUnit val="0.15"/>
        <c:minorUnit val="0.075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217428"/>
          <c:y val="0.005"/>
          <c:w val="0.782572"/>
          <c:h val="0.053083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b="0" i="0" strike="noStrike" sz="2200" u="none">
              <a:solidFill>
                <a:srgbClr val="000000"/>
              </a:solidFill>
              <a:effectLst/>
              <a:latin typeface="Helvetica Light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9442"/>
          <c:y val="0.146209"/>
          <c:w val="0.890198"/>
          <c:h val="0.71764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 idx="0">
                  <c:v>Mean Posterior</c:v>
                </c:pt>
              </c:strCache>
            </c:strRef>
          </c:tx>
          <c:spPr>
            <a:solidFill>
              <a:srgbClr val="FFFFFF"/>
            </a:solidFill>
            <a:ln w="76200" cap="flat">
              <a:solidFill>
                <a:srgbClr val="51A7F9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rgbClr val="51A7F9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 lvl="0">
                  <a:defRPr b="0" i="0" strike="noStrike" sz="2600" u="none">
                    <a:solidFill>
                      <a:srgbClr val="000000"/>
                    </a:solidFill>
                    <a:effectLst/>
                    <a:latin typeface="Helvetica Light"/>
                  </a:defRPr>
                </a:pPr>
                <a:r>
                  <a:rPr b="0" i="0" strike="noStrike" sz="2600" u="none">
                    <a:solidFill>
                      <a:srgbClr val="000000"/>
                    </a:solidFill>
                    <a:effectLst/>
                    <a:latin typeface="Helvetica Light"/>
                  </a:rPr>
                  <a:t/>
                </a: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Sheet1!$A$2:$A$36</c:f>
              <c:strCache>
                <c:ptCount val="35"/>
                <c:pt idx="0">
                  <c:v> 1.20</c:v>
                </c:pt>
                <c:pt idx="1">
                  <c:v>   140</c:v>
                </c:pt>
                <c:pt idx="2">
                  <c:v>   160</c:v>
                </c:pt>
                <c:pt idx="3">
                  <c:v>   1.80</c:v>
                </c:pt>
                <c:pt idx="4">
                  <c:v>   200</c:v>
                </c:pt>
                <c:pt idx="5">
                  <c:v>   220</c:v>
                </c:pt>
                <c:pt idx="6">
                  <c:v>   2.40</c:v>
                </c:pt>
                <c:pt idx="7">
                  <c:v>   260</c:v>
                </c:pt>
                <c:pt idx="8">
                  <c:v>   280</c:v>
                </c:pt>
                <c:pt idx="9">
                  <c:v>   3.00</c:v>
                </c:pt>
                <c:pt idx="10">
                  <c:v>   320</c:v>
                </c:pt>
                <c:pt idx="11">
                  <c:v>   340</c:v>
                </c:pt>
                <c:pt idx="12">
                  <c:v>   3.60</c:v>
                </c:pt>
                <c:pt idx="13">
                  <c:v>   380</c:v>
                </c:pt>
                <c:pt idx="14">
                  <c:v>   400</c:v>
                </c:pt>
                <c:pt idx="15">
                  <c:v>   4.20</c:v>
                </c:pt>
                <c:pt idx="16">
                  <c:v>   440</c:v>
                </c:pt>
                <c:pt idx="17">
                  <c:v>   460</c:v>
                </c:pt>
                <c:pt idx="18">
                  <c:v>   4.80</c:v>
                </c:pt>
                <c:pt idx="19">
                  <c:v>   500</c:v>
                </c:pt>
                <c:pt idx="20">
                  <c:v>   520</c:v>
                </c:pt>
                <c:pt idx="21">
                  <c:v>   5.40</c:v>
                </c:pt>
                <c:pt idx="22">
                  <c:v>   560</c:v>
                </c:pt>
                <c:pt idx="23">
                  <c:v>   580</c:v>
                </c:pt>
                <c:pt idx="24">
                  <c:v>   6.00</c:v>
                </c:pt>
                <c:pt idx="25">
                  <c:v>   620</c:v>
                </c:pt>
                <c:pt idx="26">
                  <c:v>   640</c:v>
                </c:pt>
                <c:pt idx="27">
                  <c:v>   6.60</c:v>
                </c:pt>
                <c:pt idx="28">
                  <c:v>   680</c:v>
                </c:pt>
                <c:pt idx="29">
                  <c:v>   700</c:v>
                </c:pt>
                <c:pt idx="30">
                  <c:v>   7.20</c:v>
                </c:pt>
                <c:pt idx="31">
                  <c:v>   740</c:v>
                </c:pt>
                <c:pt idx="32">
                  <c:v>   760</c:v>
                </c:pt>
                <c:pt idx="33">
                  <c:v>   7.80</c:v>
                </c:pt>
                <c:pt idx="34">
                  <c:v>   800</c:v>
                </c:pt>
              </c:strCache>
            </c:strRef>
          </c:cat>
          <c:val>
            <c:numRef>
              <c:f>Sheet1!$B$2:$B$36</c:f>
              <c:numCache>
                <c:ptCount val="35"/>
                <c:pt idx="0">
                  <c:v>0.760500</c:v>
                </c:pt>
                <c:pt idx="1">
                  <c:v>0.649700</c:v>
                </c:pt>
                <c:pt idx="2">
                  <c:v>0.604600</c:v>
                </c:pt>
                <c:pt idx="3">
                  <c:v>0.618100</c:v>
                </c:pt>
                <c:pt idx="4">
                  <c:v>0.644700</c:v>
                </c:pt>
                <c:pt idx="5">
                  <c:v>0.651300</c:v>
                </c:pt>
                <c:pt idx="6">
                  <c:v>0.655100</c:v>
                </c:pt>
                <c:pt idx="7">
                  <c:v>0.672800</c:v>
                </c:pt>
                <c:pt idx="8">
                  <c:v>0.682300</c:v>
                </c:pt>
                <c:pt idx="9">
                  <c:v>0.685300</c:v>
                </c:pt>
                <c:pt idx="10">
                  <c:v>0.693600</c:v>
                </c:pt>
                <c:pt idx="11">
                  <c:v>0.697700</c:v>
                </c:pt>
                <c:pt idx="12">
                  <c:v>0.699800</c:v>
                </c:pt>
                <c:pt idx="13">
                  <c:v>0.701700</c:v>
                </c:pt>
                <c:pt idx="14">
                  <c:v>0.703000</c:v>
                </c:pt>
                <c:pt idx="15">
                  <c:v>0.703900</c:v>
                </c:pt>
                <c:pt idx="16">
                  <c:v>0.705500</c:v>
                </c:pt>
                <c:pt idx="17">
                  <c:v>0.706000</c:v>
                </c:pt>
                <c:pt idx="18">
                  <c:v>0.707600</c:v>
                </c:pt>
                <c:pt idx="19">
                  <c:v>0.709100</c:v>
                </c:pt>
                <c:pt idx="20">
                  <c:v>0.709400</c:v>
                </c:pt>
                <c:pt idx="21">
                  <c:v>0.710100</c:v>
                </c:pt>
                <c:pt idx="22">
                  <c:v>0.710700</c:v>
                </c:pt>
                <c:pt idx="23">
                  <c:v>0.710900</c:v>
                </c:pt>
                <c:pt idx="24">
                  <c:v>0.710900</c:v>
                </c:pt>
                <c:pt idx="25">
                  <c:v>0.711300</c:v>
                </c:pt>
                <c:pt idx="26">
                  <c:v>0.711400</c:v>
                </c:pt>
                <c:pt idx="27">
                  <c:v>0.711400</c:v>
                </c:pt>
                <c:pt idx="28">
                  <c:v>0.711400</c:v>
                </c:pt>
                <c:pt idx="29">
                  <c:v>0.711400</c:v>
                </c:pt>
                <c:pt idx="30">
                  <c:v>0.711400</c:v>
                </c:pt>
                <c:pt idx="31">
                  <c:v>0.711400</c:v>
                </c:pt>
                <c:pt idx="32">
                  <c:v>0.711400</c:v>
                </c:pt>
                <c:pt idx="33">
                  <c:v>0.711400</c:v>
                </c:pt>
                <c:pt idx="34">
                  <c:v>0.711400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 idx="0">
                  <c:v>Mean Phoneme Confidence</c:v>
                </c:pt>
              </c:strCache>
            </c:strRef>
          </c:tx>
          <c:spPr>
            <a:solidFill>
              <a:srgbClr val="FFFFFF"/>
            </a:solidFill>
            <a:ln w="76200" cap="flat">
              <a:solidFill>
                <a:srgbClr val="70BF41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rgbClr val="70BF41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 lvl="0">
                  <a:defRPr b="0" i="0" strike="noStrike" sz="2600" u="none">
                    <a:solidFill>
                      <a:srgbClr val="000000"/>
                    </a:solidFill>
                    <a:effectLst/>
                    <a:latin typeface="Helvetica Light"/>
                  </a:defRPr>
                </a:pPr>
                <a:r>
                  <a:rPr b="0" i="0" strike="noStrike" sz="2600" u="none">
                    <a:solidFill>
                      <a:srgbClr val="000000"/>
                    </a:solidFill>
                    <a:effectLst/>
                    <a:latin typeface="Helvetica Light"/>
                  </a:rPr>
                  <a:t/>
                </a: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Sheet1!$A$2:$A$36</c:f>
              <c:strCache>
                <c:ptCount val="35"/>
                <c:pt idx="0">
                  <c:v> 1.20</c:v>
                </c:pt>
                <c:pt idx="1">
                  <c:v>   140</c:v>
                </c:pt>
                <c:pt idx="2">
                  <c:v>   160</c:v>
                </c:pt>
                <c:pt idx="3">
                  <c:v>   1.80</c:v>
                </c:pt>
                <c:pt idx="4">
                  <c:v>   200</c:v>
                </c:pt>
                <c:pt idx="5">
                  <c:v>   220</c:v>
                </c:pt>
                <c:pt idx="6">
                  <c:v>   2.40</c:v>
                </c:pt>
                <c:pt idx="7">
                  <c:v>   260</c:v>
                </c:pt>
                <c:pt idx="8">
                  <c:v>   280</c:v>
                </c:pt>
                <c:pt idx="9">
                  <c:v>   3.00</c:v>
                </c:pt>
                <c:pt idx="10">
                  <c:v>   320</c:v>
                </c:pt>
                <c:pt idx="11">
                  <c:v>   340</c:v>
                </c:pt>
                <c:pt idx="12">
                  <c:v>   3.60</c:v>
                </c:pt>
                <c:pt idx="13">
                  <c:v>   380</c:v>
                </c:pt>
                <c:pt idx="14">
                  <c:v>   400</c:v>
                </c:pt>
                <c:pt idx="15">
                  <c:v>   4.20</c:v>
                </c:pt>
                <c:pt idx="16">
                  <c:v>   440</c:v>
                </c:pt>
                <c:pt idx="17">
                  <c:v>   460</c:v>
                </c:pt>
                <c:pt idx="18">
                  <c:v>   4.80</c:v>
                </c:pt>
                <c:pt idx="19">
                  <c:v>   500</c:v>
                </c:pt>
                <c:pt idx="20">
                  <c:v>   520</c:v>
                </c:pt>
                <c:pt idx="21">
                  <c:v>   5.40</c:v>
                </c:pt>
                <c:pt idx="22">
                  <c:v>   560</c:v>
                </c:pt>
                <c:pt idx="23">
                  <c:v>   580</c:v>
                </c:pt>
                <c:pt idx="24">
                  <c:v>   6.00</c:v>
                </c:pt>
                <c:pt idx="25">
                  <c:v>   620</c:v>
                </c:pt>
                <c:pt idx="26">
                  <c:v>   640</c:v>
                </c:pt>
                <c:pt idx="27">
                  <c:v>   6.60</c:v>
                </c:pt>
                <c:pt idx="28">
                  <c:v>   680</c:v>
                </c:pt>
                <c:pt idx="29">
                  <c:v>   700</c:v>
                </c:pt>
                <c:pt idx="30">
                  <c:v>   7.20</c:v>
                </c:pt>
                <c:pt idx="31">
                  <c:v>   740</c:v>
                </c:pt>
                <c:pt idx="32">
                  <c:v>   760</c:v>
                </c:pt>
                <c:pt idx="33">
                  <c:v>   7.80</c:v>
                </c:pt>
                <c:pt idx="34">
                  <c:v>   800</c:v>
                </c:pt>
              </c:strCache>
            </c:strRef>
          </c:cat>
          <c:val>
            <c:numRef>
              <c:f>Sheet1!$C$2:$C$36</c:f>
              <c:numCache>
                <c:ptCount val="35"/>
                <c:pt idx="0">
                  <c:v>0.312100</c:v>
                </c:pt>
                <c:pt idx="1">
                  <c:v>0.384500</c:v>
                </c:pt>
                <c:pt idx="2">
                  <c:v>0.363500</c:v>
                </c:pt>
                <c:pt idx="3">
                  <c:v>0.377500</c:v>
                </c:pt>
                <c:pt idx="4">
                  <c:v>0.408100</c:v>
                </c:pt>
                <c:pt idx="5">
                  <c:v>0.399500</c:v>
                </c:pt>
                <c:pt idx="6">
                  <c:v>0.408100</c:v>
                </c:pt>
                <c:pt idx="7">
                  <c:v>0.425400</c:v>
                </c:pt>
                <c:pt idx="8">
                  <c:v>0.435400</c:v>
                </c:pt>
                <c:pt idx="9">
                  <c:v>0.443100</c:v>
                </c:pt>
                <c:pt idx="10">
                  <c:v>0.453500</c:v>
                </c:pt>
                <c:pt idx="11">
                  <c:v>0.460000</c:v>
                </c:pt>
                <c:pt idx="12">
                  <c:v>0.462900</c:v>
                </c:pt>
                <c:pt idx="13">
                  <c:v>0.465500</c:v>
                </c:pt>
                <c:pt idx="14">
                  <c:v>0.466900</c:v>
                </c:pt>
                <c:pt idx="15">
                  <c:v>0.469200</c:v>
                </c:pt>
                <c:pt idx="16">
                  <c:v>0.471800</c:v>
                </c:pt>
                <c:pt idx="17">
                  <c:v>0.472500</c:v>
                </c:pt>
                <c:pt idx="18">
                  <c:v>0.474700</c:v>
                </c:pt>
                <c:pt idx="19">
                  <c:v>0.476500</c:v>
                </c:pt>
                <c:pt idx="20">
                  <c:v>0.477200</c:v>
                </c:pt>
                <c:pt idx="21">
                  <c:v>0.478200</c:v>
                </c:pt>
                <c:pt idx="22">
                  <c:v>0.479200</c:v>
                </c:pt>
                <c:pt idx="23">
                  <c:v>0.479400</c:v>
                </c:pt>
                <c:pt idx="24">
                  <c:v>0.479400</c:v>
                </c:pt>
                <c:pt idx="25">
                  <c:v>0.480300</c:v>
                </c:pt>
                <c:pt idx="26">
                  <c:v>0.480500</c:v>
                </c:pt>
                <c:pt idx="27">
                  <c:v>0.480500</c:v>
                </c:pt>
                <c:pt idx="28">
                  <c:v>0.480500</c:v>
                </c:pt>
                <c:pt idx="29">
                  <c:v>0.480500</c:v>
                </c:pt>
                <c:pt idx="30">
                  <c:v>0.480500</c:v>
                </c:pt>
                <c:pt idx="31">
                  <c:v>0.480500</c:v>
                </c:pt>
                <c:pt idx="32">
                  <c:v>0.480700</c:v>
                </c:pt>
                <c:pt idx="33">
                  <c:v>0.480700</c:v>
                </c:pt>
                <c:pt idx="34">
                  <c:v>0.480700</c:v>
                </c:pt>
              </c:numCache>
            </c:numRef>
          </c:val>
          <c:smooth val="0"/>
        </c:ser>
        <c:marker val="1"/>
        <c:axId val="0"/>
        <c:axId val="1"/>
      </c:lineChart>
      <c:catAx>
        <c:axId val="0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 lvl="0">
                  <a:defRPr b="0" i="0" strike="noStrike" sz="2000" u="none">
                    <a:solidFill>
                      <a:srgbClr val="000000"/>
                    </a:solidFill>
                    <a:effectLst/>
                    <a:latin typeface="Helvetica Light"/>
                  </a:defRPr>
                </a:pPr>
                <a:r>
                  <a:rPr b="0" i="0" strike="noStrike" sz="2000" u="none">
                    <a:solidFill>
                      <a:srgbClr val="000000"/>
                    </a:solidFill>
                    <a:effectLst/>
                    <a:latin typeface="Helvetica Light"/>
                  </a:rPr>
                  <a:t>Duration (sec)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2000" u="none">
                <a:solidFill>
                  <a:srgbClr val="000000"/>
                </a:solidFill>
                <a:effectLst/>
                <a:latin typeface="Helvetica Light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title>
          <c:tx>
            <c:rich>
              <a:bodyPr rot="-5400000"/>
              <a:lstStyle/>
              <a:p>
                <a:pPr lvl="0">
                  <a:defRPr b="0" i="0" strike="noStrike" sz="2000" u="none">
                    <a:solidFill>
                      <a:srgbClr val="000000"/>
                    </a:solidFill>
                    <a:effectLst/>
                    <a:latin typeface="Helvetica Light"/>
                  </a:defRPr>
                </a:pPr>
                <a:r>
                  <a:rPr b="0" i="0" strike="noStrike" sz="2000" u="none">
                    <a:solidFill>
                      <a:srgbClr val="000000"/>
                    </a:solidFill>
                    <a:effectLst/>
                    <a:latin typeface="Helvetica Light"/>
                  </a:rPr>
                  <a:t>Correlation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2000" u="none">
                <a:solidFill>
                  <a:srgbClr val="000000"/>
                </a:solidFill>
                <a:effectLst/>
                <a:latin typeface="Helvetica Light"/>
              </a:defRPr>
            </a:pPr>
          </a:p>
        </c:txPr>
        <c:crossAx val="0"/>
        <c:crosses val="autoZero"/>
        <c:crossBetween val="midCat"/>
        <c:majorUnit val="0.2"/>
        <c:minorUnit val="0.1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0833452"/>
          <c:y val="0.005"/>
          <c:w val="0.875574"/>
          <c:h val="0.0594314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b="0" i="0" strike="noStrike" sz="2200" u="none">
              <a:solidFill>
                <a:srgbClr val="000000"/>
              </a:solidFill>
              <a:effectLst/>
              <a:latin typeface="Helvetica Light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2" name="Shape 4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\mathbf{y}=F(\mathbf{x}) \text{        } x\in R^N, y\in R^M\\</a:t>
            </a:r>
            <a:endParaRPr sz="2400"/>
          </a:p>
          <a:p>
            <a:pPr lvl="0">
              <a:defRPr sz="1800"/>
            </a:pPr>
            <a:r>
              <a:rPr sz="2400"/>
              <a:t>\\</a:t>
            </a:r>
            <a:endParaRPr sz="2400"/>
          </a:p>
          <a:p>
            <a:pPr lvl="0">
              <a:defRPr sz="1800"/>
            </a:pPr>
            <a:r>
              <a:rPr sz="2400"/>
              <a:t>\mathbf{J} = \left(</a:t>
            </a:r>
            <a:endParaRPr sz="2400"/>
          </a:p>
          <a:p>
            <a:pPr lvl="0">
              <a:defRPr sz="1800"/>
            </a:pPr>
            <a:r>
              <a:rPr sz="2400"/>
              <a:t>\begin{array}{ccc}</a:t>
            </a:r>
            <a:endParaRPr sz="2400"/>
          </a:p>
          <a:p>
            <a:pPr lvl="0">
              <a:defRPr sz="1800"/>
            </a:pPr>
            <a:r>
              <a:rPr sz="2400"/>
              <a:t>\frac{\partial y_1}{\partial x_1} &amp;  \ldots &amp; \frac{ \partial y_1 }{\partial x_N} \\</a:t>
            </a:r>
            <a:endParaRPr sz="2400"/>
          </a:p>
          <a:p>
            <a:pPr lvl="0">
              <a:defRPr sz="1800"/>
            </a:pPr>
            <a:r>
              <a:rPr sz="2400"/>
              <a:t>\vdots &amp; \ddots &amp; \vdots \\</a:t>
            </a:r>
            <a:endParaRPr sz="2400"/>
          </a:p>
          <a:p>
            <a:pPr lvl="0">
              <a:defRPr sz="1800"/>
            </a:pPr>
            <a:r>
              <a:rPr sz="2400"/>
              <a:t>\frac{\partial y_M}{\partial x_1} &amp;  \ldots &amp; \frac{ \partial y_M }{\partial x_N} \\</a:t>
            </a:r>
            <a:endParaRPr sz="2400"/>
          </a:p>
          <a:p>
            <a:pPr lvl="0">
              <a:defRPr sz="1800"/>
            </a:pPr>
            <a:r>
              <a:rPr sz="2400"/>
              <a:t>\end{array} \right)\\</a:t>
            </a:r>
            <a:endParaRPr sz="2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9" name="Shape 4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\mathbf{y}=F(\mathbf{x}) \text{        } x\in R^N, y\in R^M\\</a:t>
            </a:r>
            <a:endParaRPr sz="2400"/>
          </a:p>
          <a:p>
            <a:pPr lvl="0">
              <a:defRPr sz="1800"/>
            </a:pPr>
            <a:r>
              <a:rPr sz="2400"/>
              <a:t>\\</a:t>
            </a:r>
            <a:endParaRPr sz="2400"/>
          </a:p>
          <a:p>
            <a:pPr lvl="0">
              <a:defRPr sz="1800"/>
            </a:pPr>
            <a:r>
              <a:rPr sz="2400"/>
              <a:t>\mathbf{J} = \left(</a:t>
            </a:r>
            <a:endParaRPr sz="2400"/>
          </a:p>
          <a:p>
            <a:pPr lvl="0">
              <a:defRPr sz="1800"/>
            </a:pPr>
            <a:r>
              <a:rPr sz="2400"/>
              <a:t>\begin{array}{ccc}</a:t>
            </a:r>
            <a:endParaRPr sz="2400"/>
          </a:p>
          <a:p>
            <a:pPr lvl="0">
              <a:defRPr sz="1800"/>
            </a:pPr>
            <a:r>
              <a:rPr sz="2400"/>
              <a:t>\frac{\partial y_1}{\partial x_1} &amp;  \ldots &amp; \frac{ \partial y_1 }{\partial x_N} \\</a:t>
            </a:r>
            <a:endParaRPr sz="2400"/>
          </a:p>
          <a:p>
            <a:pPr lvl="0">
              <a:defRPr sz="1800"/>
            </a:pPr>
            <a:r>
              <a:rPr sz="2400"/>
              <a:t>\vdots &amp; \ddots &amp; \vdots \\</a:t>
            </a:r>
            <a:endParaRPr sz="2400"/>
          </a:p>
          <a:p>
            <a:pPr lvl="0">
              <a:defRPr sz="1800"/>
            </a:pPr>
            <a:r>
              <a:rPr sz="2400"/>
              <a:t>\frac{\partial y_M}{\partial x_1} &amp;  \ldots &amp; \frac{ \partial y_M }{\partial x_N} \\</a:t>
            </a:r>
            <a:endParaRPr sz="2400"/>
          </a:p>
          <a:p>
            <a:pPr lvl="0">
              <a:defRPr sz="1800"/>
            </a:pPr>
            <a:r>
              <a:rPr sz="2400"/>
              <a:t>\end{array} \right)\\</a:t>
            </a:r>
            <a:endParaRPr sz="2400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Relationship Id="rId8" Type="http://schemas.openxmlformats.org/officeDocument/2006/relationships/image" Target="../media/image141.png"/><Relationship Id="rId9" Type="http://schemas.openxmlformats.org/officeDocument/2006/relationships/image" Target="../media/image142.png"/><Relationship Id="rId10" Type="http://schemas.openxmlformats.org/officeDocument/2006/relationships/image" Target="../media/image143.png"/><Relationship Id="rId11" Type="http://schemas.openxmlformats.org/officeDocument/2006/relationships/image" Target="../media/image144.png"/><Relationship Id="rId12" Type="http://schemas.openxmlformats.org/officeDocument/2006/relationships/image" Target="../media/image145.png"/><Relationship Id="rId13" Type="http://schemas.openxmlformats.org/officeDocument/2006/relationships/image" Target="../media/image146.png"/><Relationship Id="rId14" Type="http://schemas.openxmlformats.org/officeDocument/2006/relationships/image" Target="../media/image147.png"/><Relationship Id="rId15" Type="http://schemas.openxmlformats.org/officeDocument/2006/relationships/image" Target="../media/image148.png"/><Relationship Id="rId16" Type="http://schemas.openxmlformats.org/officeDocument/2006/relationships/image" Target="../media/image14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50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7" Type="http://schemas.openxmlformats.org/officeDocument/2006/relationships/image" Target="../media/image154.png"/><Relationship Id="rId8" Type="http://schemas.openxmlformats.org/officeDocument/2006/relationships/image" Target="../media/image11.png"/><Relationship Id="rId9" Type="http://schemas.openxmlformats.org/officeDocument/2006/relationships/image" Target="../media/image155.png"/><Relationship Id="rId10" Type="http://schemas.openxmlformats.org/officeDocument/2006/relationships/image" Target="../media/image156.png"/><Relationship Id="rId11" Type="http://schemas.openxmlformats.org/officeDocument/2006/relationships/image" Target="../media/image157.png"/><Relationship Id="rId12" Type="http://schemas.openxmlformats.org/officeDocument/2006/relationships/image" Target="../media/image158.png"/><Relationship Id="rId13" Type="http://schemas.openxmlformats.org/officeDocument/2006/relationships/image" Target="../media/image159.png"/><Relationship Id="rId14" Type="http://schemas.openxmlformats.org/officeDocument/2006/relationships/image" Target="../media/image17.png"/><Relationship Id="rId15" Type="http://schemas.openxmlformats.org/officeDocument/2006/relationships/image" Target="../media/image160.png"/><Relationship Id="rId16" Type="http://schemas.openxmlformats.org/officeDocument/2006/relationships/image" Target="../media/image161.png"/><Relationship Id="rId17" Type="http://schemas.openxmlformats.org/officeDocument/2006/relationships/image" Target="../media/image162.png"/><Relationship Id="rId18" Type="http://schemas.openxmlformats.org/officeDocument/2006/relationships/image" Target="../media/image163.png"/><Relationship Id="rId19" Type="http://schemas.openxmlformats.org/officeDocument/2006/relationships/image" Target="../media/image164.png"/><Relationship Id="rId20" Type="http://schemas.openxmlformats.org/officeDocument/2006/relationships/image" Target="../media/image165.png"/><Relationship Id="rId21" Type="http://schemas.openxmlformats.org/officeDocument/2006/relationships/image" Target="../media/image166.png"/><Relationship Id="rId22" Type="http://schemas.openxmlformats.org/officeDocument/2006/relationships/image" Target="../media/image167.png"/><Relationship Id="rId23" Type="http://schemas.openxmlformats.org/officeDocument/2006/relationships/image" Target="../media/image168.png"/><Relationship Id="rId24" Type="http://schemas.openxmlformats.org/officeDocument/2006/relationships/image" Target="../media/image169.png"/><Relationship Id="rId25" Type="http://schemas.openxmlformats.org/officeDocument/2006/relationships/image" Target="../media/image170.png"/><Relationship Id="rId26" Type="http://schemas.openxmlformats.org/officeDocument/2006/relationships/image" Target="../media/image171.png"/><Relationship Id="rId27" Type="http://schemas.openxmlformats.org/officeDocument/2006/relationships/image" Target="../media/image172.png"/><Relationship Id="rId28" Type="http://schemas.openxmlformats.org/officeDocument/2006/relationships/image" Target="../media/image173.png"/><Relationship Id="rId29" Type="http://schemas.openxmlformats.org/officeDocument/2006/relationships/image" Target="../media/image174.png"/><Relationship Id="rId30" Type="http://schemas.openxmlformats.org/officeDocument/2006/relationships/image" Target="../media/image175.png"/><Relationship Id="rId31" Type="http://schemas.openxmlformats.org/officeDocument/2006/relationships/image" Target="../media/image176.png"/><Relationship Id="rId32" Type="http://schemas.openxmlformats.org/officeDocument/2006/relationships/image" Target="../media/image177.png"/><Relationship Id="rId33" Type="http://schemas.openxmlformats.org/officeDocument/2006/relationships/image" Target="../media/image178.png"/><Relationship Id="rId34" Type="http://schemas.openxmlformats.org/officeDocument/2006/relationships/image" Target="../media/image179.png"/><Relationship Id="rId35" Type="http://schemas.openxmlformats.org/officeDocument/2006/relationships/image" Target="../media/image180.png"/><Relationship Id="rId36" Type="http://schemas.openxmlformats.org/officeDocument/2006/relationships/image" Target="../media/image181.png"/><Relationship Id="rId37" Type="http://schemas.openxmlformats.org/officeDocument/2006/relationships/image" Target="../media/image182.png"/><Relationship Id="rId38" Type="http://schemas.openxmlformats.org/officeDocument/2006/relationships/image" Target="../media/image183.png"/><Relationship Id="rId39" Type="http://schemas.openxmlformats.org/officeDocument/2006/relationships/image" Target="../media/image184.png"/><Relationship Id="rId40" Type="http://schemas.openxmlformats.org/officeDocument/2006/relationships/image" Target="../media/image185.png"/><Relationship Id="rId41" Type="http://schemas.openxmlformats.org/officeDocument/2006/relationships/image" Target="../media/image186.png"/><Relationship Id="rId42" Type="http://schemas.openxmlformats.org/officeDocument/2006/relationships/image" Target="../media/image18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8.png"/><Relationship Id="rId4" Type="http://schemas.openxmlformats.org/officeDocument/2006/relationships/image" Target="../media/image189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0.png"/><Relationship Id="rId4" Type="http://schemas.openxmlformats.org/officeDocument/2006/relationships/image" Target="../media/image19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20" Type="http://schemas.openxmlformats.org/officeDocument/2006/relationships/image" Target="../media/image23.png"/><Relationship Id="rId21" Type="http://schemas.openxmlformats.org/officeDocument/2006/relationships/image" Target="../media/image24.png"/><Relationship Id="rId22" Type="http://schemas.openxmlformats.org/officeDocument/2006/relationships/image" Target="../media/image25.png"/><Relationship Id="rId23" Type="http://schemas.openxmlformats.org/officeDocument/2006/relationships/image" Target="../media/image26.png"/><Relationship Id="rId24" Type="http://schemas.openxmlformats.org/officeDocument/2006/relationships/image" Target="../media/image27.png"/><Relationship Id="rId25" Type="http://schemas.openxmlformats.org/officeDocument/2006/relationships/image" Target="../media/image28.png"/><Relationship Id="rId26" Type="http://schemas.openxmlformats.org/officeDocument/2006/relationships/image" Target="../media/image29.png"/><Relationship Id="rId27" Type="http://schemas.openxmlformats.org/officeDocument/2006/relationships/image" Target="../media/image30.png"/><Relationship Id="rId28" Type="http://schemas.openxmlformats.org/officeDocument/2006/relationships/image" Target="../media/image31.png"/><Relationship Id="rId29" Type="http://schemas.openxmlformats.org/officeDocument/2006/relationships/image" Target="../media/image32.png"/><Relationship Id="rId30" Type="http://schemas.openxmlformats.org/officeDocument/2006/relationships/image" Target="../media/image33.png"/><Relationship Id="rId31" Type="http://schemas.openxmlformats.org/officeDocument/2006/relationships/image" Target="../media/image34.png"/><Relationship Id="rId32" Type="http://schemas.openxmlformats.org/officeDocument/2006/relationships/image" Target="../media/image35.png"/><Relationship Id="rId33" Type="http://schemas.openxmlformats.org/officeDocument/2006/relationships/image" Target="../media/image36.png"/><Relationship Id="rId34" Type="http://schemas.openxmlformats.org/officeDocument/2006/relationships/image" Target="../media/image37.png"/><Relationship Id="rId35" Type="http://schemas.openxmlformats.org/officeDocument/2006/relationships/image" Target="../media/image38.png"/><Relationship Id="rId36" Type="http://schemas.openxmlformats.org/officeDocument/2006/relationships/image" Target="../media/image39.png"/><Relationship Id="rId37" Type="http://schemas.openxmlformats.org/officeDocument/2006/relationships/image" Target="../media/image40.png"/><Relationship Id="rId38" Type="http://schemas.openxmlformats.org/officeDocument/2006/relationships/image" Target="../media/image41.png"/><Relationship Id="rId39" Type="http://schemas.openxmlformats.org/officeDocument/2006/relationships/image" Target="../media/image42.png"/><Relationship Id="rId40" Type="http://schemas.openxmlformats.org/officeDocument/2006/relationships/image" Target="../media/image43.png"/><Relationship Id="rId41" Type="http://schemas.openxmlformats.org/officeDocument/2006/relationships/image" Target="../media/image44.png"/><Relationship Id="rId42" Type="http://schemas.openxmlformats.org/officeDocument/2006/relationships/image" Target="../media/image45.png"/><Relationship Id="rId43" Type="http://schemas.openxmlformats.org/officeDocument/2006/relationships/image" Target="../media/image46.png"/><Relationship Id="rId44" Type="http://schemas.openxmlformats.org/officeDocument/2006/relationships/image" Target="../media/image47.png"/><Relationship Id="rId45" Type="http://schemas.openxmlformats.org/officeDocument/2006/relationships/image" Target="../media/image48.png"/><Relationship Id="rId46" Type="http://schemas.openxmlformats.org/officeDocument/2006/relationships/image" Target="../media/image49.png"/><Relationship Id="rId47" Type="http://schemas.openxmlformats.org/officeDocument/2006/relationships/image" Target="../media/image50.png"/><Relationship Id="rId48" Type="http://schemas.openxmlformats.org/officeDocument/2006/relationships/image" Target="../media/image51.png"/><Relationship Id="rId49" Type="http://schemas.openxmlformats.org/officeDocument/2006/relationships/image" Target="../media/image52.png"/><Relationship Id="rId50" Type="http://schemas.openxmlformats.org/officeDocument/2006/relationships/image" Target="../media/image53.png"/><Relationship Id="rId51" Type="http://schemas.openxmlformats.org/officeDocument/2006/relationships/image" Target="../media/image54.png"/><Relationship Id="rId52" Type="http://schemas.openxmlformats.org/officeDocument/2006/relationships/image" Target="../media/image5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11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17.png"/><Relationship Id="rId15" Type="http://schemas.openxmlformats.org/officeDocument/2006/relationships/image" Target="../media/image66.png"/><Relationship Id="rId16" Type="http://schemas.openxmlformats.org/officeDocument/2006/relationships/image" Target="../media/image67.png"/><Relationship Id="rId17" Type="http://schemas.openxmlformats.org/officeDocument/2006/relationships/image" Target="../media/image68.png"/><Relationship Id="rId18" Type="http://schemas.openxmlformats.org/officeDocument/2006/relationships/image" Target="../media/image69.png"/><Relationship Id="rId19" Type="http://schemas.openxmlformats.org/officeDocument/2006/relationships/image" Target="../media/image70.png"/><Relationship Id="rId20" Type="http://schemas.openxmlformats.org/officeDocument/2006/relationships/image" Target="../media/image71.png"/><Relationship Id="rId21" Type="http://schemas.openxmlformats.org/officeDocument/2006/relationships/image" Target="../media/image72.png"/><Relationship Id="rId22" Type="http://schemas.openxmlformats.org/officeDocument/2006/relationships/image" Target="../media/image73.png"/><Relationship Id="rId23" Type="http://schemas.openxmlformats.org/officeDocument/2006/relationships/image" Target="../media/image74.png"/><Relationship Id="rId24" Type="http://schemas.openxmlformats.org/officeDocument/2006/relationships/image" Target="../media/image75.png"/><Relationship Id="rId25" Type="http://schemas.openxmlformats.org/officeDocument/2006/relationships/image" Target="../media/image76.png"/><Relationship Id="rId26" Type="http://schemas.openxmlformats.org/officeDocument/2006/relationships/image" Target="../media/image77.png"/><Relationship Id="rId27" Type="http://schemas.openxmlformats.org/officeDocument/2006/relationships/image" Target="../media/image78.png"/><Relationship Id="rId28" Type="http://schemas.openxmlformats.org/officeDocument/2006/relationships/image" Target="../media/image79.png"/><Relationship Id="rId29" Type="http://schemas.openxmlformats.org/officeDocument/2006/relationships/image" Target="../media/image80.png"/><Relationship Id="rId30" Type="http://schemas.openxmlformats.org/officeDocument/2006/relationships/image" Target="../media/image81.png"/><Relationship Id="rId31" Type="http://schemas.openxmlformats.org/officeDocument/2006/relationships/image" Target="../media/image82.png"/><Relationship Id="rId32" Type="http://schemas.openxmlformats.org/officeDocument/2006/relationships/image" Target="../media/image8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Relationship Id="rId12" Type="http://schemas.openxmlformats.org/officeDocument/2006/relationships/image" Target="../media/image94.png"/><Relationship Id="rId13" Type="http://schemas.openxmlformats.org/officeDocument/2006/relationships/image" Target="../media/image95.png"/><Relationship Id="rId14" Type="http://schemas.openxmlformats.org/officeDocument/2006/relationships/image" Target="../media/image96.png"/><Relationship Id="rId15" Type="http://schemas.openxmlformats.org/officeDocument/2006/relationships/image" Target="../media/image97.png"/><Relationship Id="rId16" Type="http://schemas.openxmlformats.org/officeDocument/2006/relationships/image" Target="../media/image98.png"/><Relationship Id="rId17" Type="http://schemas.openxmlformats.org/officeDocument/2006/relationships/image" Target="../media/image99.png"/><Relationship Id="rId18" Type="http://schemas.openxmlformats.org/officeDocument/2006/relationships/image" Target="../media/image100.png"/><Relationship Id="rId19" Type="http://schemas.openxmlformats.org/officeDocument/2006/relationships/image" Target="../media/image101.png"/><Relationship Id="rId20" Type="http://schemas.openxmlformats.org/officeDocument/2006/relationships/image" Target="../media/image102.png"/><Relationship Id="rId21" Type="http://schemas.openxmlformats.org/officeDocument/2006/relationships/image" Target="../media/image103.png"/><Relationship Id="rId22" Type="http://schemas.openxmlformats.org/officeDocument/2006/relationships/image" Target="../media/image104.png"/><Relationship Id="rId23" Type="http://schemas.openxmlformats.org/officeDocument/2006/relationships/image" Target="../media/image105.png"/><Relationship Id="rId24" Type="http://schemas.openxmlformats.org/officeDocument/2006/relationships/image" Target="../media/image106.png"/><Relationship Id="rId25" Type="http://schemas.openxmlformats.org/officeDocument/2006/relationships/image" Target="../media/image107.png"/><Relationship Id="rId26" Type="http://schemas.openxmlformats.org/officeDocument/2006/relationships/image" Target="../media/image108.png"/><Relationship Id="rId27" Type="http://schemas.openxmlformats.org/officeDocument/2006/relationships/image" Target="../media/image109.png"/><Relationship Id="rId28" Type="http://schemas.openxmlformats.org/officeDocument/2006/relationships/image" Target="../media/image110.png"/><Relationship Id="rId29" Type="http://schemas.openxmlformats.org/officeDocument/2006/relationships/image" Target="../media/image111.png"/><Relationship Id="rId30" Type="http://schemas.openxmlformats.org/officeDocument/2006/relationships/image" Target="../media/image112.png"/><Relationship Id="rId31" Type="http://schemas.openxmlformats.org/officeDocument/2006/relationships/image" Target="../media/image113.png"/><Relationship Id="rId32" Type="http://schemas.openxmlformats.org/officeDocument/2006/relationships/image" Target="../media/image114.png"/><Relationship Id="rId33" Type="http://schemas.openxmlformats.org/officeDocument/2006/relationships/image" Target="../media/image115.png"/><Relationship Id="rId34" Type="http://schemas.openxmlformats.org/officeDocument/2006/relationships/image" Target="../media/image116.png"/><Relationship Id="rId35" Type="http://schemas.openxmlformats.org/officeDocument/2006/relationships/image" Target="../media/image117.png"/><Relationship Id="rId36" Type="http://schemas.openxmlformats.org/officeDocument/2006/relationships/image" Target="../media/image118.png"/><Relationship Id="rId37" Type="http://schemas.openxmlformats.org/officeDocument/2006/relationships/image" Target="../media/image119.png"/><Relationship Id="rId38" Type="http://schemas.openxmlformats.org/officeDocument/2006/relationships/image" Target="../media/image120.png"/><Relationship Id="rId39" Type="http://schemas.openxmlformats.org/officeDocument/2006/relationships/image" Target="../media/image121.png"/><Relationship Id="rId40" Type="http://schemas.openxmlformats.org/officeDocument/2006/relationships/image" Target="../media/image122.png"/><Relationship Id="rId41" Type="http://schemas.openxmlformats.org/officeDocument/2006/relationships/image" Target="../media/image123.png"/><Relationship Id="rId42" Type="http://schemas.openxmlformats.org/officeDocument/2006/relationships/image" Target="../media/image124.png"/><Relationship Id="rId43" Type="http://schemas.openxmlformats.org/officeDocument/2006/relationships/image" Target="../media/image125.png"/><Relationship Id="rId44" Type="http://schemas.openxmlformats.org/officeDocument/2006/relationships/image" Target="../media/image126.png"/><Relationship Id="rId45" Type="http://schemas.openxmlformats.org/officeDocument/2006/relationships/image" Target="../media/image127.png"/><Relationship Id="rId46" Type="http://schemas.openxmlformats.org/officeDocument/2006/relationships/image" Target="../media/image128.png"/><Relationship Id="rId47" Type="http://schemas.openxmlformats.org/officeDocument/2006/relationships/image" Target="../media/image129.png"/><Relationship Id="rId48" Type="http://schemas.openxmlformats.org/officeDocument/2006/relationships/image" Target="../media/image130.png"/><Relationship Id="rId49" Type="http://schemas.openxmlformats.org/officeDocument/2006/relationships/image" Target="../media/image131.png"/><Relationship Id="rId50" Type="http://schemas.openxmlformats.org/officeDocument/2006/relationships/image" Target="../media/image132.png"/><Relationship Id="rId51" Type="http://schemas.openxmlformats.org/officeDocument/2006/relationships/image" Target="../media/image133.png"/><Relationship Id="rId52" Type="http://schemas.openxmlformats.org/officeDocument/2006/relationships/image" Target="../media/image134.png"/><Relationship Id="rId53" Type="http://schemas.openxmlformats.org/officeDocument/2006/relationships/image" Target="../media/image13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Temporal Trajectory Models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Vijayaditya Peddinti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pos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2821" y="1857726"/>
            <a:ext cx="13004801" cy="7126441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Shape 336"/>
          <p:cNvSpPr/>
          <p:nvPr/>
        </p:nvSpPr>
        <p:spPr>
          <a:xfrm>
            <a:off x="6205347" y="8746922"/>
            <a:ext cx="59410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 sz="2000"/>
              <a:t>time</a:t>
            </a:r>
          </a:p>
        </p:txBody>
      </p:sp>
      <p:sp>
        <p:nvSpPr>
          <p:cNvPr id="337" name="Shape 337"/>
          <p:cNvSpPr/>
          <p:nvPr/>
        </p:nvSpPr>
        <p:spPr>
          <a:xfrm>
            <a:off x="1423" y="4620176"/>
            <a:ext cx="240424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000"/>
              <a:t>Posterior</a:t>
            </a:r>
            <a:br>
              <a:rPr sz="2000"/>
            </a:br>
            <a:r>
              <a:rPr sz="2000"/>
              <a:t>Probability of Phones</a:t>
            </a:r>
          </a:p>
        </p:txBody>
      </p:sp>
      <p:pic>
        <p:nvPicPr>
          <p:cNvPr id="338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64423" y="2338056"/>
            <a:ext cx="673731" cy="265742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339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30834" y="2493526"/>
            <a:ext cx="408520" cy="232523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340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14206" y="6784507"/>
            <a:ext cx="1338245" cy="265743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341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84386" y="3815024"/>
            <a:ext cx="526338" cy="265743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342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555020" y="2354665"/>
            <a:ext cx="526338" cy="232524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343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39602" y="2354665"/>
            <a:ext cx="1338246" cy="232524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344" name="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612477" y="5011915"/>
            <a:ext cx="673731" cy="232523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345" name="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3950" y="3537570"/>
            <a:ext cx="673731" cy="232523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346" name="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037494" y="6680695"/>
            <a:ext cx="825700" cy="232523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347" name="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053580" y="2790691"/>
            <a:ext cx="526338" cy="232524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348" name="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0801922" y="3947041"/>
            <a:ext cx="977952" cy="265743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349" name="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2398225" y="2354665"/>
            <a:ext cx="408520" cy="232524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350" name="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4041273" y="2493526"/>
            <a:ext cx="977952" cy="232523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351" name="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3315928" y="3089561"/>
            <a:ext cx="825700" cy="232523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sp>
        <p:nvSpPr>
          <p:cNvPr id="352" name="Shape 352"/>
          <p:cNvSpPr/>
          <p:nvPr/>
        </p:nvSpPr>
        <p:spPr>
          <a:xfrm>
            <a:off x="2467141" y="761888"/>
            <a:ext cx="444804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000"/>
              <a:t>Mean Posterior along best path</a:t>
            </a:r>
            <a:endParaRPr sz="2000"/>
          </a:p>
          <a:p>
            <a:pPr lvl="0" algn="l">
              <a:defRPr sz="1800"/>
            </a:pPr>
            <a:r>
              <a:rPr sz="2000"/>
              <a:t>Mean Phone Confusion</a:t>
            </a:r>
            <a:endParaRPr sz="2000"/>
          </a:p>
          <a:p>
            <a:pPr lvl="0" algn="l">
              <a:defRPr sz="1800"/>
            </a:pPr>
            <a:r>
              <a:rPr sz="2000"/>
              <a:t>Mean Likelihood of segment durations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1181100" y="106487"/>
            <a:ext cx="10261600" cy="9444366"/>
            <a:chOff x="-50799" y="-38137"/>
            <a:chExt cx="10261599" cy="9444364"/>
          </a:xfrm>
        </p:grpSpPr>
        <p:sp>
          <p:nvSpPr>
            <p:cNvPr id="354" name="Shape 354"/>
            <p:cNvSpPr/>
            <p:nvPr/>
          </p:nvSpPr>
          <p:spPr>
            <a:xfrm>
              <a:off x="6094643" y="2734767"/>
              <a:ext cx="558868" cy="558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1800"/>
              </a:pPr>
              <a:r>
                <a:rPr sz="2000">
                  <a:solidFill>
                    <a:srgbClr val="FFFFFF"/>
                  </a:solidFill>
                </a:rPr>
                <a:t>a</a:t>
              </a:r>
              <a:r>
                <a:rPr baseline="-5999" sz="200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355" name="Shape 355"/>
            <p:cNvSpPr/>
            <p:nvPr/>
          </p:nvSpPr>
          <p:spPr>
            <a:xfrm>
              <a:off x="4909845" y="2734767"/>
              <a:ext cx="558868" cy="558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1800"/>
              </a:pPr>
              <a:r>
                <a:rPr sz="2000">
                  <a:solidFill>
                    <a:srgbClr val="FFFFFF"/>
                  </a:solidFill>
                </a:rPr>
                <a:t>a</a:t>
              </a:r>
              <a:r>
                <a:rPr baseline="-5999" sz="200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356" name="Shape 356"/>
            <p:cNvSpPr/>
            <p:nvPr/>
          </p:nvSpPr>
          <p:spPr>
            <a:xfrm>
              <a:off x="3708281" y="2734767"/>
              <a:ext cx="558868" cy="558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1800"/>
              </a:pPr>
              <a:r>
                <a:rPr sz="2000">
                  <a:solidFill>
                    <a:srgbClr val="FFFFFF"/>
                  </a:solidFill>
                </a:rPr>
                <a:t>a</a:t>
              </a:r>
              <a:r>
                <a:rPr baseline="-5999" sz="2000">
                  <a:solidFill>
                    <a:srgbClr val="FFFFFF"/>
                  </a:solidFill>
                </a:rPr>
                <a:t>1</a:t>
              </a:r>
            </a:p>
          </p:txBody>
        </p:sp>
        <p:pic>
          <p:nvPicPr>
            <p:cNvPr id="357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238033" y="2837943"/>
              <a:ext cx="710191" cy="352235"/>
            </a:xfrm>
            <a:prstGeom prst="rect">
              <a:avLst/>
            </a:prstGeom>
            <a:effectLst/>
          </p:spPr>
        </p:pic>
        <p:pic>
          <p:nvPicPr>
            <p:cNvPr id="359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415928" y="2837943"/>
              <a:ext cx="710192" cy="352235"/>
            </a:xfrm>
            <a:prstGeom prst="rect">
              <a:avLst/>
            </a:prstGeom>
            <a:effectLst/>
          </p:spPr>
        </p:pic>
        <p:pic>
          <p:nvPicPr>
            <p:cNvPr id="361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619054" y="2225731"/>
              <a:ext cx="660358" cy="563233"/>
            </a:xfrm>
            <a:prstGeom prst="rect">
              <a:avLst/>
            </a:prstGeom>
            <a:effectLst/>
          </p:spPr>
        </p:pic>
        <p:pic>
          <p:nvPicPr>
            <p:cNvPr id="363" name="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840308" y="2225731"/>
              <a:ext cx="660359" cy="563233"/>
            </a:xfrm>
            <a:prstGeom prst="rect">
              <a:avLst/>
            </a:prstGeom>
            <a:effectLst/>
          </p:spPr>
        </p:pic>
        <p:pic>
          <p:nvPicPr>
            <p:cNvPr id="365" name="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6019810" y="2225731"/>
              <a:ext cx="660358" cy="563233"/>
            </a:xfrm>
            <a:prstGeom prst="rect">
              <a:avLst/>
            </a:prstGeom>
            <a:effectLst/>
          </p:spPr>
        </p:pic>
        <p:sp>
          <p:nvSpPr>
            <p:cNvPr id="367" name="Shape 367"/>
            <p:cNvSpPr/>
            <p:nvPr/>
          </p:nvSpPr>
          <p:spPr>
            <a:xfrm>
              <a:off x="6093422" y="4940153"/>
              <a:ext cx="558122" cy="558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8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1800"/>
              </a:pPr>
              <a:r>
                <a:rPr sz="2000">
                  <a:solidFill>
                    <a:srgbClr val="FFFFFF"/>
                  </a:solidFill>
                </a:rPr>
                <a:t>b</a:t>
              </a:r>
              <a:r>
                <a:rPr baseline="-5999" sz="200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368" name="Shape 368"/>
            <p:cNvSpPr/>
            <p:nvPr/>
          </p:nvSpPr>
          <p:spPr>
            <a:xfrm>
              <a:off x="4910205" y="4940153"/>
              <a:ext cx="558122" cy="558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8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1800"/>
              </a:pPr>
              <a:r>
                <a:rPr sz="2000">
                  <a:solidFill>
                    <a:srgbClr val="FFFFFF"/>
                  </a:solidFill>
                </a:rPr>
                <a:t>b</a:t>
              </a:r>
              <a:r>
                <a:rPr baseline="-5999" sz="200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369" name="Shape 369"/>
            <p:cNvSpPr/>
            <p:nvPr/>
          </p:nvSpPr>
          <p:spPr>
            <a:xfrm>
              <a:off x="3710246" y="4940153"/>
              <a:ext cx="558121" cy="558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8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1800"/>
              </a:pPr>
              <a:r>
                <a:rPr sz="2000">
                  <a:solidFill>
                    <a:srgbClr val="FFFFFF"/>
                  </a:solidFill>
                </a:rPr>
                <a:t>b</a:t>
              </a:r>
              <a:r>
                <a:rPr baseline="-5999" sz="2000">
                  <a:solidFill>
                    <a:srgbClr val="FFFFFF"/>
                  </a:solidFill>
                </a:rPr>
                <a:t>1</a:t>
              </a:r>
            </a:p>
          </p:txBody>
        </p:sp>
        <p:pic>
          <p:nvPicPr>
            <p:cNvPr id="370" name="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239239" y="5042957"/>
              <a:ext cx="709345" cy="352234"/>
            </a:xfrm>
            <a:prstGeom prst="rect">
              <a:avLst/>
            </a:prstGeom>
            <a:effectLst/>
          </p:spPr>
        </p:pic>
        <p:pic>
          <p:nvPicPr>
            <p:cNvPr id="372" name="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415562" y="5042957"/>
              <a:ext cx="709345" cy="352234"/>
            </a:xfrm>
            <a:prstGeom prst="rect">
              <a:avLst/>
            </a:prstGeom>
            <a:effectLst/>
          </p:spPr>
        </p:pic>
        <p:pic>
          <p:nvPicPr>
            <p:cNvPr id="374" name="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3620698" y="4431746"/>
              <a:ext cx="659968" cy="562317"/>
            </a:xfrm>
            <a:prstGeom prst="rect">
              <a:avLst/>
            </a:prstGeom>
            <a:effectLst/>
          </p:spPr>
        </p:pic>
        <p:pic>
          <p:nvPicPr>
            <p:cNvPr id="376" name="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4840321" y="4431746"/>
              <a:ext cx="659968" cy="562317"/>
            </a:xfrm>
            <a:prstGeom prst="rect">
              <a:avLst/>
            </a:prstGeom>
            <a:effectLst/>
          </p:spPr>
        </p:pic>
        <p:pic>
          <p:nvPicPr>
            <p:cNvPr id="378" name="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6018247" y="4431746"/>
              <a:ext cx="659968" cy="562317"/>
            </a:xfrm>
            <a:prstGeom prst="rect">
              <a:avLst/>
            </a:prstGeom>
            <a:effectLst/>
          </p:spPr>
        </p:pic>
        <p:sp>
          <p:nvSpPr>
            <p:cNvPr id="380" name="Shape 380"/>
            <p:cNvSpPr/>
            <p:nvPr/>
          </p:nvSpPr>
          <p:spPr>
            <a:xfrm>
              <a:off x="6093422" y="6953139"/>
              <a:ext cx="558122" cy="558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1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1800"/>
              </a:pPr>
              <a:r>
                <a:rPr sz="2000">
                  <a:solidFill>
                    <a:srgbClr val="FFFFFF"/>
                  </a:solidFill>
                </a:rPr>
                <a:t>e</a:t>
              </a:r>
              <a:r>
                <a:rPr baseline="-5999" sz="200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4910205" y="6953139"/>
              <a:ext cx="558122" cy="558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1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1800"/>
              </a:pPr>
              <a:r>
                <a:rPr sz="2000">
                  <a:solidFill>
                    <a:srgbClr val="FFFFFF"/>
                  </a:solidFill>
                </a:rPr>
                <a:t>e</a:t>
              </a:r>
              <a:r>
                <a:rPr baseline="-5999" sz="200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382" name="Shape 382"/>
            <p:cNvSpPr/>
            <p:nvPr/>
          </p:nvSpPr>
          <p:spPr>
            <a:xfrm>
              <a:off x="3710246" y="6953139"/>
              <a:ext cx="558121" cy="558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1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1800"/>
              </a:pPr>
              <a:r>
                <a:rPr sz="2000">
                  <a:solidFill>
                    <a:srgbClr val="FFFFFF"/>
                  </a:solidFill>
                </a:rPr>
                <a:t>e</a:t>
              </a:r>
              <a:r>
                <a:rPr baseline="-5999" sz="2000">
                  <a:solidFill>
                    <a:srgbClr val="FFFFFF"/>
                  </a:solidFill>
                </a:rPr>
                <a:t>1</a:t>
              </a:r>
            </a:p>
          </p:txBody>
        </p:sp>
        <p:pic>
          <p:nvPicPr>
            <p:cNvPr id="383" name="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239239" y="7055943"/>
              <a:ext cx="709345" cy="352234"/>
            </a:xfrm>
            <a:prstGeom prst="rect">
              <a:avLst/>
            </a:prstGeom>
            <a:effectLst/>
          </p:spPr>
        </p:pic>
        <p:pic>
          <p:nvPicPr>
            <p:cNvPr id="385" name=""/>
            <p:cNvPicPr/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5415562" y="7055943"/>
              <a:ext cx="709345" cy="352234"/>
            </a:xfrm>
            <a:prstGeom prst="rect">
              <a:avLst/>
            </a:prstGeom>
            <a:effectLst/>
          </p:spPr>
        </p:pic>
        <p:pic>
          <p:nvPicPr>
            <p:cNvPr id="387" name=""/>
            <p:cNvPicPr/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3620698" y="6444732"/>
              <a:ext cx="659968" cy="562317"/>
            </a:xfrm>
            <a:prstGeom prst="rect">
              <a:avLst/>
            </a:prstGeom>
            <a:effectLst/>
          </p:spPr>
        </p:pic>
        <p:pic>
          <p:nvPicPr>
            <p:cNvPr id="389" name=""/>
            <p:cNvPicPr/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4840321" y="6444732"/>
              <a:ext cx="659968" cy="562317"/>
            </a:xfrm>
            <a:prstGeom prst="rect">
              <a:avLst/>
            </a:prstGeom>
            <a:effectLst/>
          </p:spPr>
        </p:pic>
        <p:pic>
          <p:nvPicPr>
            <p:cNvPr id="391" name=""/>
            <p:cNvPicPr/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6018247" y="6444732"/>
              <a:ext cx="659968" cy="562317"/>
            </a:xfrm>
            <a:prstGeom prst="rect">
              <a:avLst/>
            </a:prstGeom>
            <a:effectLst/>
          </p:spPr>
        </p:pic>
        <p:pic>
          <p:nvPicPr>
            <p:cNvPr id="393" name=""/>
            <p:cNvPicPr/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9576962" y="4867402"/>
              <a:ext cx="633838" cy="632965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394" name=""/>
            <p:cNvPicPr/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-50800" y="4867402"/>
              <a:ext cx="633837" cy="632965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395" name=""/>
            <p:cNvPicPr/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 rot="21600000">
              <a:off x="6588832" y="5100028"/>
              <a:ext cx="1041708" cy="352235"/>
            </a:xfrm>
            <a:prstGeom prst="rect">
              <a:avLst/>
            </a:prstGeom>
            <a:effectLst/>
          </p:spPr>
        </p:pic>
        <p:pic>
          <p:nvPicPr>
            <p:cNvPr id="397" name=""/>
            <p:cNvPicPr/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1942203" y="5047510"/>
              <a:ext cx="1830000" cy="352234"/>
            </a:xfrm>
            <a:prstGeom prst="rect">
              <a:avLst/>
            </a:prstGeom>
            <a:effectLst/>
          </p:spPr>
        </p:pic>
        <p:pic>
          <p:nvPicPr>
            <p:cNvPr id="399" name=""/>
            <p:cNvPicPr/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2004229" y="2848214"/>
              <a:ext cx="1705948" cy="352235"/>
            </a:xfrm>
            <a:prstGeom prst="rect">
              <a:avLst/>
            </a:prstGeom>
            <a:effectLst/>
          </p:spPr>
        </p:pic>
        <p:pic>
          <p:nvPicPr>
            <p:cNvPr id="401" name=""/>
            <p:cNvPicPr/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841564" y="7041650"/>
              <a:ext cx="1911332" cy="352235"/>
            </a:xfrm>
            <a:prstGeom prst="rect">
              <a:avLst/>
            </a:prstGeom>
            <a:effectLst/>
          </p:spPr>
        </p:pic>
        <p:pic>
          <p:nvPicPr>
            <p:cNvPr id="403" name=""/>
            <p:cNvPicPr/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6624103" y="2861806"/>
              <a:ext cx="1144935" cy="352234"/>
            </a:xfrm>
            <a:prstGeom prst="rect">
              <a:avLst/>
            </a:prstGeom>
            <a:effectLst/>
          </p:spPr>
        </p:pic>
        <p:pic>
          <p:nvPicPr>
            <p:cNvPr id="405" name=""/>
            <p:cNvPicPr/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915966" y="933307"/>
              <a:ext cx="5827383" cy="2280733"/>
            </a:xfrm>
            <a:prstGeom prst="rect">
              <a:avLst/>
            </a:prstGeom>
            <a:effectLst/>
          </p:spPr>
        </p:pic>
        <p:pic>
          <p:nvPicPr>
            <p:cNvPr id="407" name=""/>
            <p:cNvPicPr/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861557" y="3052488"/>
              <a:ext cx="5935249" cy="2213635"/>
            </a:xfrm>
            <a:prstGeom prst="rect">
              <a:avLst/>
            </a:prstGeom>
            <a:effectLst/>
          </p:spPr>
        </p:pic>
        <p:pic>
          <p:nvPicPr>
            <p:cNvPr id="409" name=""/>
            <p:cNvPicPr/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2992116" y="3104672"/>
              <a:ext cx="5826015" cy="4124010"/>
            </a:xfrm>
            <a:prstGeom prst="rect">
              <a:avLst/>
            </a:prstGeom>
            <a:effectLst/>
          </p:spPr>
        </p:pic>
        <p:pic>
          <p:nvPicPr>
            <p:cNvPr id="411" name=""/>
            <p:cNvPicPr/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1678345" y="-38138"/>
              <a:ext cx="6984359" cy="5357100"/>
            </a:xfrm>
            <a:prstGeom prst="rect">
              <a:avLst/>
            </a:prstGeom>
            <a:effectLst/>
          </p:spPr>
        </p:pic>
        <p:pic>
          <p:nvPicPr>
            <p:cNvPr id="413" name=""/>
            <p:cNvPicPr/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3294605" y="5295251"/>
              <a:ext cx="5191986" cy="2998797"/>
            </a:xfrm>
            <a:prstGeom prst="rect">
              <a:avLst/>
            </a:prstGeom>
            <a:effectLst/>
          </p:spPr>
        </p:pic>
        <p:pic>
          <p:nvPicPr>
            <p:cNvPr id="415" name=""/>
            <p:cNvPicPr/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1996135" y="3940477"/>
              <a:ext cx="5736860" cy="1394667"/>
            </a:xfrm>
            <a:prstGeom prst="rect">
              <a:avLst/>
            </a:prstGeom>
            <a:effectLst/>
          </p:spPr>
        </p:pic>
        <p:pic>
          <p:nvPicPr>
            <p:cNvPr id="417" name=""/>
            <p:cNvPicPr/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 rot="21600000">
              <a:off x="6588832" y="7041650"/>
              <a:ext cx="1041708" cy="352235"/>
            </a:xfrm>
            <a:prstGeom prst="rect">
              <a:avLst/>
            </a:prstGeom>
            <a:effectLst/>
          </p:spPr>
        </p:pic>
        <p:pic>
          <p:nvPicPr>
            <p:cNvPr id="419" name=""/>
            <p:cNvPicPr/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2000044" y="5286906"/>
              <a:ext cx="5695619" cy="1964314"/>
            </a:xfrm>
            <a:prstGeom prst="rect">
              <a:avLst/>
            </a:prstGeom>
            <a:effectLst/>
          </p:spPr>
        </p:pic>
        <p:pic>
          <p:nvPicPr>
            <p:cNvPr id="421" name=""/>
            <p:cNvPicPr/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3180760" y="7225705"/>
              <a:ext cx="4612755" cy="1726454"/>
            </a:xfrm>
            <a:prstGeom prst="rect">
              <a:avLst/>
            </a:prstGeom>
            <a:effectLst/>
          </p:spPr>
        </p:pic>
        <p:pic>
          <p:nvPicPr>
            <p:cNvPr id="423" name=""/>
            <p:cNvPicPr/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1122860" y="3008706"/>
              <a:ext cx="7210266" cy="6397522"/>
            </a:xfrm>
            <a:prstGeom prst="rect">
              <a:avLst/>
            </a:prstGeom>
            <a:effectLst/>
          </p:spPr>
        </p:pic>
        <p:pic>
          <p:nvPicPr>
            <p:cNvPr id="425" name=""/>
            <p:cNvPicPr/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 rot="21600000">
              <a:off x="526680" y="5162276"/>
              <a:ext cx="1567555" cy="101601"/>
            </a:xfrm>
            <a:prstGeom prst="rect">
              <a:avLst/>
            </a:prstGeom>
            <a:effectLst/>
          </p:spPr>
        </p:pic>
        <p:pic>
          <p:nvPicPr>
            <p:cNvPr id="435" name=""/>
            <p:cNvPicPr/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7681855" y="3023673"/>
              <a:ext cx="2310689" cy="1837096"/>
            </a:xfrm>
            <a:prstGeom prst="rect">
              <a:avLst/>
            </a:prstGeom>
            <a:effectLst/>
          </p:spPr>
        </p:pic>
        <p:pic>
          <p:nvPicPr>
            <p:cNvPr id="428" name=""/>
            <p:cNvPicPr/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 rot="21600000">
              <a:off x="7717465" y="5043293"/>
              <a:ext cx="1875027" cy="457905"/>
            </a:xfrm>
            <a:prstGeom prst="rect">
              <a:avLst/>
            </a:prstGeom>
            <a:effectLst/>
          </p:spPr>
        </p:pic>
        <p:pic>
          <p:nvPicPr>
            <p:cNvPr id="437" name=""/>
            <p:cNvPicPr/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150747" y="2976888"/>
              <a:ext cx="2065744" cy="1969552"/>
            </a:xfrm>
            <a:prstGeom prst="rect">
              <a:avLst/>
            </a:prstGeom>
            <a:effectLst/>
          </p:spPr>
        </p:pic>
        <p:pic>
          <p:nvPicPr>
            <p:cNvPr id="439" name=""/>
            <p:cNvPicPr/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158396" y="5416330"/>
              <a:ext cx="1820917" cy="1844680"/>
            </a:xfrm>
            <a:prstGeom prst="rect">
              <a:avLst/>
            </a:prstGeom>
            <a:effectLst/>
          </p:spPr>
        </p:pic>
        <p:pic>
          <p:nvPicPr>
            <p:cNvPr id="441" name=""/>
            <p:cNvPicPr/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7709333" y="5441721"/>
              <a:ext cx="2368558" cy="1818954"/>
            </a:xfrm>
            <a:prstGeom prst="rect">
              <a:avLst/>
            </a:prstGeom>
            <a:effectLst/>
          </p:spPr>
        </p:pic>
      </p:grpSp>
      <p:sp>
        <p:nvSpPr>
          <p:cNvPr id="434" name="Shape 434"/>
          <p:cNvSpPr/>
          <p:nvPr>
            <p:ph type="title"/>
          </p:nvPr>
        </p:nvSpPr>
        <p:spPr>
          <a:xfrm>
            <a:off x="-2359019" y="-84100"/>
            <a:ext cx="8554461" cy="1661739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Phone Bigram Model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4" name="Chart 444"/>
          <p:cNvGraphicFramePr/>
          <p:nvPr/>
        </p:nvGraphicFramePr>
        <p:xfrm>
          <a:off x="546100" y="808627"/>
          <a:ext cx="12919979" cy="8136346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45" name="Shape 445"/>
          <p:cNvSpPr/>
          <p:nvPr/>
        </p:nvSpPr>
        <p:spPr>
          <a:xfrm>
            <a:off x="303765" y="90951"/>
            <a:ext cx="40018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Clean training data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Best Path Scores</a:t>
            </a:r>
          </a:p>
        </p:txBody>
      </p:sp>
      <p:sp>
        <p:nvSpPr>
          <p:cNvPr id="448" name="Shape 448"/>
          <p:cNvSpPr/>
          <p:nvPr/>
        </p:nvSpPr>
        <p:spPr>
          <a:xfrm>
            <a:off x="4725987" y="8064499"/>
            <a:ext cx="29940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000"/>
              <a:t> well correlated</a:t>
            </a:r>
            <a:br>
              <a:rPr sz="1000"/>
            </a:br>
            <a:r>
              <a:rPr sz="1000"/>
              <a:t>10.34 clean MTLS0_SX380 lmwt 11</a:t>
            </a:r>
            <a:endParaRPr sz="1000"/>
          </a:p>
          <a:p>
            <a:pPr lvl="0">
              <a:defRPr sz="1800"/>
            </a:pPr>
            <a:r>
              <a:rPr sz="1000"/>
              <a:t>49.5 decode_test_noisy_exhall_band4_new_snr_0 </a:t>
            </a:r>
            <a:br>
              <a:rPr sz="1000"/>
            </a:br>
            <a:r>
              <a:rPr sz="1000"/>
              <a:t>FMLD0_SI822 </a:t>
            </a:r>
          </a:p>
        </p:txBody>
      </p:sp>
      <p:sp>
        <p:nvSpPr>
          <p:cNvPr id="449" name="Shape 449"/>
          <p:cNvSpPr/>
          <p:nvPr/>
        </p:nvSpPr>
        <p:spPr>
          <a:xfrm>
            <a:off x="293290" y="2672754"/>
            <a:ext cx="5942410" cy="283904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C82506"/>
                </a:solidFill>
              </a:defRPr>
            </a:pPr>
          </a:p>
        </p:txBody>
      </p:sp>
      <p:sp>
        <p:nvSpPr>
          <p:cNvPr id="450" name="Shape 450"/>
          <p:cNvSpPr/>
          <p:nvPr/>
        </p:nvSpPr>
        <p:spPr>
          <a:xfrm>
            <a:off x="6719490" y="2672754"/>
            <a:ext cx="5942410" cy="283904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C82506"/>
                </a:solidFill>
              </a:defRPr>
            </a:pPr>
          </a:p>
        </p:txBody>
      </p:sp>
      <p:sp>
        <p:nvSpPr>
          <p:cNvPr id="451" name="Shape 451"/>
          <p:cNvSpPr/>
          <p:nvPr/>
        </p:nvSpPr>
        <p:spPr>
          <a:xfrm>
            <a:off x="293290" y="5809654"/>
            <a:ext cx="5942410" cy="283904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C82506"/>
                </a:solidFill>
              </a:defRPr>
            </a:pPr>
          </a:p>
        </p:txBody>
      </p:sp>
      <p:sp>
        <p:nvSpPr>
          <p:cNvPr id="452" name="Shape 452"/>
          <p:cNvSpPr/>
          <p:nvPr/>
        </p:nvSpPr>
        <p:spPr>
          <a:xfrm>
            <a:off x="6719490" y="5809654"/>
            <a:ext cx="5942410" cy="283904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C82506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4" name="Chart 454"/>
          <p:cNvGraphicFramePr/>
          <p:nvPr/>
        </p:nvGraphicFramePr>
        <p:xfrm>
          <a:off x="547210" y="808627"/>
          <a:ext cx="12919980" cy="8136346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55" name="Shape 455"/>
          <p:cNvSpPr/>
          <p:nvPr/>
        </p:nvSpPr>
        <p:spPr>
          <a:xfrm>
            <a:off x="329368" y="90951"/>
            <a:ext cx="39506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Noisy training data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 lvl="0">
              <a:defRPr sz="1800"/>
            </a:pPr>
            <a:r>
              <a:rPr sz="6400"/>
              <a:t>Metric Vs Time</a:t>
            </a:r>
          </a:p>
        </p:txBody>
      </p:sp>
      <p:graphicFrame>
        <p:nvGraphicFramePr>
          <p:cNvPr id="458" name="Chart 458"/>
          <p:cNvGraphicFramePr/>
          <p:nvPr/>
        </p:nvGraphicFramePr>
        <p:xfrm>
          <a:off x="1080524" y="2330450"/>
          <a:ext cx="10733534" cy="70358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Best path scores</a:t>
            </a:r>
          </a:p>
        </p:txBody>
      </p:sp>
      <p:sp>
        <p:nvSpPr>
          <p:cNvPr id="461" name="Shape 4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Sum of posteriors along the best path</a:t>
            </a:r>
            <a:endParaRPr sz="3600"/>
          </a:p>
          <a:p>
            <a:pPr lvl="0">
              <a:defRPr sz="1800"/>
            </a:pPr>
            <a:r>
              <a:rPr sz="3600"/>
              <a:t>Likelihood of the best path given a segmental duration model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 lvl="0">
              <a:defRPr sz="1800"/>
            </a:pPr>
            <a:r>
              <a:rPr sz="6400"/>
              <a:t>Evaluation of error estimators</a:t>
            </a:r>
          </a:p>
        </p:txBody>
      </p:sp>
      <p:graphicFrame>
        <p:nvGraphicFramePr>
          <p:cNvPr id="464" name="Table 464"/>
          <p:cNvGraphicFramePr/>
          <p:nvPr/>
        </p:nvGraphicFramePr>
        <p:xfrm>
          <a:off x="800100" y="2139677"/>
          <a:ext cx="11751583" cy="693019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{2708684C-4D16-4618-839F-0558EEFCDFE6}</a:tableStyleId>
              </a:tblPr>
              <a:tblGrid>
                <a:gridCol w="1979754"/>
                <a:gridCol w="1979754"/>
                <a:gridCol w="1979754"/>
                <a:gridCol w="3489027"/>
                <a:gridCol w="2323292"/>
              </a:tblGrid>
              <a:tr h="1471527"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sz="1504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/>
                      </a:pPr>
                      <a:r>
                        <a:rPr b="1" sz="1504">
                          <a:sym typeface="Helvetica"/>
                        </a:rPr>
                        <a:t>Computation Cost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/>
                      </a:pPr>
                      <a:r>
                        <a:rPr b="1" sz="1504">
                          <a:sym typeface="Helvetica"/>
                        </a:rPr>
                        <a:t>Data Requirement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/>
                      </a:pPr>
                      <a:r>
                        <a:rPr b="1" sz="1504">
                          <a:sym typeface="Helvetica"/>
                        </a:rPr>
                        <a:t>Unsupervised training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/>
                      </a:pPr>
                      <a:r>
                        <a:rPr b="1" sz="1504">
                          <a:sym typeface="Helvetica"/>
                        </a:rPr>
                        <a:t>Correlation with Phoneme Error Rate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2216011"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/>
                      </a:pPr>
                      <a:r>
                        <a:rPr sz="1504">
                          <a:sym typeface="Helvetica"/>
                        </a:rPr>
                        <a:t>Avg Posterior along best path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504"/>
                        <a:t>O(Tx|S|</a:t>
                      </a:r>
                      <a:r>
                        <a:rPr baseline="31999" sz="1504"/>
                        <a:t>2</a:t>
                      </a:r>
                      <a:r>
                        <a:rPr sz="1504"/>
                        <a:t>) for best path computation</a:t>
                      </a:r>
                      <a:br>
                        <a:rPr sz="1504"/>
                      </a:br>
                      <a:br>
                        <a:rPr sz="1504"/>
                      </a:br>
                      <a:r>
                        <a:rPr sz="1504"/>
                        <a:t>No additional computation required for the phoneme recognition task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504"/>
                        <a:t>minimal
 high correlation (0.6) even for shortest utterances in TIMIT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504"/>
                        <a:t>Avg. posterior along best path can be maximized by using the best path as the target during unsupervised training   This technique is widely used for unsupervised training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504"/>
                        <a:t>0.71 (clean train)
0.75 (noisy train)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471527"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/>
                      </a:pPr>
                      <a:r>
                        <a:rPr sz="1504">
                          <a:sym typeface="Helvetica"/>
                        </a:rPr>
                        <a:t>Segmental Duration Likelihood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504"/>
                        <a:t>O(K) where  K = number of segments in best path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504"/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504"/>
                        <a:t>Can be used to select segments for unsupervised training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504"/>
                        <a:t>0.13 (clean train)  (high variance in performance across noise conditions, bug?)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771126"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/>
                      </a:pPr>
                      <a:r>
                        <a:rPr sz="1504">
                          <a:sym typeface="Helvetica"/>
                        </a:rPr>
                        <a:t>Average Phoneme Confidence from Lattice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504"/>
                        <a:t>O(NxTx|S|</a:t>
                      </a:r>
                      <a:r>
                        <a:rPr baseline="31999" sz="1504"/>
                        <a:t>2</a:t>
                      </a:r>
                      <a:r>
                        <a:rPr sz="1504"/>
                        <a:t>) for N-best path computation</a:t>
                      </a:r>
                      <a:br>
                        <a:rPr sz="1504"/>
                      </a:br>
                      <a:br>
                        <a:rPr sz="1504"/>
                      </a:br>
                      <a:r>
                        <a:rPr sz="1504"/>
                        <a:t>Computation of N-1 additional paths for current task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504"/>
                        <a:t>reaches peak correlation in 3 secs
 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504"/>
                        <a:t>Can be used to select utterances for unsupervised training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504"/>
                        <a:t>0.48 (clean train)  0.57 (noisy train)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Classifier Stability </a:t>
            </a:r>
            <a:r>
              <a:rPr sz="4000"/>
              <a:t>(Ongoing)</a:t>
            </a:r>
          </a:p>
        </p:txBody>
      </p:sp>
      <p:sp>
        <p:nvSpPr>
          <p:cNvPr id="467" name="Shape 4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296333" indent="-296333">
              <a:defRPr sz="1800"/>
            </a:pPr>
            <a:r>
              <a:rPr i="1" sz="2400"/>
              <a:t>(with Emmanuel Dupoux)</a:t>
            </a:r>
            <a:br>
              <a:rPr b="1" sz="3600"/>
            </a:br>
            <a:r>
              <a:rPr sz="3600"/>
              <a:t>Stability of the classifier’s posterior estimate for minor changes in the input is a cue for continuous error monitoring</a:t>
            </a:r>
            <a:br>
              <a:rPr sz="3600"/>
            </a:br>
          </a:p>
        </p:txBody>
      </p:sp>
      <p:grpSp>
        <p:nvGrpSpPr>
          <p:cNvPr id="470" name="Group 470"/>
          <p:cNvGrpSpPr/>
          <p:nvPr/>
        </p:nvGrpSpPr>
        <p:grpSpPr>
          <a:xfrm>
            <a:off x="2913268" y="5497606"/>
            <a:ext cx="7696201" cy="1828801"/>
            <a:chOff x="-127000" y="-88900"/>
            <a:chExt cx="7696200" cy="1828800"/>
          </a:xfrm>
        </p:grpSpPr>
        <p:pic>
          <p:nvPicPr>
            <p:cNvPr id="469" name="Screen Shot 2014-07-31 at 12.10.33 PM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442200" cy="14986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68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27000" y="-88900"/>
              <a:ext cx="7696200" cy="18288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Instantaneous input Jacobian of the classifier represents the stability of the classifier at the current input</a:t>
            </a: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Analytical form available for computation and shares computation with posterior estimation</a:t>
            </a:r>
            <a:endParaRPr sz="3600"/>
          </a:p>
          <a:p>
            <a:pPr lvl="0">
              <a:defRPr sz="1800"/>
            </a:pPr>
            <a:r>
              <a:rPr sz="3600"/>
              <a:t>Not yet successful in showing correlation with the error </a:t>
            </a:r>
          </a:p>
        </p:txBody>
      </p:sp>
      <p:sp>
        <p:nvSpPr>
          <p:cNvPr id="475" name="Shape 4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Input Jacobian</a:t>
            </a:r>
          </a:p>
        </p:txBody>
      </p:sp>
      <p:pic>
        <p:nvPicPr>
          <p:cNvPr id="476" name="Jacobian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94100" y="3918425"/>
            <a:ext cx="2886800" cy="1535749"/>
          </a:xfrm>
          <a:prstGeom prst="rect">
            <a:avLst/>
          </a:prstGeom>
          <a:ln w="12700">
            <a:miter lim="400000"/>
          </a:ln>
        </p:spPr>
      </p:pic>
      <p:pic>
        <p:nvPicPr>
          <p:cNvPr id="477" name="func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36245" y="4486833"/>
            <a:ext cx="1919110" cy="3989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Error predictors for classifiers in an ensemble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64489" indent="-364489" defTabSz="479044">
              <a:spcBef>
                <a:spcPts val="3400"/>
              </a:spcBef>
              <a:defRPr sz="1800"/>
            </a:pPr>
            <a:endParaRPr sz="2952"/>
          </a:p>
          <a:p>
            <a:pPr lvl="0" marL="364489" indent="-364489" defTabSz="479044">
              <a:spcBef>
                <a:spcPts val="3400"/>
              </a:spcBef>
              <a:defRPr sz="1800"/>
            </a:pPr>
            <a:r>
              <a:rPr sz="2952"/>
              <a:t>Given an ensemble of classifiers predict the error of these classifiers for the given test instance.</a:t>
            </a:r>
            <a:endParaRPr sz="2952"/>
          </a:p>
          <a:p>
            <a:pPr lvl="0" marL="364489" indent="-364489" defTabSz="479044">
              <a:spcBef>
                <a:spcPts val="3400"/>
              </a:spcBef>
              <a:defRPr sz="1800"/>
            </a:pPr>
            <a:r>
              <a:rPr sz="2952"/>
              <a:t>Error prediction metrics can be used for</a:t>
            </a:r>
            <a:endParaRPr sz="2952"/>
          </a:p>
          <a:p>
            <a:pPr lvl="1" marL="607483" indent="-242993" defTabSz="479044">
              <a:spcBef>
                <a:spcPts val="1600"/>
              </a:spcBef>
              <a:defRPr sz="1800"/>
            </a:pPr>
            <a:r>
              <a:rPr sz="1968"/>
              <a:t>Dynamic ensemble selection</a:t>
            </a:r>
            <a:endParaRPr sz="1968"/>
          </a:p>
          <a:p>
            <a:pPr lvl="1" marL="607483" indent="-242993" defTabSz="479044">
              <a:spcBef>
                <a:spcPts val="1600"/>
              </a:spcBef>
              <a:defRPr sz="1800"/>
            </a:pPr>
            <a:r>
              <a:rPr sz="1968"/>
              <a:t>Dynamic weighted fusion</a:t>
            </a:r>
            <a:endParaRPr sz="1968"/>
          </a:p>
          <a:p>
            <a:pPr lvl="1" marL="607483" indent="-242993" defTabSz="479044">
              <a:spcBef>
                <a:spcPts val="1600"/>
              </a:spcBef>
              <a:defRPr sz="1800"/>
            </a:pPr>
            <a:r>
              <a:rPr sz="1968"/>
              <a:t>Adaptation of the classifiers in the ensemble</a:t>
            </a:r>
            <a:endParaRPr sz="1968"/>
          </a:p>
          <a:p>
            <a:pPr lvl="0" marL="364489" indent="-364489" defTabSz="479044">
              <a:spcBef>
                <a:spcPts val="3400"/>
              </a:spcBef>
              <a:defRPr sz="1800"/>
            </a:pPr>
            <a:r>
              <a:rPr sz="2952"/>
              <a:t>For discriminative classifiers : </a:t>
            </a:r>
            <a:endParaRPr sz="2952"/>
          </a:p>
          <a:p>
            <a:pPr lvl="1" marL="607483" indent="-242993" defTabSz="479044">
              <a:spcBef>
                <a:spcPts val="1600"/>
              </a:spcBef>
              <a:defRPr sz="1800"/>
            </a:pPr>
            <a:r>
              <a:rPr sz="1968"/>
              <a:t>Train error prediction models</a:t>
            </a:r>
            <a:endParaRPr sz="1968"/>
          </a:p>
          <a:p>
            <a:pPr lvl="1" marL="607483" indent="-242993" defTabSz="479044">
              <a:spcBef>
                <a:spcPts val="1600"/>
              </a:spcBef>
              <a:defRPr sz="1800"/>
            </a:pPr>
            <a:r>
              <a:rPr sz="1968"/>
              <a:t>Classifier confidence estimators</a:t>
            </a:r>
          </a:p>
        </p:txBody>
      </p:sp>
      <p:pic>
        <p:nvPicPr>
          <p:cNvPr id="37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6800" y="7645400"/>
            <a:ext cx="6889652" cy="1473945"/>
          </a:xfrm>
          <a:prstGeom prst="rect">
            <a:avLst/>
          </a:prstGeom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 lvl="0">
              <a:defRPr sz="1800"/>
            </a:pPr>
            <a:r>
              <a:rPr sz="7200"/>
              <a:t>Reflections on the problem</a:t>
            </a:r>
          </a:p>
        </p:txBody>
      </p:sp>
      <p:sp>
        <p:nvSpPr>
          <p:cNvPr id="482" name="Shape 4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The current approach evaluates the classifier output on behavior its not trained to emulate however the classifier can be trained to emulate this behavior</a:t>
            </a:r>
            <a:br>
              <a:rPr sz="3600"/>
            </a:br>
            <a:r>
              <a:rPr sz="2400"/>
              <a:t>e.g. neural networks can be trained to produce posterior trajectories which are consistent with neighboring frames</a:t>
            </a:r>
            <a:endParaRPr sz="3600"/>
          </a:p>
          <a:p>
            <a:pPr lvl="0">
              <a:defRPr sz="1800"/>
            </a:pPr>
            <a:r>
              <a:rPr sz="3600"/>
              <a:t>How to measure performance in this case ?</a:t>
            </a:r>
            <a:br>
              <a:rPr sz="3600"/>
            </a:br>
            <a:r>
              <a:rPr sz="2400"/>
              <a:t>Rely on long range statistics which are difficult to model (?)</a:t>
            </a:r>
            <a:br>
              <a:rPr sz="3600"/>
            </a:b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Error prediction in mismatched conditions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Use proxy measures in lieu of error rate, based on*  </a:t>
            </a:r>
            <a:endParaRPr sz="2448"/>
          </a:p>
          <a:p>
            <a:pPr lvl="1" marL="604520" indent="-302260" defTabSz="397256">
              <a:spcBef>
                <a:spcPts val="1300"/>
              </a:spcBef>
              <a:buChar char="✴"/>
              <a:defRPr sz="1800"/>
            </a:pPr>
            <a:r>
              <a:rPr i="1" sz="2448"/>
              <a:t>Familiarity</a:t>
            </a:r>
            <a:r>
              <a:rPr sz="2448"/>
              <a:t> </a:t>
            </a:r>
            <a:r>
              <a:rPr sz="1632"/>
              <a:t>  similarity of classifier behavior for test data and training data</a:t>
            </a:r>
            <a:endParaRPr sz="1632"/>
          </a:p>
          <a:p>
            <a:pPr lvl="1" marL="604520" indent="-302260" defTabSz="397256">
              <a:spcBef>
                <a:spcPts val="1300"/>
              </a:spcBef>
              <a:buChar char="✴"/>
              <a:defRPr sz="1800"/>
            </a:pPr>
            <a:r>
              <a:rPr i="1" sz="2448"/>
              <a:t>Conformity</a:t>
            </a:r>
            <a:r>
              <a:rPr sz="2448"/>
              <a:t>  </a:t>
            </a:r>
            <a:r>
              <a:rPr sz="1632"/>
              <a:t>deviation of classifier behavior from gold standard data</a:t>
            </a:r>
            <a:endParaRPr sz="1632"/>
          </a:p>
          <a:p>
            <a:pPr lvl="1" marL="604520" indent="-302260" defTabSz="397256">
              <a:spcBef>
                <a:spcPts val="1300"/>
              </a:spcBef>
              <a:buChar char="✴"/>
              <a:defRPr sz="1800"/>
            </a:pPr>
            <a:r>
              <a:rPr i="1" sz="2448"/>
              <a:t>Stability      </a:t>
            </a:r>
            <a:r>
              <a:rPr sz="1632"/>
              <a:t>stability of classifier to minor changes in input</a:t>
            </a:r>
            <a:endParaRPr sz="2448"/>
          </a:p>
          <a:p>
            <a:pPr lvl="0" marL="0" indent="0" defTabSz="397256">
              <a:spcBef>
                <a:spcPts val="2800"/>
              </a:spcBef>
              <a:buSzTx/>
              <a:buNone/>
              <a:defRPr sz="1800"/>
            </a:pPr>
            <a:r>
              <a:rPr b="1" sz="2448"/>
              <a:t>Conformity</a:t>
            </a:r>
            <a:endParaRPr b="1" sz="2448"/>
          </a:p>
          <a:p>
            <a:pPr lvl="1" marL="604520" indent="-302260" defTabSz="397256">
              <a:spcBef>
                <a:spcPts val="2800"/>
              </a:spcBef>
              <a:defRPr sz="1800"/>
            </a:pPr>
            <a:r>
              <a:rPr sz="2448"/>
              <a:t>Measure performance of the classifier output on tasks that it is not trained for, but performance on which is deemed necessary for low error</a:t>
            </a:r>
            <a:endParaRPr sz="2448"/>
          </a:p>
          <a:p>
            <a:pPr lvl="1" marL="604520" indent="-302260" defTabSz="397256">
              <a:spcBef>
                <a:spcPts val="2800"/>
              </a:spcBef>
              <a:defRPr sz="1800"/>
            </a:pPr>
            <a:r>
              <a:rPr sz="2448"/>
              <a:t>Acoustic models are trained to estimate phone posterior probabilities, however they are not trained to ensure posterior trajectory quality over time</a:t>
            </a:r>
            <a:endParaRPr sz="2448"/>
          </a:p>
          <a:p>
            <a:pPr lvl="1" marL="604520" indent="-302260" defTabSz="397256">
              <a:spcBef>
                <a:spcPts val="2800"/>
              </a:spcBef>
              <a:defRPr sz="1800"/>
            </a:pPr>
            <a:r>
              <a:rPr sz="2448"/>
              <a:t>Measure the “quality” of the posterior trajectory</a:t>
            </a:r>
          </a:p>
        </p:txBody>
      </p:sp>
      <p:sp>
        <p:nvSpPr>
          <p:cNvPr id="41" name="Shape 41"/>
          <p:cNvSpPr/>
          <p:nvPr/>
        </p:nvSpPr>
        <p:spPr>
          <a:xfrm>
            <a:off x="988925" y="9166036"/>
            <a:ext cx="539892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*As categorized by Emmanuel Dupoux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Design Requirement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Design an error estimator which</a:t>
            </a:r>
            <a:endParaRPr sz="3600"/>
          </a:p>
          <a:p>
            <a:pPr lvl="1">
              <a:spcBef>
                <a:spcPts val="2000"/>
              </a:spcBef>
              <a:defRPr sz="1800"/>
            </a:pPr>
            <a:r>
              <a:rPr sz="3000"/>
              <a:t>has low data requirement </a:t>
            </a:r>
            <a:endParaRPr sz="3000"/>
          </a:p>
          <a:p>
            <a:pPr lvl="1">
              <a:spcBef>
                <a:spcPts val="2000"/>
              </a:spcBef>
              <a:defRPr sz="1800"/>
            </a:pPr>
            <a:r>
              <a:rPr sz="3000"/>
              <a:t>has low computational load</a:t>
            </a:r>
            <a:endParaRPr sz="3000"/>
          </a:p>
          <a:p>
            <a:pPr lvl="1">
              <a:spcBef>
                <a:spcPts val="2000"/>
              </a:spcBef>
              <a:defRPr sz="1800"/>
            </a:pPr>
            <a:r>
              <a:rPr sz="3000"/>
              <a:t>can be used as a cost function for unsupervised adaptation or as auxiliary function for supervised training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Design Decisions</a:t>
            </a:r>
          </a:p>
        </p:txBody>
      </p:sp>
      <p:graphicFrame>
        <p:nvGraphicFramePr>
          <p:cNvPr id="47" name="Table 47"/>
          <p:cNvGraphicFramePr/>
          <p:nvPr/>
        </p:nvGraphicFramePr>
        <p:xfrm>
          <a:off x="2081956" y="2860178"/>
          <a:ext cx="8431084" cy="47615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1416794"/>
                <a:gridCol w="1826598"/>
                <a:gridCol w="2174462"/>
                <a:gridCol w="3013228"/>
              </a:tblGrid>
              <a:tr h="400050">
                <a:tc gridSpan="2" rowSpan="2">
                  <a:txBody>
                    <a:bodyPr/>
                    <a:lstStyle/>
                    <a:p>
                      <a:pPr lvl="0" defTabSz="914400">
                        <a:defRPr sz="1805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 rowSpan="2" hMerge="1">
                  <a:tcPr/>
                </a:tc>
                <a:tc gridSpan="2">
                  <a:txBody>
                    <a:bodyPr/>
                    <a:lstStyle/>
                    <a:p>
                      <a:pPr lvl="0" defTabSz="914400"/>
                      <a:r>
                        <a:rPr sz="1805"/>
                        <a:t>Distance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 hMerge="1">
                  <a:tcPr/>
                </a:tc>
              </a:tr>
              <a:tr h="1424389">
                <a:tc gridSpan="2" vMerge="1">
                  <a:tcPr/>
                </a:tc>
                <a:tc hMerge="1" vMerge="1">
                  <a:tcPr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805"/>
                        <a:t>Deviation of model on test instance from  model on train data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805"/>
                        <a:t>Likelihood of test instance given model on train data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1424389">
                <a:tc rowSpan="2">
                  <a:txBody>
                    <a:bodyPr/>
                    <a:lstStyle/>
                    <a:p>
                      <a:pPr lvl="0" defTabSz="914400"/>
                      <a:r>
                        <a:rPr sz="1805"/>
                        <a:t>Complexity of Models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805"/>
                        <a:t>Simple Models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805"/>
                        <a:t>Requires estimation of only few parameters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805"/>
                        <a:t>A variety of non-speech sources could produce high likelihood instances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1512672">
                <a:tc vMerge="1">
                  <a:tcPr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805"/>
                        <a:t>Complex Models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B w="12700">
                      <a:miter lim="400000"/>
                    </a:lnB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805"/>
                        <a:t>Too many parameters to estimate, data sparsity problem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805"/>
                        <a:t>Very specific to speech Reliable measure derived with minimal data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48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34758" y="6050061"/>
            <a:ext cx="3119042" cy="1493194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 lvl="0">
              <a:defRPr sz="1800"/>
            </a:pPr>
            <a:r>
              <a:rPr sz="6960"/>
              <a:t>Temporal Trajectory Models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952500" y="2603500"/>
            <a:ext cx="11522968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Speech signal has very specific temporal characteristics which are distinct from noise signals</a:t>
            </a:r>
            <a:endParaRPr sz="3600"/>
          </a:p>
          <a:p>
            <a:pPr lvl="0">
              <a:defRPr sz="1800"/>
            </a:pPr>
            <a:r>
              <a:rPr sz="3600"/>
              <a:t>Build temporal trajectory models using training data and score the posterior vector trajectories of the test instances</a:t>
            </a:r>
            <a:endParaRPr sz="3600"/>
          </a:p>
          <a:p>
            <a:pPr lvl="0">
              <a:defRPr sz="1800"/>
            </a:pPr>
            <a:r>
              <a:rPr sz="3600"/>
              <a:t>This is similar to measuring likelihood of the utterance using HMM-DNN hybrid model where the HMM places constraints on posterior trajectory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HMM-DNN Hybrid Decoder</a:t>
            </a:r>
          </a:p>
        </p:txBody>
      </p:sp>
      <p:grpSp>
        <p:nvGrpSpPr>
          <p:cNvPr id="108" name="Group 108"/>
          <p:cNvGrpSpPr/>
          <p:nvPr/>
        </p:nvGrpSpPr>
        <p:grpSpPr>
          <a:xfrm>
            <a:off x="5960112" y="3171923"/>
            <a:ext cx="6939353" cy="5174474"/>
            <a:chOff x="-182083" y="-38510"/>
            <a:chExt cx="6939352" cy="5174473"/>
          </a:xfrm>
        </p:grpSpPr>
        <p:grpSp>
          <p:nvGrpSpPr>
            <p:cNvPr id="67" name="Group 67"/>
            <p:cNvGrpSpPr/>
            <p:nvPr/>
          </p:nvGrpSpPr>
          <p:grpSpPr>
            <a:xfrm>
              <a:off x="1774662" y="-38511"/>
              <a:ext cx="3312852" cy="1165329"/>
              <a:chOff x="-62757" y="-38510"/>
              <a:chExt cx="3312850" cy="1165328"/>
            </a:xfrm>
          </p:grpSpPr>
          <p:sp>
            <p:nvSpPr>
              <p:cNvPr id="54" name="Shape 54"/>
              <p:cNvSpPr/>
              <p:nvPr/>
            </p:nvSpPr>
            <p:spPr>
              <a:xfrm>
                <a:off x="2613291" y="515595"/>
                <a:ext cx="611223" cy="6112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1800"/>
                </a:pPr>
                <a:r>
                  <a:rPr sz="2400">
                    <a:solidFill>
                      <a:srgbClr val="FFFFFF"/>
                    </a:solidFill>
                  </a:rPr>
                  <a:t>a</a:t>
                </a:r>
                <a:r>
                  <a:rPr baseline="-5999" sz="2400">
                    <a:solidFill>
                      <a:srgbClr val="FFFFFF"/>
                    </a:solidFill>
                  </a:rPr>
                  <a:t>3</a:t>
                </a:r>
              </a:p>
            </p:txBody>
          </p:sp>
          <p:sp>
            <p:nvSpPr>
              <p:cNvPr id="55" name="Shape 55"/>
              <p:cNvSpPr/>
              <p:nvPr/>
            </p:nvSpPr>
            <p:spPr>
              <a:xfrm>
                <a:off x="1317499" y="515595"/>
                <a:ext cx="611223" cy="6112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1800"/>
                </a:pPr>
                <a:r>
                  <a:rPr sz="2400">
                    <a:solidFill>
                      <a:srgbClr val="FFFFFF"/>
                    </a:solidFill>
                  </a:rPr>
                  <a:t>a</a:t>
                </a:r>
                <a:r>
                  <a:rPr baseline="-5999" sz="2400">
                    <a:solidFill>
                      <a:srgbClr val="FFFFFF"/>
                    </a:solidFill>
                  </a:rPr>
                  <a:t>2</a:t>
                </a:r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3370" y="515595"/>
                <a:ext cx="611224" cy="6112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1800"/>
                </a:pPr>
                <a:r>
                  <a:rPr sz="2400">
                    <a:solidFill>
                      <a:srgbClr val="FFFFFF"/>
                    </a:solidFill>
                  </a:rPr>
                  <a:t>a</a:t>
                </a:r>
                <a:r>
                  <a:rPr baseline="-5999" sz="2400">
                    <a:solidFill>
                      <a:srgbClr val="FFFFFF"/>
                    </a:solidFill>
                  </a:rPr>
                  <a:t>1</a:t>
                </a:r>
              </a:p>
            </p:txBody>
          </p:sp>
          <p:pic>
            <p:nvPicPr>
              <p:cNvPr id="57" name="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86319" y="644959"/>
                <a:ext cx="769585" cy="352235"/>
              </a:xfrm>
              <a:prstGeom prst="rect">
                <a:avLst/>
              </a:prstGeom>
              <a:effectLst/>
            </p:spPr>
          </p:pic>
          <p:pic>
            <p:nvPicPr>
              <p:cNvPr id="59" name=""/>
              <p:cNvPicPr/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874562" y="644959"/>
                <a:ext cx="769584" cy="352235"/>
              </a:xfrm>
              <a:prstGeom prst="rect">
                <a:avLst/>
              </a:prstGeom>
              <a:effectLst/>
            </p:spPr>
          </p:pic>
          <p:pic>
            <p:nvPicPr>
              <p:cNvPr id="61" name=""/>
              <p:cNvPicPr/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-62758" y="-38511"/>
                <a:ext cx="687191" cy="626142"/>
              </a:xfrm>
              <a:prstGeom prst="rect">
                <a:avLst/>
              </a:prstGeom>
              <a:effectLst/>
            </p:spPr>
          </p:pic>
          <p:pic>
            <p:nvPicPr>
              <p:cNvPr id="63" name=""/>
              <p:cNvPicPr/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272905" y="-38511"/>
                <a:ext cx="687191" cy="626142"/>
              </a:xfrm>
              <a:prstGeom prst="rect">
                <a:avLst/>
              </a:prstGeom>
              <a:effectLst/>
            </p:spPr>
          </p:pic>
          <p:pic>
            <p:nvPicPr>
              <p:cNvPr id="65" name=""/>
              <p:cNvPicPr/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562903" y="-38511"/>
                <a:ext cx="687191" cy="626142"/>
              </a:xfrm>
              <a:prstGeom prst="rect">
                <a:avLst/>
              </a:prstGeom>
              <a:effectLst/>
            </p:spPr>
          </p:pic>
        </p:grpSp>
        <p:grpSp>
          <p:nvGrpSpPr>
            <p:cNvPr id="81" name="Group 81"/>
            <p:cNvGrpSpPr/>
            <p:nvPr/>
          </p:nvGrpSpPr>
          <p:grpSpPr>
            <a:xfrm>
              <a:off x="1776443" y="1317862"/>
              <a:ext cx="3308935" cy="1163824"/>
              <a:chOff x="-63128" y="-38509"/>
              <a:chExt cx="3308933" cy="1163823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2609801" y="514906"/>
                <a:ext cx="610408" cy="6104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blipFill rotWithShape="1">
                <a:blip r:embed="rId8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12700" dir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1800"/>
                </a:pPr>
                <a:r>
                  <a:rPr sz="2400">
                    <a:solidFill>
                      <a:srgbClr val="FFFFFF"/>
                    </a:solidFill>
                  </a:rPr>
                  <a:t>b</a:t>
                </a:r>
                <a:r>
                  <a:rPr baseline="-5999" sz="2400">
                    <a:solidFill>
                      <a:srgbClr val="FFFFFF"/>
                    </a:solidFill>
                  </a:rPr>
                  <a:t>3</a:t>
                </a: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1315740" y="514906"/>
                <a:ext cx="610407" cy="6104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blipFill rotWithShape="1">
                <a:blip r:embed="rId8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12700" dir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1800"/>
                </a:pPr>
                <a:r>
                  <a:rPr sz="2400">
                    <a:solidFill>
                      <a:srgbClr val="FFFFFF"/>
                    </a:solidFill>
                  </a:rPr>
                  <a:t>b</a:t>
                </a:r>
                <a:r>
                  <a:rPr baseline="-5999" sz="2400">
                    <a:solidFill>
                      <a:srgbClr val="FFFFFF"/>
                    </a:solidFill>
                  </a:rPr>
                  <a:t>2</a:t>
                </a:r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3366" y="514906"/>
                <a:ext cx="610407" cy="6104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blipFill rotWithShape="1">
                <a:blip r:embed="rId8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12700" dir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1800"/>
                </a:pPr>
                <a:r>
                  <a:rPr sz="2400">
                    <a:solidFill>
                      <a:srgbClr val="FFFFFF"/>
                    </a:solidFill>
                  </a:rPr>
                  <a:t>b</a:t>
                </a:r>
                <a:r>
                  <a:rPr baseline="-5999" sz="2400">
                    <a:solidFill>
                      <a:srgbClr val="FFFFFF"/>
                    </a:solidFill>
                  </a:rPr>
                  <a:t>1</a:t>
                </a:r>
              </a:p>
            </p:txBody>
          </p:sp>
          <p:pic>
            <p:nvPicPr>
              <p:cNvPr id="71" name=""/>
              <p:cNvPicPr/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585486" y="643863"/>
                <a:ext cx="768658" cy="352234"/>
              </a:xfrm>
              <a:prstGeom prst="rect">
                <a:avLst/>
              </a:prstGeom>
              <a:effectLst/>
            </p:spPr>
          </p:pic>
          <p:pic>
            <p:nvPicPr>
              <p:cNvPr id="73" name=""/>
              <p:cNvPicPr/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1872008" y="643863"/>
                <a:ext cx="768659" cy="352234"/>
              </a:xfrm>
              <a:prstGeom prst="rect">
                <a:avLst/>
              </a:prstGeom>
              <a:effectLst/>
            </p:spPr>
          </p:pic>
          <p:pic>
            <p:nvPicPr>
              <p:cNvPr id="75" name=""/>
              <p:cNvPicPr/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-63129" y="-38510"/>
                <a:ext cx="686779" cy="625206"/>
              </a:xfrm>
              <a:prstGeom prst="rect">
                <a:avLst/>
              </a:prstGeom>
              <a:effectLst/>
            </p:spPr>
          </p:pic>
          <p:pic>
            <p:nvPicPr>
              <p:cNvPr id="77" name=""/>
              <p:cNvPicPr/>
              <p:nvPr/>
            </p:nvPicPr>
            <p:blipFill>
              <a:blip r:embed="rId12">
                <a:extLst/>
              </a:blip>
              <a:stretch>
                <a:fillRect/>
              </a:stretch>
            </p:blipFill>
            <p:spPr>
              <a:xfrm>
                <a:off x="1270750" y="-38510"/>
                <a:ext cx="686779" cy="625206"/>
              </a:xfrm>
              <a:prstGeom prst="rect">
                <a:avLst/>
              </a:prstGeom>
              <a:effectLst/>
            </p:spPr>
          </p:pic>
          <p:pic>
            <p:nvPicPr>
              <p:cNvPr id="79" name=""/>
              <p:cNvPicPr/>
              <p:nvPr/>
            </p:nvPicPr>
            <p:blipFill>
              <a:blip r:embed="rId13">
                <a:extLst/>
              </a:blip>
              <a:stretch>
                <a:fillRect/>
              </a:stretch>
            </p:blipFill>
            <p:spPr>
              <a:xfrm>
                <a:off x="2559026" y="-38510"/>
                <a:ext cx="686779" cy="625206"/>
              </a:xfrm>
              <a:prstGeom prst="rect">
                <a:avLst/>
              </a:prstGeom>
              <a:effectLst/>
            </p:spPr>
          </p:pic>
        </p:grpSp>
        <p:grpSp>
          <p:nvGrpSpPr>
            <p:cNvPr id="95" name="Group 95"/>
            <p:cNvGrpSpPr/>
            <p:nvPr/>
          </p:nvGrpSpPr>
          <p:grpSpPr>
            <a:xfrm>
              <a:off x="1776443" y="2652144"/>
              <a:ext cx="3308935" cy="1163824"/>
              <a:chOff x="-63128" y="-38509"/>
              <a:chExt cx="3308933" cy="1163823"/>
            </a:xfrm>
          </p:grpSpPr>
          <p:sp>
            <p:nvSpPr>
              <p:cNvPr id="82" name="Shape 82"/>
              <p:cNvSpPr/>
              <p:nvPr/>
            </p:nvSpPr>
            <p:spPr>
              <a:xfrm>
                <a:off x="2609801" y="514906"/>
                <a:ext cx="610408" cy="6104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blipFill rotWithShape="1">
                <a:blip r:embed="rId1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1800"/>
                </a:pPr>
                <a:r>
                  <a:rPr sz="2400">
                    <a:solidFill>
                      <a:srgbClr val="FFFFFF"/>
                    </a:solidFill>
                  </a:rPr>
                  <a:t>e</a:t>
                </a:r>
                <a:r>
                  <a:rPr baseline="-5999" sz="2400">
                    <a:solidFill>
                      <a:srgbClr val="FFFFFF"/>
                    </a:solidFill>
                  </a:rPr>
                  <a:t>3</a:t>
                </a:r>
              </a:p>
            </p:txBody>
          </p:sp>
          <p:sp>
            <p:nvSpPr>
              <p:cNvPr id="83" name="Shape 83"/>
              <p:cNvSpPr/>
              <p:nvPr/>
            </p:nvSpPr>
            <p:spPr>
              <a:xfrm>
                <a:off x="1315740" y="514906"/>
                <a:ext cx="610407" cy="6104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blipFill rotWithShape="1">
                <a:blip r:embed="rId1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1800"/>
                </a:pPr>
                <a:r>
                  <a:rPr sz="2400">
                    <a:solidFill>
                      <a:srgbClr val="FFFFFF"/>
                    </a:solidFill>
                  </a:rPr>
                  <a:t>e</a:t>
                </a:r>
                <a:r>
                  <a:rPr baseline="-5999" sz="2400">
                    <a:solidFill>
                      <a:srgbClr val="FFFFFF"/>
                    </a:solidFill>
                  </a:rPr>
                  <a:t>2</a:t>
                </a:r>
              </a:p>
            </p:txBody>
          </p:sp>
          <p:sp>
            <p:nvSpPr>
              <p:cNvPr id="84" name="Shape 84"/>
              <p:cNvSpPr/>
              <p:nvPr/>
            </p:nvSpPr>
            <p:spPr>
              <a:xfrm>
                <a:off x="3366" y="514906"/>
                <a:ext cx="610407" cy="6104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blipFill rotWithShape="1">
                <a:blip r:embed="rId1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1800"/>
                </a:pPr>
                <a:r>
                  <a:rPr sz="2400">
                    <a:solidFill>
                      <a:srgbClr val="FFFFFF"/>
                    </a:solidFill>
                  </a:rPr>
                  <a:t>e</a:t>
                </a:r>
                <a:r>
                  <a:rPr baseline="-5999" sz="2400">
                    <a:solidFill>
                      <a:srgbClr val="FFFFFF"/>
                    </a:solidFill>
                  </a:rPr>
                  <a:t>1</a:t>
                </a:r>
              </a:p>
            </p:txBody>
          </p:sp>
          <p:pic>
            <p:nvPicPr>
              <p:cNvPr id="85" name=""/>
              <p:cNvPicPr/>
              <p:nvPr/>
            </p:nvPicPr>
            <p:blipFill>
              <a:blip r:embed="rId15">
                <a:extLst/>
              </a:blip>
              <a:stretch>
                <a:fillRect/>
              </a:stretch>
            </p:blipFill>
            <p:spPr>
              <a:xfrm>
                <a:off x="585486" y="643863"/>
                <a:ext cx="768658" cy="352234"/>
              </a:xfrm>
              <a:prstGeom prst="rect">
                <a:avLst/>
              </a:prstGeom>
              <a:effectLst/>
            </p:spPr>
          </p:pic>
          <p:pic>
            <p:nvPicPr>
              <p:cNvPr id="87" name=""/>
              <p:cNvPicPr/>
              <p:nvPr/>
            </p:nvPicPr>
            <p:blipFill>
              <a:blip r:embed="rId16">
                <a:extLst/>
              </a:blip>
              <a:stretch>
                <a:fillRect/>
              </a:stretch>
            </p:blipFill>
            <p:spPr>
              <a:xfrm>
                <a:off x="1872008" y="643863"/>
                <a:ext cx="768659" cy="352234"/>
              </a:xfrm>
              <a:prstGeom prst="rect">
                <a:avLst/>
              </a:prstGeom>
              <a:effectLst/>
            </p:spPr>
          </p:pic>
          <p:pic>
            <p:nvPicPr>
              <p:cNvPr id="89" name=""/>
              <p:cNvPicPr/>
              <p:nvPr/>
            </p:nvPicPr>
            <p:blipFill>
              <a:blip r:embed="rId17">
                <a:extLst/>
              </a:blip>
              <a:stretch>
                <a:fillRect/>
              </a:stretch>
            </p:blipFill>
            <p:spPr>
              <a:xfrm>
                <a:off x="-63129" y="-38510"/>
                <a:ext cx="686779" cy="625206"/>
              </a:xfrm>
              <a:prstGeom prst="rect">
                <a:avLst/>
              </a:prstGeom>
              <a:effectLst/>
            </p:spPr>
          </p:pic>
          <p:pic>
            <p:nvPicPr>
              <p:cNvPr id="91" name=""/>
              <p:cNvPicPr/>
              <p:nvPr/>
            </p:nvPicPr>
            <p:blipFill>
              <a:blip r:embed="rId18">
                <a:extLst/>
              </a:blip>
              <a:stretch>
                <a:fillRect/>
              </a:stretch>
            </p:blipFill>
            <p:spPr>
              <a:xfrm>
                <a:off x="1270750" y="-38510"/>
                <a:ext cx="686779" cy="625206"/>
              </a:xfrm>
              <a:prstGeom prst="rect">
                <a:avLst/>
              </a:prstGeom>
              <a:effectLst/>
            </p:spPr>
          </p:pic>
          <p:pic>
            <p:nvPicPr>
              <p:cNvPr id="93" name=""/>
              <p:cNvPicPr/>
              <p:nvPr/>
            </p:nvPicPr>
            <p:blipFill>
              <a:blip r:embed="rId19">
                <a:extLst/>
              </a:blip>
              <a:stretch>
                <a:fillRect/>
              </a:stretch>
            </p:blipFill>
            <p:spPr>
              <a:xfrm>
                <a:off x="2559026" y="-38510"/>
                <a:ext cx="686779" cy="625206"/>
              </a:xfrm>
              <a:prstGeom prst="rect">
                <a:avLst/>
              </a:prstGeom>
              <a:effectLst/>
            </p:spPr>
          </p:pic>
        </p:grpSp>
        <p:pic>
          <p:nvPicPr>
            <p:cNvPr id="176" name=""/>
            <p:cNvPicPr/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5051939" y="2339236"/>
              <a:ext cx="1431708" cy="962679"/>
            </a:xfrm>
            <a:prstGeom prst="rect">
              <a:avLst/>
            </a:prstGeom>
            <a:effectLst/>
          </p:spPr>
        </p:pic>
        <p:pic>
          <p:nvPicPr>
            <p:cNvPr id="97" name=""/>
            <p:cNvPicPr/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6073571" y="1695875"/>
              <a:ext cx="683698" cy="682744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98" name=""/>
            <p:cNvPicPr/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2591" y="1695875"/>
              <a:ext cx="683698" cy="682744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178" name=""/>
            <p:cNvPicPr/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307771" y="2272082"/>
              <a:ext cx="1535531" cy="1484840"/>
            </a:xfrm>
            <a:prstGeom prst="rect">
              <a:avLst/>
            </a:prstGeom>
            <a:effectLst/>
          </p:spPr>
        </p:pic>
        <p:pic>
          <p:nvPicPr>
            <p:cNvPr id="180" name=""/>
            <p:cNvPicPr/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286741" y="664541"/>
              <a:ext cx="1528675" cy="1139269"/>
            </a:xfrm>
            <a:prstGeom prst="rect">
              <a:avLst/>
            </a:prstGeom>
            <a:effectLst/>
          </p:spPr>
        </p:pic>
        <p:pic>
          <p:nvPicPr>
            <p:cNvPr id="182" name=""/>
            <p:cNvPicPr/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5093107" y="771844"/>
              <a:ext cx="1240230" cy="984040"/>
            </a:xfrm>
            <a:prstGeom prst="rect">
              <a:avLst/>
            </a:prstGeom>
            <a:effectLst/>
          </p:spPr>
        </p:pic>
        <p:pic>
          <p:nvPicPr>
            <p:cNvPr id="102" name=""/>
            <p:cNvPicPr/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 rot="21600000">
              <a:off x="4994765" y="1962582"/>
              <a:ext cx="1132157" cy="352235"/>
            </a:xfrm>
            <a:prstGeom prst="rect">
              <a:avLst/>
            </a:prstGeom>
            <a:effectLst/>
          </p:spPr>
        </p:pic>
        <p:pic>
          <p:nvPicPr>
            <p:cNvPr id="104" name=""/>
            <p:cNvPicPr/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503263" y="1962582"/>
              <a:ext cx="1294991" cy="352235"/>
            </a:xfrm>
            <a:prstGeom prst="rect">
              <a:avLst/>
            </a:prstGeom>
            <a:effectLst/>
          </p:spPr>
        </p:pic>
        <p:pic>
          <p:nvPicPr>
            <p:cNvPr id="106" name=""/>
            <p:cNvPicPr/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-182084" y="2180062"/>
              <a:ext cx="6863126" cy="2955901"/>
            </a:xfrm>
            <a:prstGeom prst="rect">
              <a:avLst/>
            </a:prstGeom>
            <a:effectLst/>
          </p:spPr>
        </p:pic>
      </p:grpSp>
      <p:sp>
        <p:nvSpPr>
          <p:cNvPr id="109" name="Shape 109"/>
          <p:cNvSpPr/>
          <p:nvPr/>
        </p:nvSpPr>
        <p:spPr>
          <a:xfrm>
            <a:off x="11379464" y="3704475"/>
            <a:ext cx="190870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2400">
                <a:solidFill>
                  <a:srgbClr val="F5D328"/>
                </a:solidFill>
              </a:rPr>
              <a:t>p(s</a:t>
            </a:r>
            <a:r>
              <a:rPr b="1" baseline="-5999" sz="2400">
                <a:solidFill>
                  <a:srgbClr val="F5D328"/>
                </a:solidFill>
              </a:rPr>
              <a:t>k</a:t>
            </a:r>
            <a:r>
              <a:rPr b="1" sz="2400">
                <a:solidFill>
                  <a:srgbClr val="F5D328"/>
                </a:solidFill>
              </a:rPr>
              <a:t>/s</a:t>
            </a:r>
            <a:r>
              <a:rPr b="1" baseline="-5999" sz="2400">
                <a:solidFill>
                  <a:srgbClr val="F5D328"/>
                </a:solidFill>
              </a:rPr>
              <a:t>k-1</a:t>
            </a:r>
            <a:r>
              <a:rPr b="1" sz="2400">
                <a:solidFill>
                  <a:srgbClr val="F5D328"/>
                </a:solidFill>
              </a:rPr>
              <a:t>)</a:t>
            </a:r>
          </a:p>
        </p:txBody>
      </p:sp>
      <p:grpSp>
        <p:nvGrpSpPr>
          <p:cNvPr id="165" name="Group 165"/>
          <p:cNvGrpSpPr/>
          <p:nvPr/>
        </p:nvGrpSpPr>
        <p:grpSpPr>
          <a:xfrm>
            <a:off x="228173" y="3204582"/>
            <a:ext cx="4587368" cy="3771901"/>
            <a:chOff x="-38100" y="0"/>
            <a:chExt cx="4587366" cy="3771900"/>
          </a:xfrm>
        </p:grpSpPr>
        <p:sp>
          <p:nvSpPr>
            <p:cNvPr id="110" name="Shape 110"/>
            <p:cNvSpPr/>
            <p:nvPr/>
          </p:nvSpPr>
          <p:spPr>
            <a:xfrm>
              <a:off x="626444" y="0"/>
              <a:ext cx="641550" cy="647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C82506"/>
                  </a:solidFill>
                </a:defRPr>
              </a:pPr>
            </a:p>
          </p:txBody>
        </p:sp>
        <p:sp>
          <p:nvSpPr>
            <p:cNvPr id="111" name="Shape 111"/>
            <p:cNvSpPr/>
            <p:nvPr/>
          </p:nvSpPr>
          <p:spPr>
            <a:xfrm>
              <a:off x="626444" y="850900"/>
              <a:ext cx="641550" cy="647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C82506"/>
                  </a:solidFill>
                </a:defRPr>
              </a:pPr>
            </a:p>
          </p:txBody>
        </p:sp>
        <p:sp>
          <p:nvSpPr>
            <p:cNvPr id="112" name="Shape 112"/>
            <p:cNvSpPr/>
            <p:nvPr/>
          </p:nvSpPr>
          <p:spPr>
            <a:xfrm>
              <a:off x="626444" y="2082800"/>
              <a:ext cx="641550" cy="647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C82506"/>
                  </a:solidFill>
                </a:defRPr>
              </a:p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26444" y="3111500"/>
              <a:ext cx="641550" cy="647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C82506"/>
                  </a:solidFill>
                </a:defRPr>
              </a:p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923928" y="12700"/>
              <a:ext cx="641550" cy="647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C82506"/>
                  </a:solidFill>
                </a:defRPr>
              </a:pPr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928" y="863600"/>
              <a:ext cx="641550" cy="647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C82506"/>
                  </a:solidFill>
                </a:defRPr>
              </a:pPr>
            </a:p>
          </p:txBody>
        </p:sp>
        <p:sp>
          <p:nvSpPr>
            <p:cNvPr id="116" name="Shape 116"/>
            <p:cNvSpPr/>
            <p:nvPr/>
          </p:nvSpPr>
          <p:spPr>
            <a:xfrm>
              <a:off x="1923928" y="2095500"/>
              <a:ext cx="641550" cy="647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C82506"/>
                  </a:solidFill>
                </a:defRPr>
              </a:pPr>
            </a:p>
          </p:txBody>
        </p:sp>
        <p:sp>
          <p:nvSpPr>
            <p:cNvPr id="117" name="Shape 117"/>
            <p:cNvSpPr/>
            <p:nvPr/>
          </p:nvSpPr>
          <p:spPr>
            <a:xfrm>
              <a:off x="1923928" y="3124200"/>
              <a:ext cx="641550" cy="647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C82506"/>
                  </a:solidFill>
                </a:defRPr>
              </a:pPr>
            </a:p>
          </p:txBody>
        </p:sp>
        <p:sp>
          <p:nvSpPr>
            <p:cNvPr id="118" name="Shape 118"/>
            <p:cNvSpPr/>
            <p:nvPr/>
          </p:nvSpPr>
          <p:spPr>
            <a:xfrm>
              <a:off x="3221412" y="0"/>
              <a:ext cx="641549" cy="647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C82506"/>
                  </a:solidFill>
                </a:defRPr>
              </a:p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221412" y="850900"/>
              <a:ext cx="641549" cy="647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C82506"/>
                  </a:solidFill>
                </a:defRPr>
              </a:pPr>
            </a:p>
          </p:txBody>
        </p:sp>
        <p:sp>
          <p:nvSpPr>
            <p:cNvPr id="120" name="Shape 120"/>
            <p:cNvSpPr/>
            <p:nvPr/>
          </p:nvSpPr>
          <p:spPr>
            <a:xfrm>
              <a:off x="3221412" y="2082800"/>
              <a:ext cx="641549" cy="647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C82506"/>
                  </a:solidFill>
                </a:defRPr>
              </a:pPr>
            </a:p>
          </p:txBody>
        </p:sp>
        <p:sp>
          <p:nvSpPr>
            <p:cNvPr id="121" name="Shape 121"/>
            <p:cNvSpPr/>
            <p:nvPr/>
          </p:nvSpPr>
          <p:spPr>
            <a:xfrm>
              <a:off x="3221412" y="3111500"/>
              <a:ext cx="641549" cy="647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C82506"/>
                  </a:solidFill>
                </a:defRPr>
              </a:pPr>
            </a:p>
          </p:txBody>
        </p:sp>
        <p:pic>
          <p:nvPicPr>
            <p:cNvPr id="122" name=""/>
            <p:cNvPicPr/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1226873" y="123299"/>
              <a:ext cx="738176" cy="352235"/>
            </a:xfrm>
            <a:prstGeom prst="rect">
              <a:avLst/>
            </a:prstGeom>
            <a:effectLst/>
          </p:spPr>
        </p:pic>
        <p:pic>
          <p:nvPicPr>
            <p:cNvPr id="124" name=""/>
            <p:cNvPicPr/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 rot="4644285">
              <a:off x="63844" y="1734558"/>
              <a:ext cx="3043836" cy="352235"/>
            </a:xfrm>
            <a:prstGeom prst="rect">
              <a:avLst/>
            </a:prstGeom>
            <a:effectLst/>
          </p:spPr>
        </p:pic>
        <p:pic>
          <p:nvPicPr>
            <p:cNvPr id="126" name=""/>
            <p:cNvPicPr/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2531376" y="123299"/>
              <a:ext cx="738177" cy="352235"/>
            </a:xfrm>
            <a:prstGeom prst="rect">
              <a:avLst/>
            </a:prstGeom>
            <a:effectLst/>
          </p:spPr>
        </p:pic>
        <p:pic>
          <p:nvPicPr>
            <p:cNvPr id="128" name=""/>
            <p:cNvPicPr/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 rot="4425848">
              <a:off x="1415759" y="1734815"/>
              <a:ext cx="2941080" cy="352235"/>
            </a:xfrm>
            <a:prstGeom prst="rect">
              <a:avLst/>
            </a:prstGeom>
            <a:effectLst/>
          </p:spPr>
        </p:pic>
        <p:pic>
          <p:nvPicPr>
            <p:cNvPr id="130" name=""/>
            <p:cNvPicPr/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1239267" y="3284229"/>
              <a:ext cx="713388" cy="352235"/>
            </a:xfrm>
            <a:prstGeom prst="rect">
              <a:avLst/>
            </a:prstGeom>
            <a:effectLst/>
          </p:spPr>
        </p:pic>
        <p:pic>
          <p:nvPicPr>
            <p:cNvPr id="132" name=""/>
            <p:cNvPicPr/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2536751" y="3281460"/>
              <a:ext cx="713388" cy="352234"/>
            </a:xfrm>
            <a:prstGeom prst="rect">
              <a:avLst/>
            </a:prstGeom>
            <a:effectLst/>
          </p:spPr>
        </p:pic>
        <p:pic>
          <p:nvPicPr>
            <p:cNvPr id="134" name=""/>
            <p:cNvPicPr/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1226873" y="2230282"/>
              <a:ext cx="713387" cy="352235"/>
            </a:xfrm>
            <a:prstGeom prst="rect">
              <a:avLst/>
            </a:prstGeom>
            <a:effectLst/>
          </p:spPr>
        </p:pic>
        <p:pic>
          <p:nvPicPr>
            <p:cNvPr id="136" name=""/>
            <p:cNvPicPr/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1211458" y="1011082"/>
              <a:ext cx="713388" cy="352235"/>
            </a:xfrm>
            <a:prstGeom prst="rect">
              <a:avLst/>
            </a:prstGeom>
            <a:effectLst/>
          </p:spPr>
        </p:pic>
        <p:pic>
          <p:nvPicPr>
            <p:cNvPr id="138" name=""/>
            <p:cNvPicPr/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2535489" y="1011082"/>
              <a:ext cx="713387" cy="352235"/>
            </a:xfrm>
            <a:prstGeom prst="rect">
              <a:avLst/>
            </a:prstGeom>
            <a:effectLst/>
          </p:spPr>
        </p:pic>
        <p:pic>
          <p:nvPicPr>
            <p:cNvPr id="140" name=""/>
            <p:cNvPicPr/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2543600" y="2242982"/>
              <a:ext cx="713388" cy="352235"/>
            </a:xfrm>
            <a:prstGeom prst="rect">
              <a:avLst/>
            </a:prstGeom>
            <a:effectLst/>
          </p:spPr>
        </p:pic>
        <p:pic>
          <p:nvPicPr>
            <p:cNvPr id="142" name=""/>
            <p:cNvPicPr/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 rot="17701562">
              <a:off x="521677" y="2079560"/>
              <a:ext cx="2099512" cy="352235"/>
            </a:xfrm>
            <a:prstGeom prst="rect">
              <a:avLst/>
            </a:prstGeom>
            <a:effectLst/>
          </p:spPr>
        </p:pic>
        <p:pic>
          <p:nvPicPr>
            <p:cNvPr id="144" name=""/>
            <p:cNvPicPr/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 rot="17701562">
              <a:off x="1781238" y="2079560"/>
              <a:ext cx="2099512" cy="352235"/>
            </a:xfrm>
            <a:prstGeom prst="rect">
              <a:avLst/>
            </a:prstGeom>
            <a:effectLst/>
          </p:spPr>
        </p:pic>
        <p:pic>
          <p:nvPicPr>
            <p:cNvPr id="146" name=""/>
            <p:cNvPicPr/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3835880" y="123299"/>
              <a:ext cx="713387" cy="352235"/>
            </a:xfrm>
            <a:prstGeom prst="rect">
              <a:avLst/>
            </a:prstGeom>
            <a:effectLst/>
          </p:spPr>
        </p:pic>
        <p:pic>
          <p:nvPicPr>
            <p:cNvPr id="148" name=""/>
            <p:cNvPicPr/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3822311" y="1011583"/>
              <a:ext cx="713388" cy="352235"/>
            </a:xfrm>
            <a:prstGeom prst="rect">
              <a:avLst/>
            </a:prstGeom>
            <a:effectLst/>
          </p:spPr>
        </p:pic>
        <p:pic>
          <p:nvPicPr>
            <p:cNvPr id="150" name=""/>
            <p:cNvPicPr/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3822311" y="2215298"/>
              <a:ext cx="713388" cy="352234"/>
            </a:xfrm>
            <a:prstGeom prst="rect">
              <a:avLst/>
            </a:prstGeom>
            <a:effectLst/>
          </p:spPr>
        </p:pic>
        <p:pic>
          <p:nvPicPr>
            <p:cNvPr id="152" name=""/>
            <p:cNvPicPr/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3835880" y="3267611"/>
              <a:ext cx="713387" cy="352235"/>
            </a:xfrm>
            <a:prstGeom prst="rect">
              <a:avLst/>
            </a:prstGeom>
            <a:effectLst/>
          </p:spPr>
        </p:pic>
        <p:pic>
          <p:nvPicPr>
            <p:cNvPr id="154" name=""/>
            <p:cNvPicPr/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-24532" y="144027"/>
              <a:ext cx="713387" cy="352234"/>
            </a:xfrm>
            <a:prstGeom prst="rect">
              <a:avLst/>
            </a:prstGeom>
            <a:effectLst/>
          </p:spPr>
        </p:pic>
        <p:pic>
          <p:nvPicPr>
            <p:cNvPr id="156" name=""/>
            <p:cNvPicPr/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-38100" y="1032311"/>
              <a:ext cx="713387" cy="352234"/>
            </a:xfrm>
            <a:prstGeom prst="rect">
              <a:avLst/>
            </a:prstGeom>
            <a:effectLst/>
          </p:spPr>
        </p:pic>
        <p:pic>
          <p:nvPicPr>
            <p:cNvPr id="158" name=""/>
            <p:cNvPicPr/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-38100" y="2236025"/>
              <a:ext cx="713387" cy="352235"/>
            </a:xfrm>
            <a:prstGeom prst="rect">
              <a:avLst/>
            </a:prstGeom>
            <a:effectLst/>
          </p:spPr>
        </p:pic>
        <p:pic>
          <p:nvPicPr>
            <p:cNvPr id="160" name=""/>
            <p:cNvPicPr/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-24532" y="3288338"/>
              <a:ext cx="713387" cy="352235"/>
            </a:xfrm>
            <a:prstGeom prst="rect">
              <a:avLst/>
            </a:prstGeom>
            <a:effectLst/>
          </p:spPr>
        </p:pic>
        <p:sp>
          <p:nvSpPr>
            <p:cNvPr id="162" name="Shape 162"/>
            <p:cNvSpPr/>
            <p:nvPr/>
          </p:nvSpPr>
          <p:spPr>
            <a:xfrm>
              <a:off x="854784" y="1343095"/>
              <a:ext cx="184870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b="1" sz="2000">
                  <a:solidFill>
                    <a:srgbClr val="51A7F9"/>
                  </a:solidFill>
                </a:rPr>
                <a:t>.</a:t>
              </a:r>
              <a:br>
                <a:rPr b="1" sz="2000">
                  <a:solidFill>
                    <a:srgbClr val="51A7F9"/>
                  </a:solidFill>
                </a:rPr>
              </a:br>
              <a:r>
                <a:rPr b="1" sz="2000">
                  <a:solidFill>
                    <a:srgbClr val="51A7F9"/>
                  </a:solidFill>
                </a:rPr>
                <a:t>.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2159389" y="1381195"/>
              <a:ext cx="184870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b="1" sz="2000">
                  <a:solidFill>
                    <a:srgbClr val="51A7F9"/>
                  </a:solidFill>
                </a:rPr>
                <a:t>.</a:t>
              </a:r>
              <a:br>
                <a:rPr b="1" sz="2000">
                  <a:solidFill>
                    <a:srgbClr val="51A7F9"/>
                  </a:solidFill>
                </a:rPr>
              </a:br>
              <a:r>
                <a:rPr b="1" sz="2000">
                  <a:solidFill>
                    <a:srgbClr val="51A7F9"/>
                  </a:solidFill>
                </a:rPr>
                <a:t>.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3450454" y="1362145"/>
              <a:ext cx="184871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b="1" sz="2000">
                  <a:solidFill>
                    <a:srgbClr val="51A7F9"/>
                  </a:solidFill>
                </a:rPr>
                <a:t>.</a:t>
              </a:r>
              <a:br>
                <a:rPr b="1" sz="2000">
                  <a:solidFill>
                    <a:srgbClr val="51A7F9"/>
                  </a:solidFill>
                </a:rPr>
              </a:br>
              <a:r>
                <a:rPr b="1" sz="2000">
                  <a:solidFill>
                    <a:srgbClr val="51A7F9"/>
                  </a:solidFill>
                </a:rPr>
                <a:t>.</a:t>
              </a:r>
            </a:p>
          </p:txBody>
        </p:sp>
      </p:grpSp>
      <p:pic>
        <p:nvPicPr>
          <p:cNvPr id="166" name=""/>
          <p:cNvPicPr/>
          <p:nvPr/>
        </p:nvPicPr>
        <p:blipFill>
          <a:blip r:embed="rId49">
            <a:extLst/>
          </a:blip>
          <a:stretch>
            <a:fillRect/>
          </a:stretch>
        </p:blipFill>
        <p:spPr>
          <a:xfrm>
            <a:off x="4890828" y="3207717"/>
            <a:ext cx="760187" cy="726953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67" name=""/>
          <p:cNvPicPr/>
          <p:nvPr/>
        </p:nvPicPr>
        <p:blipFill>
          <a:blip r:embed="rId50">
            <a:extLst/>
          </a:blip>
          <a:stretch>
            <a:fillRect/>
          </a:stretch>
        </p:blipFill>
        <p:spPr>
          <a:xfrm>
            <a:off x="4890828" y="4143689"/>
            <a:ext cx="757702" cy="711201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68" name=""/>
          <p:cNvPicPr/>
          <p:nvPr/>
        </p:nvPicPr>
        <p:blipFill>
          <a:blip r:embed="rId51">
            <a:extLst/>
          </a:blip>
          <a:stretch>
            <a:fillRect/>
          </a:stretch>
        </p:blipFill>
        <p:spPr>
          <a:xfrm>
            <a:off x="4890828" y="5276250"/>
            <a:ext cx="757702" cy="711201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69" name=""/>
          <p:cNvPicPr/>
          <p:nvPr/>
        </p:nvPicPr>
        <p:blipFill>
          <a:blip r:embed="rId52">
            <a:extLst/>
          </a:blip>
          <a:stretch>
            <a:fillRect/>
          </a:stretch>
        </p:blipFill>
        <p:spPr>
          <a:xfrm>
            <a:off x="4890828" y="6318925"/>
            <a:ext cx="757702" cy="726953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sp>
        <p:nvSpPr>
          <p:cNvPr id="170" name="Shape 170"/>
          <p:cNvSpPr/>
          <p:nvPr/>
        </p:nvSpPr>
        <p:spPr>
          <a:xfrm>
            <a:off x="5196129" y="4887332"/>
            <a:ext cx="14958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1000">
                <a:solidFill>
                  <a:srgbClr val="51A7F9"/>
                </a:solidFill>
              </a:rPr>
              <a:t>.</a:t>
            </a:r>
            <a:br>
              <a:rPr b="1" sz="1000">
                <a:solidFill>
                  <a:srgbClr val="51A7F9"/>
                </a:solidFill>
              </a:rPr>
            </a:br>
            <a:r>
              <a:rPr b="1" sz="1000">
                <a:solidFill>
                  <a:srgbClr val="51A7F9"/>
                </a:solidFill>
              </a:rPr>
              <a:t>.</a:t>
            </a:r>
          </a:p>
        </p:txBody>
      </p:sp>
      <p:sp>
        <p:nvSpPr>
          <p:cNvPr id="171" name="Shape 171"/>
          <p:cNvSpPr/>
          <p:nvPr/>
        </p:nvSpPr>
        <p:spPr>
          <a:xfrm>
            <a:off x="4979650" y="4365939"/>
            <a:ext cx="580058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100">
                <a:solidFill>
                  <a:srgbClr val="0365C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0365C0"/>
                </a:solidFill>
              </a:rPr>
              <a:t>p(S2/x)</a:t>
            </a:r>
          </a:p>
        </p:txBody>
      </p:sp>
      <p:sp>
        <p:nvSpPr>
          <p:cNvPr id="172" name="Shape 172"/>
          <p:cNvSpPr/>
          <p:nvPr/>
        </p:nvSpPr>
        <p:spPr>
          <a:xfrm>
            <a:off x="4913722" y="5498500"/>
            <a:ext cx="711914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100">
                <a:solidFill>
                  <a:srgbClr val="0365C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0365C0"/>
                </a:solidFill>
              </a:rPr>
              <a:t>p(Sn-1/x)</a:t>
            </a:r>
          </a:p>
        </p:txBody>
      </p:sp>
      <p:sp>
        <p:nvSpPr>
          <p:cNvPr id="173" name="Shape 173"/>
          <p:cNvSpPr/>
          <p:nvPr/>
        </p:nvSpPr>
        <p:spPr>
          <a:xfrm>
            <a:off x="4954312" y="6542701"/>
            <a:ext cx="63073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>
                <a:solidFill>
                  <a:srgbClr val="0365C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0365C0"/>
                </a:solidFill>
              </a:rPr>
              <a:t>p(Sn/x)</a:t>
            </a:r>
          </a:p>
        </p:txBody>
      </p:sp>
      <p:sp>
        <p:nvSpPr>
          <p:cNvPr id="174" name="Shape 174"/>
          <p:cNvSpPr/>
          <p:nvPr/>
        </p:nvSpPr>
        <p:spPr>
          <a:xfrm>
            <a:off x="1204655" y="2439897"/>
            <a:ext cx="400354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DNN - emission probabilities</a:t>
            </a:r>
          </a:p>
        </p:txBody>
      </p:sp>
      <p:sp>
        <p:nvSpPr>
          <p:cNvPr id="175" name="Shape 175"/>
          <p:cNvSpPr/>
          <p:nvPr/>
        </p:nvSpPr>
        <p:spPr>
          <a:xfrm>
            <a:off x="7732606" y="2444703"/>
            <a:ext cx="391911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HMM transition probabilities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Temporal Trajectory Models</a:t>
            </a:r>
          </a:p>
        </p:txBody>
      </p:sp>
      <p:grpSp>
        <p:nvGrpSpPr>
          <p:cNvPr id="199" name="Group 199"/>
          <p:cNvGrpSpPr/>
          <p:nvPr/>
        </p:nvGrpSpPr>
        <p:grpSpPr>
          <a:xfrm>
            <a:off x="4933476" y="1798425"/>
            <a:ext cx="3744714" cy="1325608"/>
            <a:chOff x="-37919" y="-38569"/>
            <a:chExt cx="3744713" cy="1325607"/>
          </a:xfrm>
        </p:grpSpPr>
        <p:sp>
          <p:nvSpPr>
            <p:cNvPr id="186" name="Shape 186"/>
            <p:cNvSpPr/>
            <p:nvPr/>
          </p:nvSpPr>
          <p:spPr>
            <a:xfrm>
              <a:off x="2984869" y="588906"/>
              <a:ext cx="698132" cy="698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1800"/>
              </a:pPr>
              <a:r>
                <a:rPr sz="2400">
                  <a:solidFill>
                    <a:srgbClr val="FFFFFF"/>
                  </a:solidFill>
                </a:rPr>
                <a:t>a</a:t>
              </a:r>
              <a:r>
                <a:rPr baseline="-5999" sz="240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1504831" y="588906"/>
              <a:ext cx="698132" cy="698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1800"/>
              </a:pPr>
              <a:r>
                <a:rPr sz="2400">
                  <a:solidFill>
                    <a:srgbClr val="FFFFFF"/>
                  </a:solidFill>
                </a:rPr>
                <a:t>a</a:t>
              </a:r>
              <a:r>
                <a:rPr baseline="-5999" sz="240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3850" y="588906"/>
              <a:ext cx="698132" cy="698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1800"/>
              </a:pPr>
              <a:r>
                <a:rPr sz="2400">
                  <a:solidFill>
                    <a:srgbClr val="FFFFFF"/>
                  </a:solidFill>
                </a:rPr>
                <a:t>a</a:t>
              </a:r>
              <a:r>
                <a:rPr baseline="-5999" sz="2400">
                  <a:solidFill>
                    <a:srgbClr val="FFFFFF"/>
                  </a:solidFill>
                </a:rPr>
                <a:t>1</a:t>
              </a:r>
            </a:p>
          </p:txBody>
        </p:sp>
        <p:pic>
          <p:nvPicPr>
            <p:cNvPr id="189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75104" y="761742"/>
              <a:ext cx="868176" cy="352235"/>
            </a:xfrm>
            <a:prstGeom prst="rect">
              <a:avLst/>
            </a:prstGeom>
            <a:effectLst/>
          </p:spPr>
        </p:pic>
        <p:pic>
          <p:nvPicPr>
            <p:cNvPr id="191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146519" y="761742"/>
              <a:ext cx="868175" cy="352235"/>
            </a:xfrm>
            <a:prstGeom prst="rect">
              <a:avLst/>
            </a:prstGeom>
            <a:effectLst/>
          </p:spPr>
        </p:pic>
        <p:pic>
          <p:nvPicPr>
            <p:cNvPr id="193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37920" y="-38570"/>
              <a:ext cx="745716" cy="721436"/>
            </a:xfrm>
            <a:prstGeom prst="rect">
              <a:avLst/>
            </a:prstGeom>
            <a:effectLst/>
          </p:spPr>
        </p:pic>
        <p:pic>
          <p:nvPicPr>
            <p:cNvPr id="195" name="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487657" y="-38570"/>
              <a:ext cx="745717" cy="721436"/>
            </a:xfrm>
            <a:prstGeom prst="rect">
              <a:avLst/>
            </a:prstGeom>
            <a:effectLst/>
          </p:spPr>
        </p:pic>
        <p:pic>
          <p:nvPicPr>
            <p:cNvPr id="197" name="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961078" y="-38570"/>
              <a:ext cx="745716" cy="721436"/>
            </a:xfrm>
            <a:prstGeom prst="rect">
              <a:avLst/>
            </a:prstGeom>
            <a:effectLst/>
          </p:spPr>
        </p:pic>
      </p:grpSp>
      <p:grpSp>
        <p:nvGrpSpPr>
          <p:cNvPr id="213" name="Group 213"/>
          <p:cNvGrpSpPr/>
          <p:nvPr/>
        </p:nvGrpSpPr>
        <p:grpSpPr>
          <a:xfrm>
            <a:off x="4935934" y="4554157"/>
            <a:ext cx="3739816" cy="1323889"/>
            <a:chOff x="-37920" y="-38568"/>
            <a:chExt cx="3739814" cy="1323887"/>
          </a:xfrm>
        </p:grpSpPr>
        <p:sp>
          <p:nvSpPr>
            <p:cNvPr id="200" name="Shape 200"/>
            <p:cNvSpPr/>
            <p:nvPr/>
          </p:nvSpPr>
          <p:spPr>
            <a:xfrm>
              <a:off x="2980883" y="588120"/>
              <a:ext cx="697200" cy="69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8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1800"/>
              </a:pPr>
              <a:r>
                <a:rPr sz="2400">
                  <a:solidFill>
                    <a:srgbClr val="FFFFFF"/>
                  </a:solidFill>
                </a:rPr>
                <a:t>b</a:t>
              </a:r>
              <a:r>
                <a:rPr baseline="-5999" sz="240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1502822" y="588120"/>
              <a:ext cx="697200" cy="69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8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1800"/>
              </a:pPr>
              <a:r>
                <a:rPr sz="2400">
                  <a:solidFill>
                    <a:srgbClr val="FFFFFF"/>
                  </a:solidFill>
                </a:rPr>
                <a:t>b</a:t>
              </a:r>
              <a:r>
                <a:rPr baseline="-5999" sz="240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3845" y="588120"/>
              <a:ext cx="697199" cy="69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8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1800"/>
              </a:pPr>
              <a:r>
                <a:rPr sz="2400">
                  <a:solidFill>
                    <a:srgbClr val="FFFFFF"/>
                  </a:solidFill>
                </a:rPr>
                <a:t>b</a:t>
              </a:r>
              <a:r>
                <a:rPr baseline="-5999" sz="2400">
                  <a:solidFill>
                    <a:srgbClr val="FFFFFF"/>
                  </a:solidFill>
                </a:rPr>
                <a:t>1</a:t>
              </a:r>
            </a:p>
          </p:txBody>
        </p:sp>
        <p:pic>
          <p:nvPicPr>
            <p:cNvPr id="203" name="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74152" y="760490"/>
              <a:ext cx="867118" cy="352234"/>
            </a:xfrm>
            <a:prstGeom prst="rect">
              <a:avLst/>
            </a:prstGeom>
            <a:effectLst/>
          </p:spPr>
        </p:pic>
        <p:pic>
          <p:nvPicPr>
            <p:cNvPr id="205" name="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143602" y="760490"/>
              <a:ext cx="867118" cy="352234"/>
            </a:xfrm>
            <a:prstGeom prst="rect">
              <a:avLst/>
            </a:prstGeom>
            <a:effectLst/>
          </p:spPr>
        </p:pic>
        <p:pic>
          <p:nvPicPr>
            <p:cNvPr id="207" name="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-37921" y="-38569"/>
              <a:ext cx="744823" cy="720451"/>
            </a:xfrm>
            <a:prstGeom prst="rect">
              <a:avLst/>
            </a:prstGeom>
            <a:effectLst/>
          </p:spPr>
        </p:pic>
        <p:pic>
          <p:nvPicPr>
            <p:cNvPr id="209" name="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485620" y="-38569"/>
              <a:ext cx="744823" cy="720451"/>
            </a:xfrm>
            <a:prstGeom prst="rect">
              <a:avLst/>
            </a:prstGeom>
            <a:effectLst/>
          </p:spPr>
        </p:pic>
        <p:pic>
          <p:nvPicPr>
            <p:cNvPr id="211" name="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2957073" y="-38569"/>
              <a:ext cx="744822" cy="720451"/>
            </a:xfrm>
            <a:prstGeom prst="rect">
              <a:avLst/>
            </a:prstGeom>
            <a:effectLst/>
          </p:spPr>
        </p:pic>
      </p:grpSp>
      <p:grpSp>
        <p:nvGrpSpPr>
          <p:cNvPr id="227" name="Group 227"/>
          <p:cNvGrpSpPr/>
          <p:nvPr/>
        </p:nvGrpSpPr>
        <p:grpSpPr>
          <a:xfrm>
            <a:off x="4935934" y="7068758"/>
            <a:ext cx="3739816" cy="1323889"/>
            <a:chOff x="-37920" y="-38568"/>
            <a:chExt cx="3739814" cy="1323887"/>
          </a:xfrm>
        </p:grpSpPr>
        <p:sp>
          <p:nvSpPr>
            <p:cNvPr id="214" name="Shape 214"/>
            <p:cNvSpPr/>
            <p:nvPr/>
          </p:nvSpPr>
          <p:spPr>
            <a:xfrm>
              <a:off x="2980883" y="588120"/>
              <a:ext cx="697200" cy="69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1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1800"/>
              </a:pPr>
              <a:r>
                <a:rPr sz="2400">
                  <a:solidFill>
                    <a:srgbClr val="FFFFFF"/>
                  </a:solidFill>
                </a:rPr>
                <a:t>e</a:t>
              </a:r>
              <a:r>
                <a:rPr baseline="-5999" sz="240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1502822" y="588120"/>
              <a:ext cx="697200" cy="69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1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1800"/>
              </a:pPr>
              <a:r>
                <a:rPr sz="2400">
                  <a:solidFill>
                    <a:srgbClr val="FFFFFF"/>
                  </a:solidFill>
                </a:rPr>
                <a:t>e</a:t>
              </a:r>
              <a:r>
                <a:rPr baseline="-5999" sz="240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216" name="Shape 216"/>
            <p:cNvSpPr/>
            <p:nvPr/>
          </p:nvSpPr>
          <p:spPr>
            <a:xfrm>
              <a:off x="3845" y="588120"/>
              <a:ext cx="697199" cy="69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1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1800"/>
              </a:pPr>
              <a:r>
                <a:rPr sz="2400">
                  <a:solidFill>
                    <a:srgbClr val="FFFFFF"/>
                  </a:solidFill>
                </a:rPr>
                <a:t>e</a:t>
              </a:r>
              <a:r>
                <a:rPr baseline="-5999" sz="2400">
                  <a:solidFill>
                    <a:srgbClr val="FFFFFF"/>
                  </a:solidFill>
                </a:rPr>
                <a:t>1</a:t>
              </a:r>
            </a:p>
          </p:txBody>
        </p:sp>
        <p:pic>
          <p:nvPicPr>
            <p:cNvPr id="217" name="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674152" y="760490"/>
              <a:ext cx="867118" cy="352234"/>
            </a:xfrm>
            <a:prstGeom prst="rect">
              <a:avLst/>
            </a:prstGeom>
            <a:effectLst/>
          </p:spPr>
        </p:pic>
        <p:pic>
          <p:nvPicPr>
            <p:cNvPr id="219" name=""/>
            <p:cNvPicPr/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2143602" y="760490"/>
              <a:ext cx="867118" cy="352234"/>
            </a:xfrm>
            <a:prstGeom prst="rect">
              <a:avLst/>
            </a:prstGeom>
            <a:effectLst/>
          </p:spPr>
        </p:pic>
        <p:pic>
          <p:nvPicPr>
            <p:cNvPr id="221" name=""/>
            <p:cNvPicPr/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-37921" y="-38569"/>
              <a:ext cx="744823" cy="720451"/>
            </a:xfrm>
            <a:prstGeom prst="rect">
              <a:avLst/>
            </a:prstGeom>
            <a:effectLst/>
          </p:spPr>
        </p:pic>
        <p:pic>
          <p:nvPicPr>
            <p:cNvPr id="223" name=""/>
            <p:cNvPicPr/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1485620" y="-38569"/>
              <a:ext cx="744823" cy="720451"/>
            </a:xfrm>
            <a:prstGeom prst="rect">
              <a:avLst/>
            </a:prstGeom>
            <a:effectLst/>
          </p:spPr>
        </p:pic>
        <p:pic>
          <p:nvPicPr>
            <p:cNvPr id="225" name=""/>
            <p:cNvPicPr/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2957073" y="-38569"/>
              <a:ext cx="744822" cy="720451"/>
            </a:xfrm>
            <a:prstGeom prst="rect">
              <a:avLst/>
            </a:prstGeom>
            <a:effectLst/>
          </p:spPr>
        </p:pic>
      </p:grpSp>
      <p:pic>
        <p:nvPicPr>
          <p:cNvPr id="228" name=""/>
          <p:cNvPicPr/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12319000" y="5102626"/>
            <a:ext cx="766465" cy="765374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29" name=""/>
          <p:cNvPicPr/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292100" y="5102626"/>
            <a:ext cx="766465" cy="765374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30" name=""/>
          <p:cNvPicPr/>
          <p:nvPr/>
        </p:nvPicPr>
        <p:blipFill>
          <a:blip r:embed="rId22">
            <a:extLst/>
          </a:blip>
          <a:stretch>
            <a:fillRect/>
          </a:stretch>
        </p:blipFill>
        <p:spPr>
          <a:xfrm rot="21600000">
            <a:off x="8583094" y="5424509"/>
            <a:ext cx="1282302" cy="352235"/>
          </a:xfrm>
          <a:prstGeom prst="rect">
            <a:avLst/>
          </a:prstGeom>
        </p:spPr>
      </p:pic>
      <p:pic>
        <p:nvPicPr>
          <p:cNvPr id="232" name=""/>
          <p:cNvPicPr/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2778574" y="5358904"/>
            <a:ext cx="2267029" cy="352234"/>
          </a:xfrm>
          <a:prstGeom prst="rect">
            <a:avLst/>
          </a:prstGeom>
        </p:spPr>
      </p:pic>
      <p:sp>
        <p:nvSpPr>
          <p:cNvPr id="234" name="Shape 234"/>
          <p:cNvSpPr/>
          <p:nvPr/>
        </p:nvSpPr>
        <p:spPr>
          <a:xfrm>
            <a:off x="1936895" y="2355288"/>
            <a:ext cx="874168" cy="864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s(a)</a:t>
            </a:r>
          </a:p>
        </p:txBody>
      </p:sp>
      <p:pic>
        <p:nvPicPr>
          <p:cNvPr id="235" name=""/>
          <p:cNvPicPr/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2856056" y="2611567"/>
            <a:ext cx="2112065" cy="352234"/>
          </a:xfrm>
          <a:prstGeom prst="rect">
            <a:avLst/>
          </a:prstGeom>
        </p:spPr>
      </p:pic>
      <p:pic>
        <p:nvPicPr>
          <p:cNvPr id="237" name=""/>
          <p:cNvPicPr/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2652856" y="7849963"/>
            <a:ext cx="2368628" cy="352234"/>
          </a:xfrm>
          <a:prstGeom prst="rect">
            <a:avLst/>
          </a:prstGeom>
        </p:spPr>
      </p:pic>
      <p:sp>
        <p:nvSpPr>
          <p:cNvPr id="239" name="Shape 239"/>
          <p:cNvSpPr/>
          <p:nvPr/>
        </p:nvSpPr>
        <p:spPr>
          <a:xfrm>
            <a:off x="1936895" y="5052917"/>
            <a:ext cx="874168" cy="864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s(b)</a:t>
            </a:r>
          </a:p>
        </p:txBody>
      </p:sp>
      <p:sp>
        <p:nvSpPr>
          <p:cNvPr id="240" name="Shape 240"/>
          <p:cNvSpPr/>
          <p:nvPr/>
        </p:nvSpPr>
        <p:spPr>
          <a:xfrm>
            <a:off x="1936895" y="7593684"/>
            <a:ext cx="874168" cy="864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s(e)</a:t>
            </a:r>
          </a:p>
        </p:txBody>
      </p:sp>
      <p:pic>
        <p:nvPicPr>
          <p:cNvPr id="241" name=""/>
          <p:cNvPicPr/>
          <p:nvPr/>
        </p:nvPicPr>
        <p:blipFill>
          <a:blip r:embed="rId27">
            <a:extLst/>
          </a:blip>
          <a:stretch>
            <a:fillRect/>
          </a:stretch>
        </p:blipFill>
        <p:spPr>
          <a:xfrm rot="3027845">
            <a:off x="2278520" y="3921316"/>
            <a:ext cx="3255365" cy="352234"/>
          </a:xfrm>
          <a:prstGeom prst="rect">
            <a:avLst/>
          </a:prstGeom>
        </p:spPr>
      </p:pic>
      <p:pic>
        <p:nvPicPr>
          <p:cNvPr id="243" name=""/>
          <p:cNvPicPr/>
          <p:nvPr/>
        </p:nvPicPr>
        <p:blipFill>
          <a:blip r:embed="rId28">
            <a:extLst/>
          </a:blip>
          <a:stretch>
            <a:fillRect/>
          </a:stretch>
        </p:blipFill>
        <p:spPr>
          <a:xfrm rot="4085193">
            <a:off x="1218249" y="5250455"/>
            <a:ext cx="5320158" cy="352235"/>
          </a:xfrm>
          <a:prstGeom prst="rect">
            <a:avLst/>
          </a:prstGeom>
        </p:spPr>
      </p:pic>
      <p:pic>
        <p:nvPicPr>
          <p:cNvPr id="245" name=""/>
          <p:cNvPicPr/>
          <p:nvPr/>
        </p:nvPicPr>
        <p:blipFill>
          <a:blip r:embed="rId29">
            <a:extLst/>
          </a:blip>
          <a:stretch>
            <a:fillRect/>
          </a:stretch>
        </p:blipFill>
        <p:spPr>
          <a:xfrm rot="3106699">
            <a:off x="2230662" y="6554624"/>
            <a:ext cx="2965610" cy="352235"/>
          </a:xfrm>
          <a:prstGeom prst="rect">
            <a:avLst/>
          </a:prstGeom>
        </p:spPr>
      </p:pic>
      <p:pic>
        <p:nvPicPr>
          <p:cNvPr id="247" name=""/>
          <p:cNvPicPr/>
          <p:nvPr/>
        </p:nvPicPr>
        <p:blipFill>
          <a:blip r:embed="rId30">
            <a:extLst/>
          </a:blip>
          <a:stretch>
            <a:fillRect/>
          </a:stretch>
        </p:blipFill>
        <p:spPr>
          <a:xfrm rot="18628726">
            <a:off x="2268702" y="4068317"/>
            <a:ext cx="3236448" cy="352235"/>
          </a:xfrm>
          <a:prstGeom prst="rect">
            <a:avLst/>
          </a:prstGeom>
        </p:spPr>
      </p:pic>
      <p:pic>
        <p:nvPicPr>
          <p:cNvPr id="249" name=""/>
          <p:cNvPicPr/>
          <p:nvPr/>
        </p:nvPicPr>
        <p:blipFill>
          <a:blip r:embed="rId31">
            <a:extLst/>
          </a:blip>
          <a:stretch>
            <a:fillRect/>
          </a:stretch>
        </p:blipFill>
        <p:spPr>
          <a:xfrm rot="17707480">
            <a:off x="1343582" y="5340912"/>
            <a:ext cx="5332412" cy="352235"/>
          </a:xfrm>
          <a:prstGeom prst="rect">
            <a:avLst/>
          </a:prstGeom>
        </p:spPr>
      </p:pic>
      <p:pic>
        <p:nvPicPr>
          <p:cNvPr id="251" name=""/>
          <p:cNvPicPr/>
          <p:nvPr/>
        </p:nvPicPr>
        <p:blipFill>
          <a:blip r:embed="rId32">
            <a:extLst/>
          </a:blip>
          <a:stretch>
            <a:fillRect/>
          </a:stretch>
        </p:blipFill>
        <p:spPr>
          <a:xfrm rot="18592835">
            <a:off x="2618102" y="6585886"/>
            <a:ext cx="2832040" cy="352235"/>
          </a:xfrm>
          <a:prstGeom prst="rect">
            <a:avLst/>
          </a:prstGeom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3430155">
            <a:off x="1780190" y="1684524"/>
            <a:ext cx="1687767" cy="352235"/>
          </a:xfrm>
          <a:prstGeom prst="rect">
            <a:avLst/>
          </a:prstGeom>
        </p:spPr>
      </p:pic>
      <p:pic>
        <p:nvPicPr>
          <p:cNvPr id="256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91962" y="2255553"/>
            <a:ext cx="902743" cy="352234"/>
          </a:xfrm>
          <a:prstGeom prst="rect">
            <a:avLst/>
          </a:prstGeom>
        </p:spPr>
      </p:pic>
      <p:pic>
        <p:nvPicPr>
          <p:cNvPr id="258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18551516">
            <a:off x="7816012" y="5183947"/>
            <a:ext cx="1634465" cy="352234"/>
          </a:xfrm>
          <a:prstGeom prst="rect">
            <a:avLst/>
          </a:prstGeom>
        </p:spPr>
      </p:pic>
      <p:pic>
        <p:nvPicPr>
          <p:cNvPr id="260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21600000">
            <a:off x="10007827" y="4497820"/>
            <a:ext cx="842648" cy="352234"/>
          </a:xfrm>
          <a:prstGeom prst="rect">
            <a:avLst/>
          </a:prstGeom>
        </p:spPr>
      </p:pic>
      <p:sp>
        <p:nvSpPr>
          <p:cNvPr id="262" name="Shape 262"/>
          <p:cNvSpPr/>
          <p:nvPr/>
        </p:nvSpPr>
        <p:spPr>
          <a:xfrm>
            <a:off x="5629057" y="741479"/>
            <a:ext cx="1746962" cy="76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………</a:t>
            </a:r>
          </a:p>
        </p:txBody>
      </p:sp>
      <p:sp>
        <p:nvSpPr>
          <p:cNvPr id="263" name="Shape 263"/>
          <p:cNvSpPr/>
          <p:nvPr/>
        </p:nvSpPr>
        <p:spPr>
          <a:xfrm>
            <a:off x="5678790" y="1690115"/>
            <a:ext cx="1746961" cy="761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………</a:t>
            </a:r>
          </a:p>
        </p:txBody>
      </p:sp>
      <p:sp>
        <p:nvSpPr>
          <p:cNvPr id="264" name="Shape 264"/>
          <p:cNvSpPr/>
          <p:nvPr/>
        </p:nvSpPr>
        <p:spPr>
          <a:xfrm>
            <a:off x="5629057" y="2973875"/>
            <a:ext cx="1746962" cy="761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………</a:t>
            </a:r>
          </a:p>
        </p:txBody>
      </p:sp>
      <p:sp>
        <p:nvSpPr>
          <p:cNvPr id="265" name="Shape 265"/>
          <p:cNvSpPr/>
          <p:nvPr/>
        </p:nvSpPr>
        <p:spPr>
          <a:xfrm>
            <a:off x="5678790" y="4075971"/>
            <a:ext cx="1746961" cy="761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………</a:t>
            </a:r>
          </a:p>
        </p:txBody>
      </p:sp>
      <p:sp>
        <p:nvSpPr>
          <p:cNvPr id="266" name="Shape 266"/>
          <p:cNvSpPr/>
          <p:nvPr/>
        </p:nvSpPr>
        <p:spPr>
          <a:xfrm>
            <a:off x="5678790" y="5224241"/>
            <a:ext cx="1746961" cy="761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………</a:t>
            </a:r>
          </a:p>
        </p:txBody>
      </p:sp>
      <p:sp>
        <p:nvSpPr>
          <p:cNvPr id="267" name="Shape 267"/>
          <p:cNvSpPr/>
          <p:nvPr/>
        </p:nvSpPr>
        <p:spPr>
          <a:xfrm>
            <a:off x="5629057" y="6366350"/>
            <a:ext cx="1746962" cy="761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………</a:t>
            </a:r>
          </a:p>
        </p:txBody>
      </p:sp>
      <p:sp>
        <p:nvSpPr>
          <p:cNvPr id="268" name="Shape 268"/>
          <p:cNvSpPr/>
          <p:nvPr/>
        </p:nvSpPr>
        <p:spPr>
          <a:xfrm>
            <a:off x="5678790" y="7421640"/>
            <a:ext cx="1746961" cy="76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………</a:t>
            </a:r>
          </a:p>
        </p:txBody>
      </p:sp>
      <p:sp>
        <p:nvSpPr>
          <p:cNvPr id="269" name="Shape 269"/>
          <p:cNvSpPr/>
          <p:nvPr/>
        </p:nvSpPr>
        <p:spPr>
          <a:xfrm>
            <a:off x="5677565" y="8657190"/>
            <a:ext cx="1746962" cy="76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………</a:t>
            </a:r>
          </a:p>
        </p:txBody>
      </p:sp>
      <p:sp>
        <p:nvSpPr>
          <p:cNvPr id="270" name="Shape 270"/>
          <p:cNvSpPr/>
          <p:nvPr/>
        </p:nvSpPr>
        <p:spPr>
          <a:xfrm>
            <a:off x="2198316" y="920655"/>
            <a:ext cx="1012489" cy="403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b="1" sz="2000">
                <a:solidFill>
                  <a:srgbClr val="F5D328"/>
                </a:solidFill>
              </a:rPr>
              <a:t>p(s</a:t>
            </a:r>
            <a:r>
              <a:rPr b="1" baseline="-5999" sz="2000">
                <a:solidFill>
                  <a:srgbClr val="F5D328"/>
                </a:solidFill>
              </a:rPr>
              <a:t>2</a:t>
            </a:r>
            <a:r>
              <a:rPr b="1" sz="2000">
                <a:solidFill>
                  <a:srgbClr val="F5D328"/>
                </a:solidFill>
              </a:rPr>
              <a:t>/s</a:t>
            </a:r>
            <a:r>
              <a:rPr b="1" baseline="-5999" sz="2000">
                <a:solidFill>
                  <a:srgbClr val="F5D328"/>
                </a:solidFill>
              </a:rPr>
              <a:t>1</a:t>
            </a:r>
            <a:r>
              <a:rPr b="1" sz="2000">
                <a:solidFill>
                  <a:srgbClr val="F5D328"/>
                </a:solidFill>
              </a:rPr>
              <a:t>)</a:t>
            </a:r>
          </a:p>
        </p:txBody>
      </p:sp>
      <p:sp>
        <p:nvSpPr>
          <p:cNvPr id="271" name="Shape 271"/>
          <p:cNvSpPr/>
          <p:nvPr/>
        </p:nvSpPr>
        <p:spPr>
          <a:xfrm>
            <a:off x="3833239" y="2701381"/>
            <a:ext cx="979330" cy="403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b="1" sz="2000">
                <a:solidFill>
                  <a:srgbClr val="F5D328"/>
                </a:solidFill>
              </a:rPr>
              <a:t>p(s</a:t>
            </a:r>
            <a:r>
              <a:rPr b="1" baseline="-5999" sz="2000">
                <a:solidFill>
                  <a:srgbClr val="F5D328"/>
                </a:solidFill>
              </a:rPr>
              <a:t>2</a:t>
            </a:r>
            <a:r>
              <a:rPr b="1" sz="2000">
                <a:solidFill>
                  <a:srgbClr val="F5D328"/>
                </a:solidFill>
              </a:rPr>
              <a:t>/s</a:t>
            </a:r>
            <a:r>
              <a:rPr b="1" baseline="-5999" sz="2000">
                <a:solidFill>
                  <a:srgbClr val="F5D328"/>
                </a:solidFill>
              </a:rPr>
              <a:t>2</a:t>
            </a:r>
            <a:r>
              <a:rPr b="1" sz="2000">
                <a:solidFill>
                  <a:srgbClr val="F5D328"/>
                </a:solidFill>
              </a:rPr>
              <a:t>)</a:t>
            </a:r>
          </a:p>
        </p:txBody>
      </p:sp>
      <p:sp>
        <p:nvSpPr>
          <p:cNvPr id="272" name="Shape 272"/>
          <p:cNvSpPr/>
          <p:nvPr/>
        </p:nvSpPr>
        <p:spPr>
          <a:xfrm>
            <a:off x="8048101" y="5733216"/>
            <a:ext cx="1091013" cy="564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b="1" sz="2000">
                <a:solidFill>
                  <a:srgbClr val="F5D328"/>
                </a:solidFill>
              </a:rPr>
              <a:t>p(s</a:t>
            </a:r>
            <a:r>
              <a:rPr b="1" baseline="-5999" sz="2000">
                <a:solidFill>
                  <a:srgbClr val="F5D328"/>
                </a:solidFill>
              </a:rPr>
              <a:t>4</a:t>
            </a:r>
            <a:r>
              <a:rPr b="1" sz="2000">
                <a:solidFill>
                  <a:srgbClr val="F5D328"/>
                </a:solidFill>
              </a:rPr>
              <a:t>/s</a:t>
            </a:r>
            <a:r>
              <a:rPr b="1" baseline="-5999" sz="2000">
                <a:solidFill>
                  <a:srgbClr val="F5D328"/>
                </a:solidFill>
              </a:rPr>
              <a:t>5</a:t>
            </a:r>
            <a:r>
              <a:rPr b="1" sz="2000">
                <a:solidFill>
                  <a:srgbClr val="F5D328"/>
                </a:solidFill>
              </a:rPr>
              <a:t>)</a:t>
            </a:r>
          </a:p>
        </p:txBody>
      </p:sp>
      <p:sp>
        <p:nvSpPr>
          <p:cNvPr id="273" name="Shape 273"/>
          <p:cNvSpPr/>
          <p:nvPr/>
        </p:nvSpPr>
        <p:spPr>
          <a:xfrm>
            <a:off x="9869816" y="4909475"/>
            <a:ext cx="1007813" cy="403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b="1" sz="2000">
                <a:solidFill>
                  <a:srgbClr val="F5D328"/>
                </a:solidFill>
              </a:rPr>
              <a:t>p(s</a:t>
            </a:r>
            <a:r>
              <a:rPr b="1" baseline="-5999" sz="2000">
                <a:solidFill>
                  <a:srgbClr val="F5D328"/>
                </a:solidFill>
              </a:rPr>
              <a:t>4</a:t>
            </a:r>
            <a:r>
              <a:rPr b="1" sz="2000">
                <a:solidFill>
                  <a:srgbClr val="F5D328"/>
                </a:solidFill>
              </a:rPr>
              <a:t>/s</a:t>
            </a:r>
            <a:r>
              <a:rPr b="1" baseline="-5999" sz="2000">
                <a:solidFill>
                  <a:srgbClr val="F5D328"/>
                </a:solidFill>
              </a:rPr>
              <a:t>4</a:t>
            </a:r>
            <a:r>
              <a:rPr b="1" sz="2000">
                <a:solidFill>
                  <a:srgbClr val="F5D328"/>
                </a:solidFill>
              </a:rPr>
              <a:t>)</a:t>
            </a:r>
          </a:p>
        </p:txBody>
      </p:sp>
      <p:grpSp>
        <p:nvGrpSpPr>
          <p:cNvPr id="282" name="Group 282"/>
          <p:cNvGrpSpPr/>
          <p:nvPr/>
        </p:nvGrpSpPr>
        <p:grpSpPr>
          <a:xfrm>
            <a:off x="1257300" y="914881"/>
            <a:ext cx="933124" cy="8664999"/>
            <a:chOff x="-38100" y="-38100"/>
            <a:chExt cx="933123" cy="8664997"/>
          </a:xfrm>
        </p:grpSpPr>
        <p:pic>
          <p:nvPicPr>
            <p:cNvPr id="274" name="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6855" y="-38100"/>
              <a:ext cx="911879" cy="906640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275" name="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6855" y="2229466"/>
              <a:ext cx="911879" cy="906640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276" name="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16855" y="3401897"/>
              <a:ext cx="911879" cy="911879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277" name="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-16855" y="4525867"/>
              <a:ext cx="911879" cy="911880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278" name="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-16855" y="1057034"/>
              <a:ext cx="911879" cy="906641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279" name="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-16855" y="5588918"/>
              <a:ext cx="911879" cy="911879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280" name="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-38100" y="6651968"/>
              <a:ext cx="911879" cy="911880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281" name="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-38100" y="7715019"/>
              <a:ext cx="911879" cy="911879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</p:grpSp>
      <p:grpSp>
        <p:nvGrpSpPr>
          <p:cNvPr id="291" name="Group 291"/>
          <p:cNvGrpSpPr/>
          <p:nvPr/>
        </p:nvGrpSpPr>
        <p:grpSpPr>
          <a:xfrm>
            <a:off x="3084313" y="914881"/>
            <a:ext cx="933125" cy="8664999"/>
            <a:chOff x="-38100" y="-38100"/>
            <a:chExt cx="933123" cy="8664997"/>
          </a:xfrm>
        </p:grpSpPr>
        <p:pic>
          <p:nvPicPr>
            <p:cNvPr id="283" name="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-16855" y="-38100"/>
              <a:ext cx="911879" cy="906640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284" name="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-16855" y="2229466"/>
              <a:ext cx="911879" cy="906640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285" name=""/>
            <p:cNvPicPr/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-16855" y="3401897"/>
              <a:ext cx="911879" cy="911879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286" name=""/>
            <p:cNvPicPr/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-16855" y="4525867"/>
              <a:ext cx="911879" cy="911880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287" name=""/>
            <p:cNvPicPr/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-16855" y="1057034"/>
              <a:ext cx="911879" cy="906641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288" name=""/>
            <p:cNvPicPr/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-16855" y="5588918"/>
              <a:ext cx="911879" cy="911879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289" name=""/>
            <p:cNvPicPr/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-38100" y="6651968"/>
              <a:ext cx="911879" cy="911880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290" name=""/>
            <p:cNvPicPr/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-38100" y="7715019"/>
              <a:ext cx="911879" cy="911879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</p:grpSp>
      <p:grpSp>
        <p:nvGrpSpPr>
          <p:cNvPr id="300" name="Group 300"/>
          <p:cNvGrpSpPr/>
          <p:nvPr/>
        </p:nvGrpSpPr>
        <p:grpSpPr>
          <a:xfrm>
            <a:off x="4752497" y="914881"/>
            <a:ext cx="933125" cy="8664999"/>
            <a:chOff x="-38100" y="-38100"/>
            <a:chExt cx="933123" cy="8664997"/>
          </a:xfrm>
        </p:grpSpPr>
        <p:pic>
          <p:nvPicPr>
            <p:cNvPr id="292" name=""/>
            <p:cNvPicPr/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-16855" y="-38100"/>
              <a:ext cx="911879" cy="906640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293" name=""/>
            <p:cNvPicPr/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-16855" y="2229466"/>
              <a:ext cx="911879" cy="906640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294" name=""/>
            <p:cNvPicPr/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-16855" y="3401897"/>
              <a:ext cx="911879" cy="911879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295" name=""/>
            <p:cNvPicPr/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-16855" y="4525867"/>
              <a:ext cx="911879" cy="911880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296" name=""/>
            <p:cNvPicPr/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-16855" y="1057034"/>
              <a:ext cx="911879" cy="906641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297" name=""/>
            <p:cNvPicPr/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-16855" y="5588918"/>
              <a:ext cx="911879" cy="911879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298" name=""/>
            <p:cNvPicPr/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-38100" y="6651968"/>
              <a:ext cx="911879" cy="911880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299" name=""/>
            <p:cNvPicPr/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-38100" y="7715019"/>
              <a:ext cx="911879" cy="911879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</p:grpSp>
      <p:grpSp>
        <p:nvGrpSpPr>
          <p:cNvPr id="309" name="Group 309"/>
          <p:cNvGrpSpPr/>
          <p:nvPr/>
        </p:nvGrpSpPr>
        <p:grpSpPr>
          <a:xfrm>
            <a:off x="7189215" y="891742"/>
            <a:ext cx="933125" cy="8664999"/>
            <a:chOff x="-38100" y="-38100"/>
            <a:chExt cx="933123" cy="8664997"/>
          </a:xfrm>
        </p:grpSpPr>
        <p:pic>
          <p:nvPicPr>
            <p:cNvPr id="301" name=""/>
            <p:cNvPicPr/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-16855" y="-38100"/>
              <a:ext cx="911879" cy="906640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302" name=""/>
            <p:cNvPicPr/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-16855" y="2229466"/>
              <a:ext cx="911879" cy="906640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303" name=""/>
            <p:cNvPicPr/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-16855" y="3401897"/>
              <a:ext cx="911879" cy="911879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304" name=""/>
            <p:cNvPicPr/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-16855" y="4525867"/>
              <a:ext cx="911879" cy="911880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305" name=""/>
            <p:cNvPicPr/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-16855" y="1057034"/>
              <a:ext cx="911879" cy="906641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306" name=""/>
            <p:cNvPicPr/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-16855" y="5588918"/>
              <a:ext cx="911879" cy="911879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307" name=""/>
            <p:cNvPicPr/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-38100" y="6651968"/>
              <a:ext cx="911879" cy="911880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308" name=""/>
            <p:cNvPicPr/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-38100" y="7715019"/>
              <a:ext cx="911879" cy="911879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</p:grpSp>
      <p:grpSp>
        <p:nvGrpSpPr>
          <p:cNvPr id="318" name="Group 318"/>
          <p:cNvGrpSpPr/>
          <p:nvPr/>
        </p:nvGrpSpPr>
        <p:grpSpPr>
          <a:xfrm>
            <a:off x="9085879" y="861157"/>
            <a:ext cx="933125" cy="8664999"/>
            <a:chOff x="-38100" y="-38100"/>
            <a:chExt cx="933123" cy="8664997"/>
          </a:xfrm>
        </p:grpSpPr>
        <p:pic>
          <p:nvPicPr>
            <p:cNvPr id="310" name=""/>
            <p:cNvPicPr/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-16855" y="-38100"/>
              <a:ext cx="911879" cy="906640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311" name=""/>
            <p:cNvPicPr/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-16855" y="2229466"/>
              <a:ext cx="911879" cy="906640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312" name=""/>
            <p:cNvPicPr/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-16855" y="3401897"/>
              <a:ext cx="911879" cy="911879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313" name=""/>
            <p:cNvPicPr/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-16855" y="4525867"/>
              <a:ext cx="911879" cy="911880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314" name=""/>
            <p:cNvPicPr/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-16855" y="1057034"/>
              <a:ext cx="911879" cy="906641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315" name=""/>
            <p:cNvPicPr/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-16855" y="5588918"/>
              <a:ext cx="911879" cy="911879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316" name=""/>
            <p:cNvPicPr/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-38100" y="6651968"/>
              <a:ext cx="911879" cy="911880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317" name=""/>
            <p:cNvPicPr/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-38100" y="7715019"/>
              <a:ext cx="911879" cy="911879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</p:grpSp>
      <p:grpSp>
        <p:nvGrpSpPr>
          <p:cNvPr id="327" name="Group 327"/>
          <p:cNvGrpSpPr/>
          <p:nvPr/>
        </p:nvGrpSpPr>
        <p:grpSpPr>
          <a:xfrm>
            <a:off x="10814376" y="861157"/>
            <a:ext cx="933125" cy="8664999"/>
            <a:chOff x="-38100" y="-38100"/>
            <a:chExt cx="933123" cy="8664997"/>
          </a:xfrm>
        </p:grpSpPr>
        <p:pic>
          <p:nvPicPr>
            <p:cNvPr id="319" name=""/>
            <p:cNvPicPr/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-16855" y="-38100"/>
              <a:ext cx="911879" cy="906640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320" name=""/>
            <p:cNvPicPr/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-16855" y="2229466"/>
              <a:ext cx="911879" cy="906640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321" name=""/>
            <p:cNvPicPr/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-16855" y="3401897"/>
              <a:ext cx="911879" cy="911879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322" name=""/>
            <p:cNvPicPr/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-16855" y="4525867"/>
              <a:ext cx="911879" cy="911880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323" name=""/>
            <p:cNvPicPr/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-16855" y="1057034"/>
              <a:ext cx="911879" cy="906641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324" name=""/>
            <p:cNvPicPr/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-16855" y="5588918"/>
              <a:ext cx="911879" cy="911879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325" name=""/>
            <p:cNvPicPr/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-38100" y="6651968"/>
              <a:ext cx="911879" cy="911880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326" name=""/>
            <p:cNvPicPr/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-38100" y="7715019"/>
              <a:ext cx="911879" cy="911879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328" name="Shape 328"/>
          <p:cNvSpPr/>
          <p:nvPr/>
        </p:nvSpPr>
        <p:spPr>
          <a:xfrm>
            <a:off x="1430743" y="184233"/>
            <a:ext cx="4108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</a:t>
            </a:r>
            <a:r>
              <a:rPr baseline="-5999" sz="3600"/>
              <a:t>1</a:t>
            </a:r>
          </a:p>
        </p:txBody>
      </p:sp>
      <p:sp>
        <p:nvSpPr>
          <p:cNvPr id="329" name="Shape 329"/>
          <p:cNvSpPr/>
          <p:nvPr/>
        </p:nvSpPr>
        <p:spPr>
          <a:xfrm>
            <a:off x="3392293" y="184233"/>
            <a:ext cx="4108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</a:t>
            </a:r>
            <a:r>
              <a:rPr baseline="-5999" sz="3600"/>
              <a:t>2</a:t>
            </a:r>
          </a:p>
        </p:txBody>
      </p:sp>
      <p:sp>
        <p:nvSpPr>
          <p:cNvPr id="330" name="Shape 330"/>
          <p:cNvSpPr/>
          <p:nvPr/>
        </p:nvSpPr>
        <p:spPr>
          <a:xfrm>
            <a:off x="5058450" y="184233"/>
            <a:ext cx="4108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</a:t>
            </a:r>
            <a:r>
              <a:rPr baseline="-5999" sz="3600"/>
              <a:t>3</a:t>
            </a:r>
          </a:p>
        </p:txBody>
      </p:sp>
      <p:sp>
        <p:nvSpPr>
          <p:cNvPr id="331" name="Shape 331"/>
          <p:cNvSpPr/>
          <p:nvPr/>
        </p:nvSpPr>
        <p:spPr>
          <a:xfrm>
            <a:off x="11093322" y="184233"/>
            <a:ext cx="4108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</a:t>
            </a:r>
            <a:r>
              <a:rPr baseline="-5999" sz="3600"/>
              <a:t>T</a:t>
            </a:r>
          </a:p>
        </p:txBody>
      </p:sp>
      <p:sp>
        <p:nvSpPr>
          <p:cNvPr id="332" name="Shape 332"/>
          <p:cNvSpPr/>
          <p:nvPr/>
        </p:nvSpPr>
        <p:spPr>
          <a:xfrm>
            <a:off x="9269948" y="184233"/>
            <a:ext cx="64251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</a:t>
            </a:r>
            <a:r>
              <a:rPr baseline="-5999" sz="3600"/>
              <a:t>T-1</a:t>
            </a:r>
          </a:p>
        </p:txBody>
      </p:sp>
      <p:sp>
        <p:nvSpPr>
          <p:cNvPr id="333" name="Shape 333"/>
          <p:cNvSpPr/>
          <p:nvPr/>
        </p:nvSpPr>
        <p:spPr>
          <a:xfrm>
            <a:off x="7329193" y="184233"/>
            <a:ext cx="64251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</a:t>
            </a:r>
            <a:r>
              <a:rPr baseline="-5999" sz="3600"/>
              <a:t>T-2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C82506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C82506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