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d7760f438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d7760f438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d7760f4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d7760f4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d7760f4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d7760f4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d7760f4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d7760f4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d7760f4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d7760f4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d7760f43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d7760f4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d7760f4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d7760f4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d7760f4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d7760f4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d7760f438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d7760f438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dureka.co/blog/artificial-intelligence-with-python/" TargetMode="External"/><Relationship Id="rId4" Type="http://schemas.openxmlformats.org/officeDocument/2006/relationships/hyperlink" Target="https://en.wikipedia.org/wiki/Michael_Loren_Mauldin" TargetMode="External"/><Relationship Id="rId5" Type="http://schemas.openxmlformats.org/officeDocument/2006/relationships/hyperlink" Target="https://en.wikipedia.org/wiki/Verb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Dialog_system" TargetMode="External"/><Relationship Id="rId4" Type="http://schemas.openxmlformats.org/officeDocument/2006/relationships/hyperlink" Target="https://en.wikipedia.org/wiki/Natural_language_processing" TargetMode="External"/><Relationship Id="rId5" Type="http://schemas.openxmlformats.org/officeDocument/2006/relationships/hyperlink" Target="https://en.wikipedia.org/wiki/Artificial_intelligence" TargetMode="External"/><Relationship Id="rId6" Type="http://schemas.openxmlformats.org/officeDocument/2006/relationships/hyperlink" Target="https://en.wikipedia.org/wiki/Datab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Virtual_assistant_(artificial_intelligence)" TargetMode="External"/><Relationship Id="rId4" Type="http://schemas.openxmlformats.org/officeDocument/2006/relationships/hyperlink" Target="https://en.wikipedia.org/wiki/Conversational_commerce" TargetMode="External"/><Relationship Id="rId11" Type="http://schemas.openxmlformats.org/officeDocument/2006/relationships/hyperlink" Target="https://en.wikipedia.org/wiki/Productivity" TargetMode="External"/><Relationship Id="rId10" Type="http://schemas.openxmlformats.org/officeDocument/2006/relationships/hyperlink" Target="https://en.wikipedia.org/wiki/News" TargetMode="External"/><Relationship Id="rId9" Type="http://schemas.openxmlformats.org/officeDocument/2006/relationships/hyperlink" Target="https://en.wikipedia.org/wiki/Health" TargetMode="External"/><Relationship Id="rId5" Type="http://schemas.openxmlformats.org/officeDocument/2006/relationships/hyperlink" Target="https://en.wikipedia.org/wiki/E-commerce" TargetMode="External"/><Relationship Id="rId6" Type="http://schemas.openxmlformats.org/officeDocument/2006/relationships/hyperlink" Target="https://en.wikipedia.org/wiki/Education" TargetMode="External"/><Relationship Id="rId7" Type="http://schemas.openxmlformats.org/officeDocument/2006/relationships/hyperlink" Target="https://en.wikipedia.org/wiki/Entertainment" TargetMode="External"/><Relationship Id="rId8" Type="http://schemas.openxmlformats.org/officeDocument/2006/relationships/hyperlink" Target="https://en.wikipedia.org/wiki/Fina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Messaging_apps" TargetMode="External"/><Relationship Id="rId4" Type="http://schemas.openxmlformats.org/officeDocument/2006/relationships/hyperlink" Target="https://en.wikipedia.org/wiki/Customer_engagement" TargetMode="External"/><Relationship Id="rId5" Type="http://schemas.openxmlformats.org/officeDocument/2006/relationships/hyperlink" Target="https://en.wikipedia.org/wiki/Chatbot#cite_note-4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Semantic_analysis_(machine_learning)" TargetMode="External"/><Relationship Id="rId4" Type="http://schemas.openxmlformats.org/officeDocument/2006/relationships/hyperlink" Target="https://en.wikipedia.org/wiki/Chat_rooms" TargetMode="External"/><Relationship Id="rId5" Type="http://schemas.openxmlformats.org/officeDocument/2006/relationships/hyperlink" Target="https://en.wikipedia.org/wiki/Yahoo!_Messenger" TargetMode="External"/><Relationship Id="rId6" Type="http://schemas.openxmlformats.org/officeDocument/2006/relationships/hyperlink" Target="https://en.wikipedia.org/wiki/Windows_Live_Messenger" TargetMode="External"/><Relationship Id="rId7" Type="http://schemas.openxmlformats.org/officeDocument/2006/relationships/hyperlink" Target="https://en.wikipedia.org/wiki/AOL_Instant_Messenger" TargetMode="External"/><Relationship Id="rId8" Type="http://schemas.openxmlformats.org/officeDocument/2006/relationships/hyperlink" Target="https://en.wikipedia.org/wiki/Instant_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Artificial_intelligence" TargetMode="External"/><Relationship Id="rId4" Type="http://schemas.openxmlformats.org/officeDocument/2006/relationships/hyperlink" Target="https://en.wikipedia.org/wiki/Machine_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Question and Answer Chatbot</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1303800" y="598575"/>
            <a:ext cx="7030500" cy="62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a:latin typeface="Georgia"/>
                <a:ea typeface="Georgia"/>
                <a:cs typeface="Georgia"/>
                <a:sym typeface="Georgia"/>
              </a:rPr>
              <a:t>Summary and Conclusion</a:t>
            </a:r>
            <a:endParaRPr b="0">
              <a:latin typeface="Georgia"/>
              <a:ea typeface="Georgia"/>
              <a:cs typeface="Georgia"/>
              <a:sym typeface="Georgia"/>
            </a:endParaRPr>
          </a:p>
        </p:txBody>
      </p:sp>
      <p:sp>
        <p:nvSpPr>
          <p:cNvPr id="328" name="Google Shape;328;p22"/>
          <p:cNvSpPr txBox="1"/>
          <p:nvPr>
            <p:ph idx="1" type="body"/>
          </p:nvPr>
        </p:nvSpPr>
        <p:spPr>
          <a:xfrm>
            <a:off x="1303800" y="1323925"/>
            <a:ext cx="7030500" cy="32076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n" sz="1500"/>
              <a:t>In this project we developed a question and answer chatbot. Here we used a wikipedia corpus.The chatbot used this corpus for answering the questions. From the corpus we removed all the stopwords and cleaned the corpus; identified all the unique words.</a:t>
            </a:r>
            <a:endParaRPr sz="1500"/>
          </a:p>
          <a:p>
            <a:pPr indent="0" lvl="0" marL="0" rtl="0" algn="l">
              <a:lnSpc>
                <a:spcPct val="200000"/>
              </a:lnSpc>
              <a:spcBef>
                <a:spcPts val="1200"/>
              </a:spcBef>
              <a:spcAft>
                <a:spcPts val="1200"/>
              </a:spcAft>
              <a:buNone/>
            </a:pPr>
            <a:r>
              <a:rPr lang="en" sz="1500"/>
              <a:t>Word embedding is done for each question. Cosine similarity is calculated for the question we enter form the corpus. If match is found the same will be retrieved.</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53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u="sng">
                <a:latin typeface="Georgia"/>
                <a:ea typeface="Georgia"/>
                <a:cs typeface="Georgia"/>
                <a:sym typeface="Georgia"/>
              </a:rPr>
              <a:t>Chatbot</a:t>
            </a:r>
            <a:endParaRPr b="0" u="sng">
              <a:latin typeface="Georgia"/>
              <a:ea typeface="Georgia"/>
              <a:cs typeface="Georgia"/>
              <a:sym typeface="Georgia"/>
            </a:endParaRPr>
          </a:p>
        </p:txBody>
      </p:sp>
      <p:sp>
        <p:nvSpPr>
          <p:cNvPr id="283" name="Google Shape;283;p14"/>
          <p:cNvSpPr txBox="1"/>
          <p:nvPr>
            <p:ph idx="1" type="body"/>
          </p:nvPr>
        </p:nvSpPr>
        <p:spPr>
          <a:xfrm>
            <a:off x="1303800" y="1200500"/>
            <a:ext cx="7030500" cy="347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rgbClr val="4A4A4A"/>
                </a:solidFill>
                <a:highlight>
                  <a:srgbClr val="FFFFFF"/>
                </a:highlight>
              </a:rPr>
              <a:t>A chatbot also known as a chatterbot, bot, artificial agent, etc is basically a software program driven by </a:t>
            </a:r>
            <a:r>
              <a:rPr lang="en" sz="2100">
                <a:solidFill>
                  <a:schemeClr val="dk1"/>
                </a:solidFill>
                <a:uFill>
                  <a:noFill/>
                </a:uFill>
                <a:hlinkClick r:id="rId3">
                  <a:extLst>
                    <a:ext uri="{A12FA001-AC4F-418D-AE19-62706E023703}">
                      <ahyp:hlinkClr val="tx"/>
                    </a:ext>
                  </a:extLst>
                </a:hlinkClick>
              </a:rPr>
              <a:t>artificial intelligence</a:t>
            </a:r>
            <a:r>
              <a:rPr lang="en" sz="2100">
                <a:solidFill>
                  <a:srgbClr val="4A4A4A"/>
                </a:solidFill>
                <a:highlight>
                  <a:srgbClr val="FFFFFF"/>
                </a:highlight>
              </a:rPr>
              <a:t> which serves the purpose of making a conversation with the user by texts or by speech.</a:t>
            </a:r>
            <a:endParaRPr sz="2100">
              <a:solidFill>
                <a:srgbClr val="4A4A4A"/>
              </a:solidFill>
              <a:highlight>
                <a:srgbClr val="FFFFFF"/>
              </a:highlight>
            </a:endParaRPr>
          </a:p>
          <a:p>
            <a:pPr indent="0" lvl="0" marL="0" rtl="0" algn="l">
              <a:spcBef>
                <a:spcPts val="0"/>
              </a:spcBef>
              <a:spcAft>
                <a:spcPts val="0"/>
              </a:spcAft>
              <a:buNone/>
            </a:pPr>
            <a:r>
              <a:t/>
            </a:r>
            <a:endParaRPr sz="21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 sz="2100">
                <a:solidFill>
                  <a:srgbClr val="202122"/>
                </a:solidFill>
                <a:highlight>
                  <a:srgbClr val="FFFFFF"/>
                </a:highlight>
                <a:latin typeface="Arial"/>
                <a:ea typeface="Arial"/>
                <a:cs typeface="Arial"/>
                <a:sym typeface="Arial"/>
              </a:rPr>
              <a:t>The term "ChatterBot" was originally coined by </a:t>
            </a:r>
            <a:r>
              <a:rPr lang="en" sz="2100">
                <a:solidFill>
                  <a:srgbClr val="0B0080"/>
                </a:solidFill>
                <a:uFill>
                  <a:noFill/>
                </a:uFill>
                <a:latin typeface="Arial"/>
                <a:ea typeface="Arial"/>
                <a:cs typeface="Arial"/>
                <a:sym typeface="Arial"/>
                <a:hlinkClick r:id="rId4">
                  <a:extLst>
                    <a:ext uri="{A12FA001-AC4F-418D-AE19-62706E023703}">
                      <ahyp:hlinkClr val="tx"/>
                    </a:ext>
                  </a:extLst>
                </a:hlinkClick>
              </a:rPr>
              <a:t>Michael Mauldin</a:t>
            </a:r>
            <a:r>
              <a:rPr lang="en" sz="2100">
                <a:solidFill>
                  <a:srgbClr val="202122"/>
                </a:solidFill>
                <a:highlight>
                  <a:srgbClr val="FFFFFF"/>
                </a:highlight>
                <a:latin typeface="Arial"/>
                <a:ea typeface="Arial"/>
                <a:cs typeface="Arial"/>
                <a:sym typeface="Arial"/>
              </a:rPr>
              <a:t> (creator of the first </a:t>
            </a:r>
            <a:r>
              <a:rPr lang="en" sz="2100">
                <a:solidFill>
                  <a:srgbClr val="0B0080"/>
                </a:solidFill>
                <a:uFill>
                  <a:noFill/>
                </a:uFill>
                <a:latin typeface="Arial"/>
                <a:ea typeface="Arial"/>
                <a:cs typeface="Arial"/>
                <a:sym typeface="Arial"/>
                <a:hlinkClick r:id="rId5">
                  <a:extLst>
                    <a:ext uri="{A12FA001-AC4F-418D-AE19-62706E023703}">
                      <ahyp:hlinkClr val="tx"/>
                    </a:ext>
                  </a:extLst>
                </a:hlinkClick>
              </a:rPr>
              <a:t>Verbot</a:t>
            </a:r>
            <a:r>
              <a:rPr lang="en" sz="2100">
                <a:solidFill>
                  <a:srgbClr val="202122"/>
                </a:solidFill>
                <a:highlight>
                  <a:srgbClr val="FFFFFF"/>
                </a:highlight>
                <a:latin typeface="Arial"/>
                <a:ea typeface="Arial"/>
                <a:cs typeface="Arial"/>
                <a:sym typeface="Arial"/>
              </a:rPr>
              <a:t>) in 1994 to describe these conversational programs.</a:t>
            </a:r>
            <a:endParaRPr sz="2100"/>
          </a:p>
          <a:p>
            <a:pPr indent="0" lvl="0" marL="0" rtl="0" algn="l">
              <a:spcBef>
                <a:spcPts val="1200"/>
              </a:spcBef>
              <a:spcAft>
                <a:spcPts val="0"/>
              </a:spcAft>
              <a:buClr>
                <a:schemeClr val="dk1"/>
              </a:buClr>
              <a:buSzPts val="1100"/>
              <a:buFont typeface="Arial"/>
              <a:buNone/>
            </a:pPr>
            <a:r>
              <a:t/>
            </a:r>
            <a:endParaRPr sz="2100">
              <a:solidFill>
                <a:srgbClr val="4A4A4A"/>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03800" y="751725"/>
            <a:ext cx="7030500" cy="377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rgbClr val="202122"/>
                </a:solidFill>
                <a:highlight>
                  <a:srgbClr val="FFFFFF"/>
                </a:highlight>
                <a:latin typeface="Arial"/>
                <a:ea typeface="Arial"/>
                <a:cs typeface="Arial"/>
                <a:sym typeface="Arial"/>
              </a:rPr>
              <a:t>Chatbots are used in </a:t>
            </a:r>
            <a:r>
              <a:rPr lang="en" sz="2200">
                <a:solidFill>
                  <a:srgbClr val="0B0080"/>
                </a:solidFill>
                <a:uFill>
                  <a:noFill/>
                </a:uFill>
                <a:latin typeface="Arial"/>
                <a:ea typeface="Arial"/>
                <a:cs typeface="Arial"/>
                <a:sym typeface="Arial"/>
                <a:hlinkClick r:id="rId3">
                  <a:extLst>
                    <a:ext uri="{A12FA001-AC4F-418D-AE19-62706E023703}">
                      <ahyp:hlinkClr val="tx"/>
                    </a:ext>
                  </a:extLst>
                </a:hlinkClick>
              </a:rPr>
              <a:t>dialog systems</a:t>
            </a:r>
            <a:r>
              <a:rPr lang="en" sz="2200">
                <a:solidFill>
                  <a:srgbClr val="202122"/>
                </a:solidFill>
                <a:highlight>
                  <a:srgbClr val="FFFFFF"/>
                </a:highlight>
                <a:latin typeface="Arial"/>
                <a:ea typeface="Arial"/>
                <a:cs typeface="Arial"/>
                <a:sym typeface="Arial"/>
              </a:rPr>
              <a:t> for various purposes including customer service, request routing, or information gathering. While some chatbot applications use extensive word-classification processes, </a:t>
            </a:r>
            <a:r>
              <a:rPr lang="en" sz="2200">
                <a:solidFill>
                  <a:srgbClr val="0B0080"/>
                </a:solidFill>
                <a:uFill>
                  <a:noFill/>
                </a:uFill>
                <a:latin typeface="Arial"/>
                <a:ea typeface="Arial"/>
                <a:cs typeface="Arial"/>
                <a:sym typeface="Arial"/>
                <a:hlinkClick r:id="rId4">
                  <a:extLst>
                    <a:ext uri="{A12FA001-AC4F-418D-AE19-62706E023703}">
                      <ahyp:hlinkClr val="tx"/>
                    </a:ext>
                  </a:extLst>
                </a:hlinkClick>
              </a:rPr>
              <a:t>natural language processors</a:t>
            </a:r>
            <a:r>
              <a:rPr lang="en" sz="2200">
                <a:solidFill>
                  <a:srgbClr val="202122"/>
                </a:solidFill>
                <a:highlight>
                  <a:srgbClr val="FFFFFF"/>
                </a:highlight>
                <a:latin typeface="Arial"/>
                <a:ea typeface="Arial"/>
                <a:cs typeface="Arial"/>
                <a:sym typeface="Arial"/>
              </a:rPr>
              <a:t>, and sophisticated </a:t>
            </a:r>
            <a:r>
              <a:rPr lang="en" sz="2200">
                <a:solidFill>
                  <a:srgbClr val="0B0080"/>
                </a:solidFill>
                <a:uFill>
                  <a:noFill/>
                </a:uFill>
                <a:latin typeface="Arial"/>
                <a:ea typeface="Arial"/>
                <a:cs typeface="Arial"/>
                <a:sym typeface="Arial"/>
                <a:hlinkClick r:id="rId5">
                  <a:extLst>
                    <a:ext uri="{A12FA001-AC4F-418D-AE19-62706E023703}">
                      <ahyp:hlinkClr val="tx"/>
                    </a:ext>
                  </a:extLst>
                </a:hlinkClick>
              </a:rPr>
              <a:t>AI</a:t>
            </a:r>
            <a:r>
              <a:rPr lang="en" sz="2200">
                <a:solidFill>
                  <a:srgbClr val="202122"/>
                </a:solidFill>
                <a:highlight>
                  <a:srgbClr val="FFFFFF"/>
                </a:highlight>
                <a:latin typeface="Arial"/>
                <a:ea typeface="Arial"/>
                <a:cs typeface="Arial"/>
                <a:sym typeface="Arial"/>
              </a:rPr>
              <a:t>, others simply scan for general keywords and generate responses using common phrases obtained from an associated library or </a:t>
            </a:r>
            <a:r>
              <a:rPr lang="en" sz="2200">
                <a:solidFill>
                  <a:srgbClr val="0B0080"/>
                </a:solidFill>
                <a:uFill>
                  <a:noFill/>
                </a:uFill>
                <a:latin typeface="Arial"/>
                <a:ea typeface="Arial"/>
                <a:cs typeface="Arial"/>
                <a:sym typeface="Arial"/>
                <a:hlinkClick r:id="rId6">
                  <a:extLst>
                    <a:ext uri="{A12FA001-AC4F-418D-AE19-62706E023703}">
                      <ahyp:hlinkClr val="tx"/>
                    </a:ext>
                  </a:extLst>
                </a:hlinkClick>
              </a:rPr>
              <a:t>database</a:t>
            </a:r>
            <a:r>
              <a:rPr lang="en" sz="2200">
                <a:solidFill>
                  <a:srgbClr val="202122"/>
                </a:solidFill>
                <a:highlight>
                  <a:srgbClr val="FFFFFF"/>
                </a:highlight>
                <a:latin typeface="Arial"/>
                <a:ea typeface="Arial"/>
                <a:cs typeface="Arial"/>
                <a:sym typeface="Arial"/>
              </a:rPr>
              <a:t>.</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idx="1" type="body"/>
          </p:nvPr>
        </p:nvSpPr>
        <p:spPr>
          <a:xfrm>
            <a:off x="1402450" y="1099525"/>
            <a:ext cx="6931800" cy="343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rgbClr val="202122"/>
                </a:solidFill>
                <a:highlight>
                  <a:srgbClr val="FFFFFF"/>
                </a:highlight>
                <a:latin typeface="Arial"/>
                <a:ea typeface="Arial"/>
                <a:cs typeface="Arial"/>
                <a:sym typeface="Arial"/>
              </a:rPr>
              <a:t>Most chatbots are accessed on-line via website popups or through </a:t>
            </a:r>
            <a:r>
              <a:rPr lang="en" sz="2400">
                <a:solidFill>
                  <a:srgbClr val="0B0080"/>
                </a:solidFill>
                <a:uFill>
                  <a:noFill/>
                </a:uFill>
                <a:latin typeface="Arial"/>
                <a:ea typeface="Arial"/>
                <a:cs typeface="Arial"/>
                <a:sym typeface="Arial"/>
                <a:hlinkClick r:id="rId3">
                  <a:extLst>
                    <a:ext uri="{A12FA001-AC4F-418D-AE19-62706E023703}">
                      <ahyp:hlinkClr val="tx"/>
                    </a:ext>
                  </a:extLst>
                </a:hlinkClick>
              </a:rPr>
              <a:t>virtual assistants</a:t>
            </a:r>
            <a:r>
              <a:rPr lang="en" sz="2400">
                <a:solidFill>
                  <a:srgbClr val="202122"/>
                </a:solidFill>
                <a:highlight>
                  <a:srgbClr val="FFFFFF"/>
                </a:highlight>
                <a:latin typeface="Arial"/>
                <a:ea typeface="Arial"/>
                <a:cs typeface="Arial"/>
                <a:sym typeface="Arial"/>
              </a:rPr>
              <a:t>. They can be classified into usage categories that include: </a:t>
            </a:r>
            <a:r>
              <a:rPr lang="en" sz="2400">
                <a:solidFill>
                  <a:srgbClr val="0B0080"/>
                </a:solidFill>
                <a:uFill>
                  <a:noFill/>
                </a:uFill>
                <a:latin typeface="Arial"/>
                <a:ea typeface="Arial"/>
                <a:cs typeface="Arial"/>
                <a:sym typeface="Arial"/>
                <a:hlinkClick r:id="rId4">
                  <a:extLst>
                    <a:ext uri="{A12FA001-AC4F-418D-AE19-62706E023703}">
                      <ahyp:hlinkClr val="tx"/>
                    </a:ext>
                  </a:extLst>
                </a:hlinkClick>
              </a:rPr>
              <a:t>commerce</a:t>
            </a:r>
            <a:r>
              <a:rPr lang="en" sz="2400">
                <a:solidFill>
                  <a:srgbClr val="202122"/>
                </a:solidFill>
                <a:highlight>
                  <a:srgbClr val="FFFFFF"/>
                </a:highlight>
                <a:latin typeface="Arial"/>
                <a:ea typeface="Arial"/>
                <a:cs typeface="Arial"/>
                <a:sym typeface="Arial"/>
              </a:rPr>
              <a:t>(</a:t>
            </a:r>
            <a:r>
              <a:rPr lang="en" sz="2400">
                <a:solidFill>
                  <a:srgbClr val="0B0080"/>
                </a:solidFill>
                <a:uFill>
                  <a:noFill/>
                </a:uFill>
                <a:latin typeface="Arial"/>
                <a:ea typeface="Arial"/>
                <a:cs typeface="Arial"/>
                <a:sym typeface="Arial"/>
                <a:hlinkClick r:id="rId5">
                  <a:extLst>
                    <a:ext uri="{A12FA001-AC4F-418D-AE19-62706E023703}">
                      <ahyp:hlinkClr val="tx"/>
                    </a:ext>
                  </a:extLst>
                </a:hlinkClick>
              </a:rPr>
              <a:t>e-commerce</a:t>
            </a:r>
            <a:r>
              <a:rPr lang="en" sz="2400">
                <a:solidFill>
                  <a:srgbClr val="202122"/>
                </a:solidFill>
                <a:highlight>
                  <a:srgbClr val="FFFFFF"/>
                </a:highlight>
                <a:latin typeface="Arial"/>
                <a:ea typeface="Arial"/>
                <a:cs typeface="Arial"/>
                <a:sym typeface="Arial"/>
              </a:rPr>
              <a:t> via chat), </a:t>
            </a:r>
            <a:r>
              <a:rPr lang="en" sz="2400">
                <a:solidFill>
                  <a:srgbClr val="0B0080"/>
                </a:solidFill>
                <a:uFill>
                  <a:noFill/>
                </a:uFill>
                <a:latin typeface="Arial"/>
                <a:ea typeface="Arial"/>
                <a:cs typeface="Arial"/>
                <a:sym typeface="Arial"/>
                <a:hlinkClick r:id="rId6">
                  <a:extLst>
                    <a:ext uri="{A12FA001-AC4F-418D-AE19-62706E023703}">
                      <ahyp:hlinkClr val="tx"/>
                    </a:ext>
                  </a:extLst>
                </a:hlinkClick>
              </a:rPr>
              <a:t>education</a:t>
            </a:r>
            <a:r>
              <a:rPr lang="en" sz="2400">
                <a:solidFill>
                  <a:srgbClr val="202122"/>
                </a:solidFill>
                <a:highlight>
                  <a:srgbClr val="FFFFFF"/>
                </a:highlight>
                <a:latin typeface="Arial"/>
                <a:ea typeface="Arial"/>
                <a:cs typeface="Arial"/>
                <a:sym typeface="Arial"/>
              </a:rPr>
              <a:t>, </a:t>
            </a:r>
            <a:r>
              <a:rPr lang="en" sz="2400">
                <a:solidFill>
                  <a:srgbClr val="0B0080"/>
                </a:solidFill>
                <a:uFill>
                  <a:noFill/>
                </a:uFill>
                <a:latin typeface="Arial"/>
                <a:ea typeface="Arial"/>
                <a:cs typeface="Arial"/>
                <a:sym typeface="Arial"/>
                <a:hlinkClick r:id="rId7">
                  <a:extLst>
                    <a:ext uri="{A12FA001-AC4F-418D-AE19-62706E023703}">
                      <ahyp:hlinkClr val="tx"/>
                    </a:ext>
                  </a:extLst>
                </a:hlinkClick>
              </a:rPr>
              <a:t>entertainment</a:t>
            </a:r>
            <a:r>
              <a:rPr lang="en" sz="2400">
                <a:solidFill>
                  <a:srgbClr val="202122"/>
                </a:solidFill>
                <a:highlight>
                  <a:srgbClr val="FFFFFF"/>
                </a:highlight>
                <a:latin typeface="Arial"/>
                <a:ea typeface="Arial"/>
                <a:cs typeface="Arial"/>
                <a:sym typeface="Arial"/>
              </a:rPr>
              <a:t>, </a:t>
            </a:r>
            <a:r>
              <a:rPr lang="en" sz="2400">
                <a:solidFill>
                  <a:srgbClr val="0B0080"/>
                </a:solidFill>
                <a:uFill>
                  <a:noFill/>
                </a:uFill>
                <a:latin typeface="Arial"/>
                <a:ea typeface="Arial"/>
                <a:cs typeface="Arial"/>
                <a:sym typeface="Arial"/>
                <a:hlinkClick r:id="rId8">
                  <a:extLst>
                    <a:ext uri="{A12FA001-AC4F-418D-AE19-62706E023703}">
                      <ahyp:hlinkClr val="tx"/>
                    </a:ext>
                  </a:extLst>
                </a:hlinkClick>
              </a:rPr>
              <a:t>finance</a:t>
            </a:r>
            <a:r>
              <a:rPr lang="en" sz="2400">
                <a:solidFill>
                  <a:srgbClr val="202122"/>
                </a:solidFill>
                <a:highlight>
                  <a:srgbClr val="FFFFFF"/>
                </a:highlight>
                <a:latin typeface="Arial"/>
                <a:ea typeface="Arial"/>
                <a:cs typeface="Arial"/>
                <a:sym typeface="Arial"/>
              </a:rPr>
              <a:t>, </a:t>
            </a:r>
            <a:r>
              <a:rPr lang="en" sz="2400">
                <a:solidFill>
                  <a:srgbClr val="0B0080"/>
                </a:solidFill>
                <a:uFill>
                  <a:noFill/>
                </a:uFill>
                <a:latin typeface="Arial"/>
                <a:ea typeface="Arial"/>
                <a:cs typeface="Arial"/>
                <a:sym typeface="Arial"/>
                <a:hlinkClick r:id="rId9">
                  <a:extLst>
                    <a:ext uri="{A12FA001-AC4F-418D-AE19-62706E023703}">
                      <ahyp:hlinkClr val="tx"/>
                    </a:ext>
                  </a:extLst>
                </a:hlinkClick>
              </a:rPr>
              <a:t>health</a:t>
            </a:r>
            <a:r>
              <a:rPr lang="en" sz="2400">
                <a:solidFill>
                  <a:srgbClr val="202122"/>
                </a:solidFill>
                <a:highlight>
                  <a:srgbClr val="FFFFFF"/>
                </a:highlight>
                <a:latin typeface="Arial"/>
                <a:ea typeface="Arial"/>
                <a:cs typeface="Arial"/>
                <a:sym typeface="Arial"/>
              </a:rPr>
              <a:t>, </a:t>
            </a:r>
            <a:r>
              <a:rPr lang="en" sz="2400">
                <a:solidFill>
                  <a:srgbClr val="0B0080"/>
                </a:solidFill>
                <a:uFill>
                  <a:noFill/>
                </a:uFill>
                <a:latin typeface="Arial"/>
                <a:ea typeface="Arial"/>
                <a:cs typeface="Arial"/>
                <a:sym typeface="Arial"/>
                <a:hlinkClick r:id="rId10">
                  <a:extLst>
                    <a:ext uri="{A12FA001-AC4F-418D-AE19-62706E023703}">
                      <ahyp:hlinkClr val="tx"/>
                    </a:ext>
                  </a:extLst>
                </a:hlinkClick>
              </a:rPr>
              <a:t>news</a:t>
            </a:r>
            <a:r>
              <a:rPr lang="en" sz="2400">
                <a:solidFill>
                  <a:srgbClr val="202122"/>
                </a:solidFill>
                <a:highlight>
                  <a:srgbClr val="FFFFFF"/>
                </a:highlight>
                <a:latin typeface="Arial"/>
                <a:ea typeface="Arial"/>
                <a:cs typeface="Arial"/>
                <a:sym typeface="Arial"/>
              </a:rPr>
              <a:t>, and </a:t>
            </a:r>
            <a:r>
              <a:rPr lang="en" sz="2400">
                <a:solidFill>
                  <a:srgbClr val="0B0080"/>
                </a:solidFill>
                <a:uFill>
                  <a:noFill/>
                </a:uFill>
                <a:latin typeface="Arial"/>
                <a:ea typeface="Arial"/>
                <a:cs typeface="Arial"/>
                <a:sym typeface="Arial"/>
                <a:hlinkClick r:id="rId11">
                  <a:extLst>
                    <a:ext uri="{A12FA001-AC4F-418D-AE19-62706E023703}">
                      <ahyp:hlinkClr val="tx"/>
                    </a:ext>
                  </a:extLst>
                </a:hlinkClick>
              </a:rPr>
              <a:t>productivity</a:t>
            </a:r>
            <a:r>
              <a:rPr lang="en" sz="2400"/>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1303800" y="598575"/>
            <a:ext cx="7030500" cy="545700"/>
          </a:xfrm>
          <a:prstGeom prst="rect">
            <a:avLst/>
          </a:prstGeom>
        </p:spPr>
        <p:txBody>
          <a:bodyPr anchorCtr="0" anchor="t" bIns="91425" lIns="91425" spcFirstLastPara="1" rIns="91425" wrap="square" tIns="91425">
            <a:noAutofit/>
          </a:bodyPr>
          <a:lstStyle/>
          <a:p>
            <a:pPr indent="0" lvl="0" marL="0" rtl="0" algn="ctr">
              <a:lnSpc>
                <a:spcPct val="130000"/>
              </a:lnSpc>
              <a:spcBef>
                <a:spcPts val="1700"/>
              </a:spcBef>
              <a:spcAft>
                <a:spcPts val="0"/>
              </a:spcAft>
              <a:buNone/>
            </a:pPr>
            <a:r>
              <a:rPr b="0" lang="en" sz="2600" u="sng">
                <a:solidFill>
                  <a:srgbClr val="000000"/>
                </a:solidFill>
                <a:latin typeface="Georgia"/>
                <a:ea typeface="Georgia"/>
                <a:cs typeface="Georgia"/>
                <a:sym typeface="Georgia"/>
              </a:rPr>
              <a:t>Application</a:t>
            </a:r>
            <a:endParaRPr b="0" sz="2600" u="sng">
              <a:solidFill>
                <a:srgbClr val="000000"/>
              </a:solidFill>
              <a:latin typeface="Georgia"/>
              <a:ea typeface="Georgia"/>
              <a:cs typeface="Georgia"/>
              <a:sym typeface="Georgia"/>
            </a:endParaRPr>
          </a:p>
          <a:p>
            <a:pPr indent="0" lvl="0" marL="0" rtl="0" algn="l">
              <a:spcBef>
                <a:spcPts val="400"/>
              </a:spcBef>
              <a:spcAft>
                <a:spcPts val="0"/>
              </a:spcAft>
              <a:buNone/>
            </a:pPr>
            <a:r>
              <a:t/>
            </a:r>
            <a:endParaRPr/>
          </a:p>
        </p:txBody>
      </p:sp>
      <p:sp>
        <p:nvSpPr>
          <p:cNvPr id="299" name="Google Shape;299;p17"/>
          <p:cNvSpPr txBox="1"/>
          <p:nvPr>
            <p:ph idx="1" type="body"/>
          </p:nvPr>
        </p:nvSpPr>
        <p:spPr>
          <a:xfrm>
            <a:off x="1303800" y="1234275"/>
            <a:ext cx="7030500" cy="3466800"/>
          </a:xfrm>
          <a:prstGeom prst="rect">
            <a:avLst/>
          </a:prstGeom>
        </p:spPr>
        <p:txBody>
          <a:bodyPr anchorCtr="0" anchor="t" bIns="91425" lIns="91425" spcFirstLastPara="1" rIns="91425" wrap="square" tIns="91425">
            <a:noAutofit/>
          </a:bodyPr>
          <a:lstStyle/>
          <a:p>
            <a:pPr indent="-274002" lvl="0" marL="457200" rtl="0" algn="l">
              <a:lnSpc>
                <a:spcPct val="140000"/>
              </a:lnSpc>
              <a:spcBef>
                <a:spcPts val="400"/>
              </a:spcBef>
              <a:spcAft>
                <a:spcPts val="0"/>
              </a:spcAft>
              <a:buSzPts val="715"/>
              <a:buChar char="●"/>
            </a:pPr>
            <a:r>
              <a:rPr b="1" lang="en" sz="1696">
                <a:solidFill>
                  <a:srgbClr val="000000"/>
                </a:solidFill>
                <a:latin typeface="Arial"/>
                <a:ea typeface="Arial"/>
                <a:cs typeface="Arial"/>
                <a:sym typeface="Arial"/>
              </a:rPr>
              <a:t>Mes</a:t>
            </a:r>
            <a:r>
              <a:rPr b="1" lang="en" sz="1539">
                <a:solidFill>
                  <a:srgbClr val="000000"/>
                </a:solidFill>
                <a:latin typeface="Arial"/>
                <a:ea typeface="Arial"/>
                <a:cs typeface="Arial"/>
                <a:sym typeface="Arial"/>
              </a:rPr>
              <a:t>saging apps: </a:t>
            </a:r>
            <a:r>
              <a:rPr lang="en" sz="1471">
                <a:solidFill>
                  <a:srgbClr val="202122"/>
                </a:solidFill>
                <a:highlight>
                  <a:srgbClr val="FFFFFF"/>
                </a:highlight>
                <a:latin typeface="Arial"/>
                <a:ea typeface="Arial"/>
                <a:cs typeface="Arial"/>
                <a:sym typeface="Arial"/>
              </a:rPr>
              <a:t>Many companies' chatbots run on </a:t>
            </a:r>
            <a:r>
              <a:rPr lang="en" sz="1471">
                <a:solidFill>
                  <a:srgbClr val="0B0080"/>
                </a:solidFill>
                <a:uFill>
                  <a:noFill/>
                </a:uFill>
                <a:latin typeface="Arial"/>
                <a:ea typeface="Arial"/>
                <a:cs typeface="Arial"/>
                <a:sym typeface="Arial"/>
                <a:hlinkClick r:id="rId3">
                  <a:extLst>
                    <a:ext uri="{A12FA001-AC4F-418D-AE19-62706E023703}">
                      <ahyp:hlinkClr val="tx"/>
                    </a:ext>
                  </a:extLst>
                </a:hlinkClick>
              </a:rPr>
              <a:t>messaging apps</a:t>
            </a:r>
            <a:r>
              <a:rPr lang="en" sz="1471">
                <a:solidFill>
                  <a:srgbClr val="202122"/>
                </a:solidFill>
                <a:highlight>
                  <a:srgbClr val="FFFFFF"/>
                </a:highlight>
                <a:latin typeface="Arial"/>
                <a:ea typeface="Arial"/>
                <a:cs typeface="Arial"/>
                <a:sym typeface="Arial"/>
              </a:rPr>
              <a:t> or simply via SMS. </a:t>
            </a:r>
            <a:r>
              <a:rPr lang="en" sz="1485">
                <a:solidFill>
                  <a:srgbClr val="202122"/>
                </a:solidFill>
                <a:highlight>
                  <a:srgbClr val="FFFFFF"/>
                </a:highlight>
                <a:latin typeface="Arial"/>
                <a:ea typeface="Arial"/>
                <a:cs typeface="Arial"/>
                <a:sym typeface="Arial"/>
              </a:rPr>
              <a:t>Banks, insurers, media companies, e-commerce companies, airlines, hotel chains, retailers, health care providers, government entities and restaurant chains have used chatbots to answer simple questions, increase </a:t>
            </a:r>
            <a:r>
              <a:rPr lang="en" sz="1485">
                <a:solidFill>
                  <a:srgbClr val="0B0080"/>
                </a:solidFill>
                <a:uFill>
                  <a:noFill/>
                </a:uFill>
                <a:latin typeface="Arial"/>
                <a:ea typeface="Arial"/>
                <a:cs typeface="Arial"/>
                <a:sym typeface="Arial"/>
                <a:hlinkClick r:id="rId4">
                  <a:extLst>
                    <a:ext uri="{A12FA001-AC4F-418D-AE19-62706E023703}">
                      <ahyp:hlinkClr val="tx"/>
                    </a:ext>
                  </a:extLst>
                </a:hlinkClick>
              </a:rPr>
              <a:t>customer engagement</a:t>
            </a:r>
            <a:r>
              <a:rPr lang="en" sz="1485">
                <a:solidFill>
                  <a:srgbClr val="202122"/>
                </a:solidFill>
                <a:highlight>
                  <a:srgbClr val="FFFFFF"/>
                </a:highlight>
                <a:latin typeface="Arial"/>
                <a:ea typeface="Arial"/>
                <a:cs typeface="Arial"/>
                <a:sym typeface="Arial"/>
              </a:rPr>
              <a:t>, for promotion, and to offer additional ways to order from them.</a:t>
            </a:r>
            <a:endParaRPr sz="1815">
              <a:solidFill>
                <a:srgbClr val="202122"/>
              </a:solidFill>
              <a:highlight>
                <a:srgbClr val="FFFFFF"/>
              </a:highlight>
              <a:latin typeface="Arial"/>
              <a:ea typeface="Arial"/>
              <a:cs typeface="Arial"/>
              <a:sym typeface="Arial"/>
            </a:endParaRPr>
          </a:p>
          <a:p>
            <a:pPr indent="-303075" lvl="0" marL="457200" rtl="0" algn="l">
              <a:lnSpc>
                <a:spcPct val="140000"/>
              </a:lnSpc>
              <a:spcBef>
                <a:spcPts val="0"/>
              </a:spcBef>
              <a:spcAft>
                <a:spcPts val="0"/>
              </a:spcAft>
              <a:buSzPts val="1173"/>
              <a:buChar char="●"/>
            </a:pPr>
            <a:r>
              <a:rPr b="1" lang="en" sz="1556">
                <a:solidFill>
                  <a:srgbClr val="000000"/>
                </a:solidFill>
                <a:latin typeface="Arial"/>
                <a:ea typeface="Arial"/>
                <a:cs typeface="Arial"/>
                <a:sym typeface="Arial"/>
              </a:rPr>
              <a:t>Healthcare:</a:t>
            </a:r>
            <a:r>
              <a:rPr lang="en" sz="1444">
                <a:solidFill>
                  <a:srgbClr val="202122"/>
                </a:solidFill>
                <a:highlight>
                  <a:srgbClr val="FFFFFF"/>
                </a:highlight>
                <a:latin typeface="Arial"/>
                <a:ea typeface="Arial"/>
                <a:cs typeface="Arial"/>
                <a:sym typeface="Arial"/>
              </a:rPr>
              <a:t>Chatbots are also appearing in the healthcare industry.</a:t>
            </a:r>
            <a:r>
              <a:rPr baseline="30000" lang="en" sz="1637">
                <a:solidFill>
                  <a:srgbClr val="0B0080"/>
                </a:solidFill>
                <a:uFill>
                  <a:noFill/>
                </a:uFill>
                <a:latin typeface="Arial"/>
                <a:ea typeface="Arial"/>
                <a:cs typeface="Arial"/>
                <a:sym typeface="Arial"/>
                <a:hlinkClick r:id="rId5">
                  <a:extLst>
                    <a:ext uri="{A12FA001-AC4F-418D-AE19-62706E023703}">
                      <ahyp:hlinkClr val="tx"/>
                    </a:ext>
                  </a:extLst>
                </a:hlinkClick>
              </a:rPr>
              <a:t>]</a:t>
            </a:r>
            <a:r>
              <a:rPr lang="en" sz="1444">
                <a:solidFill>
                  <a:srgbClr val="202122"/>
                </a:solidFill>
                <a:highlight>
                  <a:srgbClr val="FFFFFF"/>
                </a:highlight>
                <a:latin typeface="Arial"/>
                <a:ea typeface="Arial"/>
                <a:cs typeface="Arial"/>
                <a:sym typeface="Arial"/>
              </a:rPr>
              <a:t> A study suggested that physicians in the United States believed that chatbots would be most beneficial for scheduling doctor appointments, locating health clinics, or providing medication information.</a:t>
            </a:r>
            <a:endParaRPr b="1" sz="2177">
              <a:solidFill>
                <a:srgbClr val="000000"/>
              </a:solidFill>
              <a:latin typeface="Arial"/>
              <a:ea typeface="Arial"/>
              <a:cs typeface="Arial"/>
              <a:sym typeface="Arial"/>
            </a:endParaRPr>
          </a:p>
          <a:p>
            <a:pPr indent="0" lvl="0" marL="457200" rtl="0" algn="l">
              <a:lnSpc>
                <a:spcPct val="140000"/>
              </a:lnSpc>
              <a:spcBef>
                <a:spcPts val="400"/>
              </a:spcBef>
              <a:spcAft>
                <a:spcPts val="0"/>
              </a:spcAft>
              <a:buSzPts val="605"/>
              <a:buNone/>
            </a:pPr>
            <a:r>
              <a:t/>
            </a:r>
            <a:endParaRPr sz="1007">
              <a:solidFill>
                <a:srgbClr val="202122"/>
              </a:solidFill>
              <a:highlight>
                <a:srgbClr val="FFFFFF"/>
              </a:highlight>
              <a:latin typeface="Arial"/>
              <a:ea typeface="Arial"/>
              <a:cs typeface="Arial"/>
              <a:sym typeface="Arial"/>
            </a:endParaRPr>
          </a:p>
          <a:p>
            <a:pPr indent="0" lvl="0" marL="457200" rtl="0" algn="l">
              <a:lnSpc>
                <a:spcPct val="95000"/>
              </a:lnSpc>
              <a:spcBef>
                <a:spcPts val="0"/>
              </a:spcBef>
              <a:spcAft>
                <a:spcPts val="1200"/>
              </a:spcAft>
              <a:buSzPts val="605"/>
              <a:buNone/>
            </a:pPr>
            <a:r>
              <a:t/>
            </a:r>
            <a:endParaRPr sz="81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idx="1" type="body"/>
          </p:nvPr>
        </p:nvSpPr>
        <p:spPr>
          <a:xfrm>
            <a:off x="1303800" y="471225"/>
            <a:ext cx="7030500" cy="4207200"/>
          </a:xfrm>
          <a:prstGeom prst="rect">
            <a:avLst/>
          </a:prstGeom>
        </p:spPr>
        <p:txBody>
          <a:bodyPr anchorCtr="0" anchor="t" bIns="91425" lIns="91425" spcFirstLastPara="1" rIns="91425" wrap="square" tIns="91425">
            <a:noAutofit/>
          </a:bodyPr>
          <a:lstStyle/>
          <a:p>
            <a:pPr indent="-317500" lvl="0" marL="457200" rtl="0" algn="l">
              <a:lnSpc>
                <a:spcPct val="160000"/>
              </a:lnSpc>
              <a:spcBef>
                <a:spcPts val="400"/>
              </a:spcBef>
              <a:spcAft>
                <a:spcPts val="0"/>
              </a:spcAft>
              <a:buSzPts val="1400"/>
              <a:buChar char="●"/>
            </a:pPr>
            <a:r>
              <a:rPr b="1" lang="en" sz="1400">
                <a:solidFill>
                  <a:srgbClr val="000000"/>
                </a:solidFill>
                <a:latin typeface="Arial"/>
                <a:ea typeface="Arial"/>
                <a:cs typeface="Arial"/>
                <a:sym typeface="Arial"/>
              </a:rPr>
              <a:t>Politics: </a:t>
            </a:r>
            <a:r>
              <a:rPr lang="en" sz="1400">
                <a:solidFill>
                  <a:srgbClr val="202122"/>
                </a:solidFill>
                <a:highlight>
                  <a:srgbClr val="FFFFFF"/>
                </a:highlight>
                <a:latin typeface="Arial"/>
                <a:ea typeface="Arial"/>
                <a:cs typeface="Arial"/>
                <a:sym typeface="Arial"/>
              </a:rPr>
              <a:t>In New Zealand, the chatbot SAM – short for </a:t>
            </a:r>
            <a:r>
              <a:rPr lang="en" sz="1400">
                <a:solidFill>
                  <a:srgbClr val="0B0080"/>
                </a:solidFill>
                <a:uFill>
                  <a:noFill/>
                </a:uFill>
                <a:latin typeface="Arial"/>
                <a:ea typeface="Arial"/>
                <a:cs typeface="Arial"/>
                <a:sym typeface="Arial"/>
                <a:hlinkClick r:id="rId3">
                  <a:extLst>
                    <a:ext uri="{A12FA001-AC4F-418D-AE19-62706E023703}">
                      <ahyp:hlinkClr val="tx"/>
                    </a:ext>
                  </a:extLst>
                </a:hlinkClick>
              </a:rPr>
              <a:t>Semantic Analysis Machine</a:t>
            </a:r>
            <a:r>
              <a:rPr lang="en" sz="1400">
                <a:solidFill>
                  <a:srgbClr val="202122"/>
                </a:solidFill>
                <a:highlight>
                  <a:srgbClr val="FFFFFF"/>
                </a:highlight>
                <a:latin typeface="Arial"/>
                <a:ea typeface="Arial"/>
                <a:cs typeface="Arial"/>
                <a:sym typeface="Arial"/>
              </a:rPr>
              <a:t> (made by Nick Gerritsen of Touchtech) – has been developed. It is designed to share its political thoughts, for example on topics such as climate change, healthcare and education, etc. It talks to people through Facebook Messenger.</a:t>
            </a:r>
            <a:endParaRPr b="1" sz="1400">
              <a:solidFill>
                <a:srgbClr val="000000"/>
              </a:solidFill>
              <a:latin typeface="Arial"/>
              <a:ea typeface="Arial"/>
              <a:cs typeface="Arial"/>
              <a:sym typeface="Arial"/>
            </a:endParaRPr>
          </a:p>
          <a:p>
            <a:pPr indent="-317500" lvl="0" marL="457200" rtl="0" algn="l">
              <a:lnSpc>
                <a:spcPct val="160000"/>
              </a:lnSpc>
              <a:spcBef>
                <a:spcPts val="0"/>
              </a:spcBef>
              <a:spcAft>
                <a:spcPts val="0"/>
              </a:spcAft>
              <a:buSzPts val="1400"/>
              <a:buChar char="●"/>
            </a:pPr>
            <a:r>
              <a:rPr b="1" lang="en" sz="1400">
                <a:solidFill>
                  <a:srgbClr val="000000"/>
                </a:solidFill>
                <a:latin typeface="Arial"/>
                <a:ea typeface="Arial"/>
                <a:cs typeface="Arial"/>
                <a:sym typeface="Arial"/>
              </a:rPr>
              <a:t>Malicious use: </a:t>
            </a:r>
            <a:r>
              <a:rPr lang="en" sz="1400">
                <a:solidFill>
                  <a:srgbClr val="202122"/>
                </a:solidFill>
                <a:highlight>
                  <a:srgbClr val="FFFFFF"/>
                </a:highlight>
                <a:latin typeface="Arial"/>
                <a:ea typeface="Arial"/>
                <a:cs typeface="Arial"/>
                <a:sym typeface="Arial"/>
              </a:rPr>
              <a:t>Malicious chatbots are frequently used to fill </a:t>
            </a:r>
            <a:r>
              <a:rPr lang="en" sz="1400">
                <a:solidFill>
                  <a:srgbClr val="0B0080"/>
                </a:solidFill>
                <a:uFill>
                  <a:noFill/>
                </a:uFill>
                <a:latin typeface="Arial"/>
                <a:ea typeface="Arial"/>
                <a:cs typeface="Arial"/>
                <a:sym typeface="Arial"/>
                <a:hlinkClick r:id="rId4">
                  <a:extLst>
                    <a:ext uri="{A12FA001-AC4F-418D-AE19-62706E023703}">
                      <ahyp:hlinkClr val="tx"/>
                    </a:ext>
                  </a:extLst>
                </a:hlinkClick>
              </a:rPr>
              <a:t>chat rooms</a:t>
            </a:r>
            <a:r>
              <a:rPr lang="en" sz="1400">
                <a:solidFill>
                  <a:srgbClr val="202122"/>
                </a:solidFill>
                <a:highlight>
                  <a:srgbClr val="FFFFFF"/>
                </a:highlight>
                <a:latin typeface="Arial"/>
                <a:ea typeface="Arial"/>
                <a:cs typeface="Arial"/>
                <a:sym typeface="Arial"/>
              </a:rPr>
              <a:t> with spam and advertisements, by mimicking human behavior and conversations or to entice people into revealing personal information, such as bank account numbers. They were commonly found on </a:t>
            </a:r>
            <a:r>
              <a:rPr lang="en" sz="1400">
                <a:solidFill>
                  <a:srgbClr val="0B0080"/>
                </a:solidFill>
                <a:uFill>
                  <a:noFill/>
                </a:uFill>
                <a:latin typeface="Arial"/>
                <a:ea typeface="Arial"/>
                <a:cs typeface="Arial"/>
                <a:sym typeface="Arial"/>
                <a:hlinkClick r:id="rId5">
                  <a:extLst>
                    <a:ext uri="{A12FA001-AC4F-418D-AE19-62706E023703}">
                      <ahyp:hlinkClr val="tx"/>
                    </a:ext>
                  </a:extLst>
                </a:hlinkClick>
              </a:rPr>
              <a:t>Yahoo! Messenger</a:t>
            </a:r>
            <a:r>
              <a:rPr lang="en" sz="1400">
                <a:solidFill>
                  <a:srgbClr val="202122"/>
                </a:solidFill>
                <a:highlight>
                  <a:srgbClr val="FFFFFF"/>
                </a:highlight>
                <a:latin typeface="Arial"/>
                <a:ea typeface="Arial"/>
                <a:cs typeface="Arial"/>
                <a:sym typeface="Arial"/>
              </a:rPr>
              <a:t>, </a:t>
            </a:r>
            <a:r>
              <a:rPr lang="en" sz="1400">
                <a:solidFill>
                  <a:srgbClr val="0B0080"/>
                </a:solidFill>
                <a:uFill>
                  <a:noFill/>
                </a:uFill>
                <a:latin typeface="Arial"/>
                <a:ea typeface="Arial"/>
                <a:cs typeface="Arial"/>
                <a:sym typeface="Arial"/>
                <a:hlinkClick r:id="rId6">
                  <a:extLst>
                    <a:ext uri="{A12FA001-AC4F-418D-AE19-62706E023703}">
                      <ahyp:hlinkClr val="tx"/>
                    </a:ext>
                  </a:extLst>
                </a:hlinkClick>
              </a:rPr>
              <a:t>Windows Live Messenger</a:t>
            </a:r>
            <a:r>
              <a:rPr lang="en" sz="1400">
                <a:solidFill>
                  <a:srgbClr val="202122"/>
                </a:solidFill>
                <a:highlight>
                  <a:srgbClr val="FFFFFF"/>
                </a:highlight>
                <a:latin typeface="Arial"/>
                <a:ea typeface="Arial"/>
                <a:cs typeface="Arial"/>
                <a:sym typeface="Arial"/>
              </a:rPr>
              <a:t>, </a:t>
            </a:r>
            <a:r>
              <a:rPr lang="en" sz="1400">
                <a:solidFill>
                  <a:srgbClr val="0B0080"/>
                </a:solidFill>
                <a:uFill>
                  <a:noFill/>
                </a:uFill>
                <a:latin typeface="Arial"/>
                <a:ea typeface="Arial"/>
                <a:cs typeface="Arial"/>
                <a:sym typeface="Arial"/>
                <a:hlinkClick r:id="rId7">
                  <a:extLst>
                    <a:ext uri="{A12FA001-AC4F-418D-AE19-62706E023703}">
                      <ahyp:hlinkClr val="tx"/>
                    </a:ext>
                  </a:extLst>
                </a:hlinkClick>
              </a:rPr>
              <a:t>AOL Instant Messenger</a:t>
            </a:r>
            <a:r>
              <a:rPr lang="en" sz="1400">
                <a:solidFill>
                  <a:srgbClr val="202122"/>
                </a:solidFill>
                <a:highlight>
                  <a:srgbClr val="FFFFFF"/>
                </a:highlight>
                <a:latin typeface="Arial"/>
                <a:ea typeface="Arial"/>
                <a:cs typeface="Arial"/>
                <a:sym typeface="Arial"/>
              </a:rPr>
              <a:t> and other </a:t>
            </a:r>
            <a:r>
              <a:rPr lang="en" sz="1400">
                <a:solidFill>
                  <a:srgbClr val="0B0080"/>
                </a:solidFill>
                <a:uFill>
                  <a:noFill/>
                </a:uFill>
                <a:latin typeface="Arial"/>
                <a:ea typeface="Arial"/>
                <a:cs typeface="Arial"/>
                <a:sym typeface="Arial"/>
                <a:hlinkClick r:id="rId8">
                  <a:extLst>
                    <a:ext uri="{A12FA001-AC4F-418D-AE19-62706E023703}">
                      <ahyp:hlinkClr val="tx"/>
                    </a:ext>
                  </a:extLst>
                </a:hlinkClick>
              </a:rPr>
              <a:t>instant messaging</a:t>
            </a:r>
            <a:r>
              <a:rPr lang="en" sz="1400">
                <a:solidFill>
                  <a:srgbClr val="202122"/>
                </a:solidFill>
                <a:highlight>
                  <a:srgbClr val="FFFFFF"/>
                </a:highlight>
                <a:latin typeface="Arial"/>
                <a:ea typeface="Arial"/>
                <a:cs typeface="Arial"/>
                <a:sym typeface="Arial"/>
              </a:rPr>
              <a:t> protocols. There has also been a published report of a chatbot used in a fake personal ad on a dating service's website.</a:t>
            </a:r>
            <a:endParaRPr b="1"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type="title"/>
          </p:nvPr>
        </p:nvSpPr>
        <p:spPr>
          <a:xfrm>
            <a:off x="1303800" y="370250"/>
            <a:ext cx="7030500" cy="717900"/>
          </a:xfrm>
          <a:prstGeom prst="rect">
            <a:avLst/>
          </a:prstGeom>
        </p:spPr>
        <p:txBody>
          <a:bodyPr anchorCtr="0" anchor="t" bIns="91425" lIns="91425" spcFirstLastPara="1" rIns="91425" wrap="square" tIns="91425">
            <a:noAutofit/>
          </a:bodyPr>
          <a:lstStyle/>
          <a:p>
            <a:pPr indent="0" lvl="0" marL="0" rtl="0" algn="ctr">
              <a:lnSpc>
                <a:spcPct val="130000"/>
              </a:lnSpc>
              <a:spcBef>
                <a:spcPts val="1700"/>
              </a:spcBef>
              <a:spcAft>
                <a:spcPts val="0"/>
              </a:spcAft>
              <a:buSzPts val="990"/>
              <a:buNone/>
            </a:pPr>
            <a:r>
              <a:rPr b="0" lang="en" sz="2420" u="sng">
                <a:solidFill>
                  <a:srgbClr val="000000"/>
                </a:solidFill>
                <a:latin typeface="Georgia"/>
                <a:ea typeface="Georgia"/>
                <a:cs typeface="Georgia"/>
                <a:sym typeface="Georgia"/>
              </a:rPr>
              <a:t>Limitations of Chatbots</a:t>
            </a:r>
            <a:endParaRPr b="0" sz="2420" u="sng">
              <a:solidFill>
                <a:srgbClr val="000000"/>
              </a:solidFill>
              <a:latin typeface="Georgia"/>
              <a:ea typeface="Georgia"/>
              <a:cs typeface="Georgia"/>
              <a:sym typeface="Georgia"/>
            </a:endParaRPr>
          </a:p>
          <a:p>
            <a:pPr indent="0" lvl="0" marL="0" rtl="0" algn="l">
              <a:spcBef>
                <a:spcPts val="400"/>
              </a:spcBef>
              <a:spcAft>
                <a:spcPts val="0"/>
              </a:spcAft>
              <a:buSzPts val="990"/>
              <a:buNone/>
            </a:pPr>
            <a:r>
              <a:t/>
            </a:r>
            <a:endParaRPr sz="2520"/>
          </a:p>
        </p:txBody>
      </p:sp>
      <p:sp>
        <p:nvSpPr>
          <p:cNvPr id="310" name="Google Shape;310;p19"/>
          <p:cNvSpPr txBox="1"/>
          <p:nvPr>
            <p:ph idx="1" type="body"/>
          </p:nvPr>
        </p:nvSpPr>
        <p:spPr>
          <a:xfrm>
            <a:off x="1303800" y="1234150"/>
            <a:ext cx="7030500" cy="32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50">
                <a:solidFill>
                  <a:srgbClr val="202122"/>
                </a:solidFill>
                <a:highlight>
                  <a:srgbClr val="FFFFFF"/>
                </a:highlight>
                <a:latin typeface="Arial"/>
                <a:ea typeface="Arial"/>
                <a:cs typeface="Arial"/>
                <a:sym typeface="Arial"/>
              </a:rPr>
              <a:t>The creation and implementation of chatbots is still a developing area, heavily related to </a:t>
            </a:r>
            <a:r>
              <a:rPr lang="en" sz="2250">
                <a:solidFill>
                  <a:srgbClr val="0B0080"/>
                </a:solidFill>
                <a:uFill>
                  <a:noFill/>
                </a:uFill>
                <a:latin typeface="Arial"/>
                <a:ea typeface="Arial"/>
                <a:cs typeface="Arial"/>
                <a:sym typeface="Arial"/>
                <a:hlinkClick r:id="rId3">
                  <a:extLst>
                    <a:ext uri="{A12FA001-AC4F-418D-AE19-62706E023703}">
                      <ahyp:hlinkClr val="tx"/>
                    </a:ext>
                  </a:extLst>
                </a:hlinkClick>
              </a:rPr>
              <a:t>artificial intelligence</a:t>
            </a:r>
            <a:r>
              <a:rPr lang="en" sz="2250">
                <a:solidFill>
                  <a:srgbClr val="202122"/>
                </a:solidFill>
                <a:highlight>
                  <a:srgbClr val="FFFFFF"/>
                </a:highlight>
                <a:latin typeface="Arial"/>
                <a:ea typeface="Arial"/>
                <a:cs typeface="Arial"/>
                <a:sym typeface="Arial"/>
              </a:rPr>
              <a:t> and </a:t>
            </a:r>
            <a:r>
              <a:rPr lang="en" sz="2250">
                <a:solidFill>
                  <a:srgbClr val="0B0080"/>
                </a:solidFill>
                <a:uFill>
                  <a:noFill/>
                </a:uFill>
                <a:latin typeface="Arial"/>
                <a:ea typeface="Arial"/>
                <a:cs typeface="Arial"/>
                <a:sym typeface="Arial"/>
                <a:hlinkClick r:id="rId4">
                  <a:extLst>
                    <a:ext uri="{A12FA001-AC4F-418D-AE19-62706E023703}">
                      <ahyp:hlinkClr val="tx"/>
                    </a:ext>
                  </a:extLst>
                </a:hlinkClick>
              </a:rPr>
              <a:t>machine learning</a:t>
            </a:r>
            <a:r>
              <a:rPr lang="en" sz="2250">
                <a:solidFill>
                  <a:srgbClr val="202122"/>
                </a:solidFill>
                <a:highlight>
                  <a:srgbClr val="FFFFFF"/>
                </a:highlight>
                <a:latin typeface="Arial"/>
                <a:ea typeface="Arial"/>
                <a:cs typeface="Arial"/>
                <a:sym typeface="Arial"/>
              </a:rPr>
              <a:t>, so the provided solutions, while possessing obvious advantages, have some important limitations in terms of functionalities and use cases. However, this is changing over time.</a:t>
            </a:r>
            <a:endParaRPr sz="2250">
              <a:solidFill>
                <a:srgbClr val="2021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533">
              <a:solidFill>
                <a:srgbClr val="202122"/>
              </a:solidFill>
              <a:latin typeface="Arial"/>
              <a:ea typeface="Arial"/>
              <a:cs typeface="Arial"/>
              <a:sym typeface="Arial"/>
            </a:endParaRPr>
          </a:p>
          <a:p>
            <a:pPr indent="0" lvl="0" marL="0" rtl="0" algn="l">
              <a:spcBef>
                <a:spcPts val="100"/>
              </a:spcBef>
              <a:spcAft>
                <a:spcPts val="1200"/>
              </a:spcAft>
              <a:buNone/>
            </a:pPr>
            <a:r>
              <a:t/>
            </a:r>
            <a:endParaRPr sz="1933">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idx="1" type="body"/>
          </p:nvPr>
        </p:nvSpPr>
        <p:spPr>
          <a:xfrm>
            <a:off x="1121950" y="460000"/>
            <a:ext cx="7503900" cy="430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 sz="1533">
                <a:solidFill>
                  <a:srgbClr val="202122"/>
                </a:solidFill>
                <a:latin typeface="Arial"/>
                <a:ea typeface="Arial"/>
                <a:cs typeface="Arial"/>
                <a:sym typeface="Arial"/>
              </a:rPr>
              <a:t>The most common ones are listed below:</a:t>
            </a:r>
            <a:endParaRPr b="1" baseline="30000" sz="1883">
              <a:solidFill>
                <a:srgbClr val="0B0080"/>
              </a:solidFill>
              <a:latin typeface="Arial"/>
              <a:ea typeface="Arial"/>
              <a:cs typeface="Arial"/>
              <a:sym typeface="Arial"/>
            </a:endParaRPr>
          </a:p>
          <a:p>
            <a:pPr indent="-295275" lvl="0" marL="685800" rtl="0" algn="l">
              <a:spcBef>
                <a:spcPts val="600"/>
              </a:spcBef>
              <a:spcAft>
                <a:spcPts val="0"/>
              </a:spcAft>
              <a:buClr>
                <a:srgbClr val="202122"/>
              </a:buClr>
              <a:buSzPts val="1050"/>
              <a:buFont typeface="Arial"/>
              <a:buChar char="●"/>
            </a:pPr>
            <a:r>
              <a:rPr lang="en" sz="1533">
                <a:solidFill>
                  <a:srgbClr val="202122"/>
                </a:solidFill>
                <a:latin typeface="Arial"/>
                <a:ea typeface="Arial"/>
                <a:cs typeface="Arial"/>
                <a:sym typeface="Arial"/>
              </a:rPr>
              <a:t>As the database, used for output generation, is fixed and limited, chatbots can fail while dealing with an unsaved query.</a:t>
            </a:r>
            <a:endParaRPr baseline="30000" sz="1883">
              <a:solidFill>
                <a:srgbClr val="0B0080"/>
              </a:solidFill>
              <a:latin typeface="Arial"/>
              <a:ea typeface="Arial"/>
              <a:cs typeface="Arial"/>
              <a:sym typeface="Arial"/>
            </a:endParaRPr>
          </a:p>
          <a:p>
            <a:pPr indent="-325997" lvl="0" marL="685800" rtl="0" algn="l">
              <a:spcBef>
                <a:spcPts val="0"/>
              </a:spcBef>
              <a:spcAft>
                <a:spcPts val="0"/>
              </a:spcAft>
              <a:buClr>
                <a:srgbClr val="202122"/>
              </a:buClr>
              <a:buSzPts val="1534"/>
              <a:buFont typeface="Arial"/>
              <a:buChar char="●"/>
            </a:pPr>
            <a:r>
              <a:rPr lang="en" sz="1533">
                <a:solidFill>
                  <a:srgbClr val="202122"/>
                </a:solidFill>
                <a:latin typeface="Arial"/>
                <a:ea typeface="Arial"/>
                <a:cs typeface="Arial"/>
                <a:sym typeface="Arial"/>
              </a:rPr>
              <a:t>A chatbot's efficiency highly depends on language processing and is limited because of irregularities, such as accents and mistakes.</a:t>
            </a:r>
            <a:endParaRPr sz="1533">
              <a:solidFill>
                <a:srgbClr val="202122"/>
              </a:solidFill>
              <a:latin typeface="Arial"/>
              <a:ea typeface="Arial"/>
              <a:cs typeface="Arial"/>
              <a:sym typeface="Arial"/>
            </a:endParaRPr>
          </a:p>
          <a:p>
            <a:pPr indent="-295275" lvl="0" marL="685800" rtl="0" algn="l">
              <a:spcBef>
                <a:spcPts val="0"/>
              </a:spcBef>
              <a:spcAft>
                <a:spcPts val="0"/>
              </a:spcAft>
              <a:buClr>
                <a:srgbClr val="202122"/>
              </a:buClr>
              <a:buSzPts val="1050"/>
              <a:buFont typeface="Arial"/>
              <a:buChar char="●"/>
            </a:pPr>
            <a:r>
              <a:rPr lang="en" sz="1533">
                <a:solidFill>
                  <a:srgbClr val="202122"/>
                </a:solidFill>
                <a:latin typeface="Arial"/>
                <a:ea typeface="Arial"/>
                <a:cs typeface="Arial"/>
                <a:sym typeface="Arial"/>
              </a:rPr>
              <a:t>Chatbots are unable to deal with multiple questions at the same time and so conversation opportunities are limited.</a:t>
            </a:r>
            <a:endParaRPr baseline="30000" sz="1883">
              <a:solidFill>
                <a:srgbClr val="0B0080"/>
              </a:solidFill>
              <a:latin typeface="Arial"/>
              <a:ea typeface="Arial"/>
              <a:cs typeface="Arial"/>
              <a:sym typeface="Arial"/>
            </a:endParaRPr>
          </a:p>
          <a:p>
            <a:pPr indent="-325997" lvl="0" marL="685800" rtl="0" algn="l">
              <a:spcBef>
                <a:spcPts val="0"/>
              </a:spcBef>
              <a:spcAft>
                <a:spcPts val="0"/>
              </a:spcAft>
              <a:buClr>
                <a:srgbClr val="202122"/>
              </a:buClr>
              <a:buSzPts val="1534"/>
              <a:buFont typeface="Arial"/>
              <a:buChar char="●"/>
            </a:pPr>
            <a:r>
              <a:rPr lang="en" sz="1533">
                <a:solidFill>
                  <a:srgbClr val="202122"/>
                </a:solidFill>
                <a:latin typeface="Arial"/>
                <a:ea typeface="Arial"/>
                <a:cs typeface="Arial"/>
                <a:sym typeface="Arial"/>
              </a:rPr>
              <a:t>Chatbots require a large amount of conversational data to train.</a:t>
            </a:r>
            <a:endParaRPr sz="1533">
              <a:solidFill>
                <a:srgbClr val="202122"/>
              </a:solidFill>
              <a:latin typeface="Arial"/>
              <a:ea typeface="Arial"/>
              <a:cs typeface="Arial"/>
              <a:sym typeface="Arial"/>
            </a:endParaRPr>
          </a:p>
          <a:p>
            <a:pPr indent="-295275" lvl="0" marL="685800" rtl="0" algn="l">
              <a:spcBef>
                <a:spcPts val="0"/>
              </a:spcBef>
              <a:spcAft>
                <a:spcPts val="0"/>
              </a:spcAft>
              <a:buClr>
                <a:srgbClr val="202122"/>
              </a:buClr>
              <a:buSzPts val="1050"/>
              <a:buFont typeface="Arial"/>
              <a:buChar char="●"/>
            </a:pPr>
            <a:r>
              <a:rPr lang="en" sz="1533">
                <a:solidFill>
                  <a:srgbClr val="202122"/>
                </a:solidFill>
                <a:latin typeface="Arial"/>
                <a:ea typeface="Arial"/>
                <a:cs typeface="Arial"/>
                <a:sym typeface="Arial"/>
              </a:rPr>
              <a:t>Chatbots have difficulty managing non-linear conversations that must go back and forth on a topic with a user </a:t>
            </a:r>
            <a:endParaRPr baseline="30000" sz="1883">
              <a:solidFill>
                <a:srgbClr val="0B0080"/>
              </a:solidFill>
              <a:latin typeface="Arial"/>
              <a:ea typeface="Arial"/>
              <a:cs typeface="Arial"/>
              <a:sym typeface="Arial"/>
            </a:endParaRPr>
          </a:p>
          <a:p>
            <a:pPr indent="-325997" lvl="0" marL="685800" rtl="0" algn="l">
              <a:spcBef>
                <a:spcPts val="0"/>
              </a:spcBef>
              <a:spcAft>
                <a:spcPts val="0"/>
              </a:spcAft>
              <a:buClr>
                <a:srgbClr val="202122"/>
              </a:buClr>
              <a:buSzPts val="1534"/>
              <a:buFont typeface="Arial"/>
              <a:buChar char="●"/>
            </a:pPr>
            <a:r>
              <a:rPr lang="en" sz="1533">
                <a:solidFill>
                  <a:srgbClr val="202122"/>
                </a:solidFill>
                <a:latin typeface="Arial"/>
                <a:ea typeface="Arial"/>
                <a:cs typeface="Arial"/>
                <a:sym typeface="Arial"/>
              </a:rPr>
              <a:t>As it happens usually with technology-led changes in existing services, some consumers, more often than not from the old generation, are uncomfortable with chatbots due to their limited understanding, making it obvious that their requests are being dealt with by machines.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type="title"/>
          </p:nvPr>
        </p:nvSpPr>
        <p:spPr>
          <a:xfrm>
            <a:off x="1222950" y="244900"/>
            <a:ext cx="7030500" cy="62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2600" u="sng">
                <a:latin typeface="Georgia"/>
                <a:ea typeface="Georgia"/>
                <a:cs typeface="Georgia"/>
                <a:sym typeface="Georgia"/>
              </a:rPr>
              <a:t>Screenshots of Q A Chatbot</a:t>
            </a:r>
            <a:endParaRPr b="0" sz="2600" u="sng">
              <a:latin typeface="Georgia"/>
              <a:ea typeface="Georgia"/>
              <a:cs typeface="Georgia"/>
              <a:sym typeface="Georgia"/>
            </a:endParaRPr>
          </a:p>
        </p:txBody>
      </p:sp>
      <p:pic>
        <p:nvPicPr>
          <p:cNvPr id="321" name="Google Shape;321;p21"/>
          <p:cNvPicPr preferRelativeResize="0"/>
          <p:nvPr/>
        </p:nvPicPr>
        <p:blipFill>
          <a:blip r:embed="rId3">
            <a:alphaModFix/>
          </a:blip>
          <a:stretch>
            <a:fillRect/>
          </a:stretch>
        </p:blipFill>
        <p:spPr>
          <a:xfrm>
            <a:off x="1385675" y="2841775"/>
            <a:ext cx="6705025" cy="1517200"/>
          </a:xfrm>
          <a:prstGeom prst="rect">
            <a:avLst/>
          </a:prstGeom>
          <a:noFill/>
          <a:ln>
            <a:noFill/>
          </a:ln>
        </p:spPr>
      </p:pic>
      <p:pic>
        <p:nvPicPr>
          <p:cNvPr id="322" name="Google Shape;322;p21"/>
          <p:cNvPicPr preferRelativeResize="0"/>
          <p:nvPr/>
        </p:nvPicPr>
        <p:blipFill>
          <a:blip r:embed="rId4">
            <a:alphaModFix/>
          </a:blip>
          <a:stretch>
            <a:fillRect/>
          </a:stretch>
        </p:blipFill>
        <p:spPr>
          <a:xfrm>
            <a:off x="1222950" y="869200"/>
            <a:ext cx="6429200" cy="197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