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DB53-82E5-446A-8A32-AFA55FFCBF4F}" v="50" dt="2022-10-23T22:25:5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942D8-3F6F-4180-9145-BFBA36A2B1D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85202B3-77B9-4B58-97B9-DFD0EAACBE82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FA24F28F-C076-4B4B-8EBE-BFFF3746D8BC}" type="parTrans" cxnId="{534BAD2C-5496-41AE-A8CE-DDBAFDE28D39}">
      <dgm:prSet/>
      <dgm:spPr/>
      <dgm:t>
        <a:bodyPr/>
        <a:lstStyle/>
        <a:p>
          <a:endParaRPr lang="en-US"/>
        </a:p>
      </dgm:t>
    </dgm:pt>
    <dgm:pt modelId="{DA32B38B-0C2F-4C23-89B8-79004458A2C0}" type="sibTrans" cxnId="{534BAD2C-5496-41AE-A8CE-DDBAFDE28D39}">
      <dgm:prSet/>
      <dgm:spPr/>
      <dgm:t>
        <a:bodyPr/>
        <a:lstStyle/>
        <a:p>
          <a:endParaRPr lang="en-US"/>
        </a:p>
      </dgm:t>
    </dgm:pt>
    <dgm:pt modelId="{077360D0-3A6B-4F0F-BC9F-C00D25A5AED1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9E65F212-C963-4E30-BF33-2B2A57B6B256}" type="parTrans" cxnId="{1230D233-1E67-476D-84D6-C81FFC8F44CC}">
      <dgm:prSet/>
      <dgm:spPr/>
      <dgm:t>
        <a:bodyPr/>
        <a:lstStyle/>
        <a:p>
          <a:endParaRPr lang="en-US"/>
        </a:p>
      </dgm:t>
    </dgm:pt>
    <dgm:pt modelId="{7940AFD7-ED76-46BD-ACC2-B4B0BF3511A1}" type="sibTrans" cxnId="{1230D233-1E67-476D-84D6-C81FFC8F44CC}">
      <dgm:prSet/>
      <dgm:spPr/>
      <dgm:t>
        <a:bodyPr/>
        <a:lstStyle/>
        <a:p>
          <a:endParaRPr lang="en-US"/>
        </a:p>
      </dgm:t>
    </dgm:pt>
    <dgm:pt modelId="{FCBE42CF-C6BE-4592-8E0C-25343BC3D42E}">
      <dgm:prSet phldrT="[Text]"/>
      <dgm:spPr/>
      <dgm:t>
        <a:bodyPr/>
        <a:lstStyle/>
        <a:p>
          <a:r>
            <a:rPr lang="en-US" dirty="0"/>
            <a:t>Data Modelling</a:t>
          </a:r>
        </a:p>
      </dgm:t>
    </dgm:pt>
    <dgm:pt modelId="{CA252A4D-4291-4580-BE3A-6641F46D3F88}" type="parTrans" cxnId="{E9C7F0E1-0921-40B0-8447-34ADE039B15B}">
      <dgm:prSet/>
      <dgm:spPr/>
      <dgm:t>
        <a:bodyPr/>
        <a:lstStyle/>
        <a:p>
          <a:endParaRPr lang="en-US"/>
        </a:p>
      </dgm:t>
    </dgm:pt>
    <dgm:pt modelId="{C3BBF722-55FB-4286-B134-AE6A570BCF96}" type="sibTrans" cxnId="{E9C7F0E1-0921-40B0-8447-34ADE039B15B}">
      <dgm:prSet/>
      <dgm:spPr/>
      <dgm:t>
        <a:bodyPr/>
        <a:lstStyle/>
        <a:p>
          <a:endParaRPr lang="en-US"/>
        </a:p>
      </dgm:t>
    </dgm:pt>
    <dgm:pt modelId="{2E33E26D-64C9-4993-9A2B-3878BA04244C}" type="pres">
      <dgm:prSet presAssocID="{711942D8-3F6F-4180-9145-BFBA36A2B1D0}" presName="Name0" presStyleCnt="0">
        <dgm:presLayoutVars>
          <dgm:dir/>
          <dgm:animLvl val="lvl"/>
          <dgm:resizeHandles val="exact"/>
        </dgm:presLayoutVars>
      </dgm:prSet>
      <dgm:spPr/>
    </dgm:pt>
    <dgm:pt modelId="{28DC1B23-E47F-4071-9A1F-8AF8A8123484}" type="pres">
      <dgm:prSet presAssocID="{A85202B3-77B9-4B58-97B9-DFD0EAACBE82}" presName="Name8" presStyleCnt="0"/>
      <dgm:spPr/>
    </dgm:pt>
    <dgm:pt modelId="{D8A5B17A-190C-41EF-8AF1-16539840A847}" type="pres">
      <dgm:prSet presAssocID="{A85202B3-77B9-4B58-97B9-DFD0EAACBE82}" presName="level" presStyleLbl="node1" presStyleIdx="0" presStyleCnt="3">
        <dgm:presLayoutVars>
          <dgm:chMax val="1"/>
          <dgm:bulletEnabled val="1"/>
        </dgm:presLayoutVars>
      </dgm:prSet>
      <dgm:spPr/>
    </dgm:pt>
    <dgm:pt modelId="{47FBFAA1-30F6-4B58-90F3-0E3352C899CF}" type="pres">
      <dgm:prSet presAssocID="{A85202B3-77B9-4B58-97B9-DFD0EAACBE8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963B38-6175-4577-AB48-214FFE94296E}" type="pres">
      <dgm:prSet presAssocID="{077360D0-3A6B-4F0F-BC9F-C00D25A5AED1}" presName="Name8" presStyleCnt="0"/>
      <dgm:spPr/>
    </dgm:pt>
    <dgm:pt modelId="{66D9A248-A182-4B8D-8466-904792223CEF}" type="pres">
      <dgm:prSet presAssocID="{077360D0-3A6B-4F0F-BC9F-C00D25A5AED1}" presName="level" presStyleLbl="node1" presStyleIdx="1" presStyleCnt="3">
        <dgm:presLayoutVars>
          <dgm:chMax val="1"/>
          <dgm:bulletEnabled val="1"/>
        </dgm:presLayoutVars>
      </dgm:prSet>
      <dgm:spPr/>
    </dgm:pt>
    <dgm:pt modelId="{8950C187-334B-4562-B041-5F97C7F454B9}" type="pres">
      <dgm:prSet presAssocID="{077360D0-3A6B-4F0F-BC9F-C00D25A5AED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7F5AA37-4470-4B27-AF0B-FF5120F9616F}" type="pres">
      <dgm:prSet presAssocID="{FCBE42CF-C6BE-4592-8E0C-25343BC3D42E}" presName="Name8" presStyleCnt="0"/>
      <dgm:spPr/>
    </dgm:pt>
    <dgm:pt modelId="{76178FC1-9877-4E15-B89A-445DDDE64515}" type="pres">
      <dgm:prSet presAssocID="{FCBE42CF-C6BE-4592-8E0C-25343BC3D42E}" presName="level" presStyleLbl="node1" presStyleIdx="2" presStyleCnt="3" custLinFactNeighborX="0" custLinFactNeighborY="3535">
        <dgm:presLayoutVars>
          <dgm:chMax val="1"/>
          <dgm:bulletEnabled val="1"/>
        </dgm:presLayoutVars>
      </dgm:prSet>
      <dgm:spPr/>
    </dgm:pt>
    <dgm:pt modelId="{EF21A367-2685-4920-B175-8D946D662C2C}" type="pres">
      <dgm:prSet presAssocID="{FCBE42CF-C6BE-4592-8E0C-25343BC3D4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4F38921-C637-466D-AA98-F5B25FF6D73A}" type="presOf" srcId="{077360D0-3A6B-4F0F-BC9F-C00D25A5AED1}" destId="{66D9A248-A182-4B8D-8466-904792223CEF}" srcOrd="0" destOrd="0" presId="urn:microsoft.com/office/officeart/2005/8/layout/pyramid1"/>
    <dgm:cxn modelId="{534BAD2C-5496-41AE-A8CE-DDBAFDE28D39}" srcId="{711942D8-3F6F-4180-9145-BFBA36A2B1D0}" destId="{A85202B3-77B9-4B58-97B9-DFD0EAACBE82}" srcOrd="0" destOrd="0" parTransId="{FA24F28F-C076-4B4B-8EBE-BFFF3746D8BC}" sibTransId="{DA32B38B-0C2F-4C23-89B8-79004458A2C0}"/>
    <dgm:cxn modelId="{47BF3431-AF54-4C01-B8B0-AF462604587A}" type="presOf" srcId="{FCBE42CF-C6BE-4592-8E0C-25343BC3D42E}" destId="{76178FC1-9877-4E15-B89A-445DDDE64515}" srcOrd="0" destOrd="0" presId="urn:microsoft.com/office/officeart/2005/8/layout/pyramid1"/>
    <dgm:cxn modelId="{1230D233-1E67-476D-84D6-C81FFC8F44CC}" srcId="{711942D8-3F6F-4180-9145-BFBA36A2B1D0}" destId="{077360D0-3A6B-4F0F-BC9F-C00D25A5AED1}" srcOrd="1" destOrd="0" parTransId="{9E65F212-C963-4E30-BF33-2B2A57B6B256}" sibTransId="{7940AFD7-ED76-46BD-ACC2-B4B0BF3511A1}"/>
    <dgm:cxn modelId="{90EFE534-7124-45D6-BF93-EEFD5CCDBF54}" type="presOf" srcId="{711942D8-3F6F-4180-9145-BFBA36A2B1D0}" destId="{2E33E26D-64C9-4993-9A2B-3878BA04244C}" srcOrd="0" destOrd="0" presId="urn:microsoft.com/office/officeart/2005/8/layout/pyramid1"/>
    <dgm:cxn modelId="{A5FE0C46-4EC2-4DE0-9AA2-6643D55A2953}" type="presOf" srcId="{FCBE42CF-C6BE-4592-8E0C-25343BC3D42E}" destId="{EF21A367-2685-4920-B175-8D946D662C2C}" srcOrd="1" destOrd="0" presId="urn:microsoft.com/office/officeart/2005/8/layout/pyramid1"/>
    <dgm:cxn modelId="{006FA172-0105-4D78-B3CD-6A02C8AECFCE}" type="presOf" srcId="{A85202B3-77B9-4B58-97B9-DFD0EAACBE82}" destId="{47FBFAA1-30F6-4B58-90F3-0E3352C899CF}" srcOrd="1" destOrd="0" presId="urn:microsoft.com/office/officeart/2005/8/layout/pyramid1"/>
    <dgm:cxn modelId="{F3C6E792-5CCF-45EB-AAFC-663BDBB6F8AC}" type="presOf" srcId="{077360D0-3A6B-4F0F-BC9F-C00D25A5AED1}" destId="{8950C187-334B-4562-B041-5F97C7F454B9}" srcOrd="1" destOrd="0" presId="urn:microsoft.com/office/officeart/2005/8/layout/pyramid1"/>
    <dgm:cxn modelId="{E9C7F0E1-0921-40B0-8447-34ADE039B15B}" srcId="{711942D8-3F6F-4180-9145-BFBA36A2B1D0}" destId="{FCBE42CF-C6BE-4592-8E0C-25343BC3D42E}" srcOrd="2" destOrd="0" parTransId="{CA252A4D-4291-4580-BE3A-6641F46D3F88}" sibTransId="{C3BBF722-55FB-4286-B134-AE6A570BCF96}"/>
    <dgm:cxn modelId="{ABF788FC-D058-4B50-B1AB-5F100C0BECE7}" type="presOf" srcId="{A85202B3-77B9-4B58-97B9-DFD0EAACBE82}" destId="{D8A5B17A-190C-41EF-8AF1-16539840A847}" srcOrd="0" destOrd="0" presId="urn:microsoft.com/office/officeart/2005/8/layout/pyramid1"/>
    <dgm:cxn modelId="{8C26B0BD-6D38-47D8-9F43-757CD0A4448E}" type="presParOf" srcId="{2E33E26D-64C9-4993-9A2B-3878BA04244C}" destId="{28DC1B23-E47F-4071-9A1F-8AF8A8123484}" srcOrd="0" destOrd="0" presId="urn:microsoft.com/office/officeart/2005/8/layout/pyramid1"/>
    <dgm:cxn modelId="{F8689774-8712-44EB-A51F-2F0FC393E513}" type="presParOf" srcId="{28DC1B23-E47F-4071-9A1F-8AF8A8123484}" destId="{D8A5B17A-190C-41EF-8AF1-16539840A847}" srcOrd="0" destOrd="0" presId="urn:microsoft.com/office/officeart/2005/8/layout/pyramid1"/>
    <dgm:cxn modelId="{4636371B-68EE-477F-9C01-3C4049158B23}" type="presParOf" srcId="{28DC1B23-E47F-4071-9A1F-8AF8A8123484}" destId="{47FBFAA1-30F6-4B58-90F3-0E3352C899CF}" srcOrd="1" destOrd="0" presId="urn:microsoft.com/office/officeart/2005/8/layout/pyramid1"/>
    <dgm:cxn modelId="{D5C060CB-8320-43B9-A16B-C488628F4BD0}" type="presParOf" srcId="{2E33E26D-64C9-4993-9A2B-3878BA04244C}" destId="{84963B38-6175-4577-AB48-214FFE94296E}" srcOrd="1" destOrd="0" presId="urn:microsoft.com/office/officeart/2005/8/layout/pyramid1"/>
    <dgm:cxn modelId="{E1DF2A62-71BA-488F-B172-05C1166ABFA7}" type="presParOf" srcId="{84963B38-6175-4577-AB48-214FFE94296E}" destId="{66D9A248-A182-4B8D-8466-904792223CEF}" srcOrd="0" destOrd="0" presId="urn:microsoft.com/office/officeart/2005/8/layout/pyramid1"/>
    <dgm:cxn modelId="{2B90A575-8DCB-41B3-9A03-E102741C5228}" type="presParOf" srcId="{84963B38-6175-4577-AB48-214FFE94296E}" destId="{8950C187-334B-4562-B041-5F97C7F454B9}" srcOrd="1" destOrd="0" presId="urn:microsoft.com/office/officeart/2005/8/layout/pyramid1"/>
    <dgm:cxn modelId="{1D00688F-7183-415C-B387-7EBDC90C07D6}" type="presParOf" srcId="{2E33E26D-64C9-4993-9A2B-3878BA04244C}" destId="{C7F5AA37-4470-4B27-AF0B-FF5120F9616F}" srcOrd="2" destOrd="0" presId="urn:microsoft.com/office/officeart/2005/8/layout/pyramid1"/>
    <dgm:cxn modelId="{E0BD4059-498E-4D91-8D76-58519C0A9C13}" type="presParOf" srcId="{C7F5AA37-4470-4B27-AF0B-FF5120F9616F}" destId="{76178FC1-9877-4E15-B89A-445DDDE64515}" srcOrd="0" destOrd="0" presId="urn:microsoft.com/office/officeart/2005/8/layout/pyramid1"/>
    <dgm:cxn modelId="{13AA3639-AC5B-4973-94F6-918DF8ADC3C7}" type="presParOf" srcId="{C7F5AA37-4470-4B27-AF0B-FF5120F9616F}" destId="{EF21A367-2685-4920-B175-8D946D662C2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5B17A-190C-41EF-8AF1-16539840A847}">
      <dsp:nvSpPr>
        <dsp:cNvPr id="0" name=""/>
        <dsp:cNvSpPr/>
      </dsp:nvSpPr>
      <dsp:spPr>
        <a:xfrm>
          <a:off x="3696758" y="0"/>
          <a:ext cx="3696758" cy="1359890"/>
        </a:xfrm>
        <a:prstGeom prst="trapezoid">
          <a:avLst>
            <a:gd name="adj" fmla="val 1359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 Exploration</a:t>
          </a:r>
        </a:p>
      </dsp:txBody>
      <dsp:txXfrm>
        <a:off x="3696758" y="0"/>
        <a:ext cx="3696758" cy="1359890"/>
      </dsp:txXfrm>
    </dsp:sp>
    <dsp:sp modelId="{66D9A248-A182-4B8D-8466-904792223CEF}">
      <dsp:nvSpPr>
        <dsp:cNvPr id="0" name=""/>
        <dsp:cNvSpPr/>
      </dsp:nvSpPr>
      <dsp:spPr>
        <a:xfrm>
          <a:off x="1848379" y="1359890"/>
          <a:ext cx="7393516" cy="1359890"/>
        </a:xfrm>
        <a:prstGeom prst="trapezoid">
          <a:avLst>
            <a:gd name="adj" fmla="val 1359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 Visualization</a:t>
          </a:r>
        </a:p>
      </dsp:txBody>
      <dsp:txXfrm>
        <a:off x="3142244" y="1359890"/>
        <a:ext cx="4805785" cy="1359890"/>
      </dsp:txXfrm>
    </dsp:sp>
    <dsp:sp modelId="{76178FC1-9877-4E15-B89A-445DDDE64515}">
      <dsp:nvSpPr>
        <dsp:cNvPr id="0" name=""/>
        <dsp:cNvSpPr/>
      </dsp:nvSpPr>
      <dsp:spPr>
        <a:xfrm>
          <a:off x="0" y="2719780"/>
          <a:ext cx="11090275" cy="1359890"/>
        </a:xfrm>
        <a:prstGeom prst="trapezoid">
          <a:avLst>
            <a:gd name="adj" fmla="val 1359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 Modelling</a:t>
          </a:r>
        </a:p>
      </dsp:txBody>
      <dsp:txXfrm>
        <a:off x="1940798" y="2719780"/>
        <a:ext cx="7208678" cy="135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3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52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D83D1-8A76-5A12-1994-1AAD4EC5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Data Analysis on OTT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4BDF7-034C-35FC-FE38-18D4FFDC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93F6147E-977F-5D85-9056-066289E6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1" r="4120" b="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Rectangle 2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4F72-1CF6-5226-083E-FDBBF8C5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Problem?</a:t>
            </a:r>
            <a:br>
              <a:rPr lang="en-US" sz="48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3167-2D18-A7CA-87E8-423A384C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way we consume videos nowadays has undergone massive changes. Now we have multiple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OTT platforms such as Netflix, Amazon Prime Video, Disney+, Hot star etc. to stream TV shows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movies online. With an overabundance of information and multiple criteria to compare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OTT platforms, it has become increasingly difficult for users to find the best fit for their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tastes. In this challenge, analyze data and content in various genres from some of the major OTT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platforms and help consumers to choose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6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1916-E88C-030E-69E1-6B4EE479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86" y="513649"/>
            <a:ext cx="11091600" cy="13320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is :</a:t>
            </a:r>
            <a:b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EA63-5CDF-5923-2D85-DBEEE0C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59883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1.Grouping the data of different OTT platforms like Netflix, Prime Video, Hulu and Disney+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 wise, age wise, directors wise and  country wise.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Applying Linear Regression model to determine best model to analyze the data and choose the best OTT platform for movies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:Python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653B7-016F-06F6-5538-80A1BF40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Flow chart of 3 important steps in Data Analysis</a:t>
            </a:r>
          </a:p>
        </p:txBody>
      </p:sp>
      <p:grpSp>
        <p:nvGrpSpPr>
          <p:cNvPr id="41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6738D-E842-5C59-5C33-7E7B12350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97407"/>
              </p:ext>
            </p:extLst>
          </p:nvPr>
        </p:nvGraphicFramePr>
        <p:xfrm>
          <a:off x="550863" y="2013154"/>
          <a:ext cx="11090275" cy="407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26FB-B4B9-9922-289B-1BA7B8C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11" y="561150"/>
            <a:ext cx="11091600" cy="1332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Methodology:</a:t>
            </a:r>
            <a:br>
              <a:rPr lang="en-US" sz="2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4CBB-BA07-D5FB-6B07-DAC51A6D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="1" u="sng" dirty="0"/>
              <a:t>.</a:t>
            </a:r>
            <a:r>
              <a:rPr lang="en-US" sz="2400" b="1" u="sng" dirty="0"/>
              <a:t>Data Understanding</a:t>
            </a:r>
            <a:r>
              <a:rPr lang="en-US" dirty="0"/>
              <a:t>: </a:t>
            </a:r>
          </a:p>
          <a:p>
            <a:r>
              <a:rPr lang="en-US" dirty="0"/>
              <a:t>The data structure of the current dataset is in the form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It has 16744 observations and 16 variables. It has 5 Character variables and 11 numerical variables.</a:t>
            </a:r>
          </a:p>
          <a:p>
            <a:r>
              <a:rPr lang="en-US" dirty="0"/>
              <a:t>2.</a:t>
            </a:r>
            <a:r>
              <a:rPr lang="en-US" sz="2400" b="1" u="sng" dirty="0"/>
              <a:t>Data Exploration</a:t>
            </a:r>
            <a:r>
              <a:rPr lang="en-US" dirty="0"/>
              <a:t>: </a:t>
            </a:r>
          </a:p>
          <a:p>
            <a:r>
              <a:rPr lang="en-US" dirty="0"/>
              <a:t>It includes removing duplicates and null values .</a:t>
            </a:r>
          </a:p>
          <a:p>
            <a:r>
              <a:rPr lang="en-US" dirty="0"/>
              <a:t> Summarizing the data.</a:t>
            </a:r>
          </a:p>
          <a:p>
            <a:r>
              <a:rPr lang="en-US" dirty="0"/>
              <a:t>Grouping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5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A59E6-A840-8FE3-777A-546AF7A452C3}"/>
              </a:ext>
            </a:extLst>
          </p:cNvPr>
          <p:cNvSpPr txBox="1"/>
          <p:nvPr/>
        </p:nvSpPr>
        <p:spPr>
          <a:xfrm>
            <a:off x="1016000" y="1185840"/>
            <a:ext cx="862471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Data Visualization: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 this step the data is represented in the form of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Displot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(Distribution plot ) and in the form of Histogram  using Seaborn library and Matplotlib library for better understanding of the data.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data visualization is also done in the form maps, bar graphs and Pie charts using Tableau.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sz="2400" b="1" u="sng" dirty="0"/>
              <a:t>Data Modelling: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 is used in order to find out the best model for analysis.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The variables are divided  into features and labels. The data is divided into train set and test set and linear regression model is applied.</a:t>
            </a:r>
          </a:p>
        </p:txBody>
      </p:sp>
    </p:spTree>
    <p:extLst>
      <p:ext uri="{BB962C8B-B14F-4D97-AF65-F5344CB8AC3E}">
        <p14:creationId xmlns:p14="http://schemas.microsoft.com/office/powerpoint/2010/main" val="23355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BA4-80D7-0338-2112-88BAB873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129FF-2715-2F06-76E5-DA222D646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3" y="1450180"/>
            <a:ext cx="6838950" cy="2336007"/>
          </a:xfrm>
        </p:spPr>
      </p:pic>
    </p:spTree>
    <p:extLst>
      <p:ext uri="{BB962C8B-B14F-4D97-AF65-F5344CB8AC3E}">
        <p14:creationId xmlns:p14="http://schemas.microsoft.com/office/powerpoint/2010/main" val="286305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112-3C0F-3FCA-6967-B8EF8484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EA56-FD33-B30D-B5BC-59DE57E9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 observed above, test Score = train Score , thus the model is a generalized model!!!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 (Significance Level)= 0.05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 (Confidence Level)= 0.95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 Ensure the Model's accuracy score must be greater than or equal to CL score (*CL = 1 - SL)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Technique : Accuracy(Test Data) &gt;= CL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Since my test Score is greater than  CL, model passed the Quality Check 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Hence the model is a good model to analyze the 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77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Sitka Heading</vt:lpstr>
      <vt:lpstr>Source Sans Pro</vt:lpstr>
      <vt:lpstr>3DFloatVTI</vt:lpstr>
      <vt:lpstr>Data Analysis on OTT Platforms</vt:lpstr>
      <vt:lpstr>What is the Problem? </vt:lpstr>
      <vt:lpstr>The idea is : </vt:lpstr>
      <vt:lpstr>Flow chart of 3 important steps in Data Analysis</vt:lpstr>
      <vt:lpstr>Methodology: </vt:lpstr>
      <vt:lpstr>PowerPoint Presentation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OTT Platforms</dc:title>
  <dc:creator>vijaya kaki</dc:creator>
  <cp:lastModifiedBy>vijaya kaki</cp:lastModifiedBy>
  <cp:revision>2</cp:revision>
  <dcterms:created xsi:type="dcterms:W3CDTF">2022-10-20T17:52:53Z</dcterms:created>
  <dcterms:modified xsi:type="dcterms:W3CDTF">2022-10-23T22:33:04Z</dcterms:modified>
</cp:coreProperties>
</file>