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9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91" r:id="rId23"/>
    <p:sldId id="292" r:id="rId24"/>
    <p:sldId id="293" r:id="rId25"/>
    <p:sldId id="294" r:id="rId26"/>
    <p:sldId id="29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B9EAA-E3D3-4C11-82EF-A5B616E947D9}">
  <a:tblStyle styleId="{15FB9EAA-E3D3-4C11-82EF-A5B616E94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C93F7C-AF72-4C75-9B26-FE83476443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47e2c8f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47e2c8f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da9da1a73768a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da9da1a73768a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347e2c8f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347e2c8f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a4472a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6a4472a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2f8a8e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2f8a8e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72f8a8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72f8a8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72f8a8e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72f8a8e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72f8a8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72f8a8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72f8a8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72f8a8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f8a8e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f8a8e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5b82971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5b82971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47e2c8f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47e2c8f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aa282842_23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aa282842_23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72f8a8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72f8a8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72f8a8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72f8a8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72f8a8e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72f8a8e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72f8a8e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72f8a8e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72f8a8e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72f8a8e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72f8a8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72f8a8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47e2c8f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347e2c8f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2f8a8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72f8a8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b82971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b82971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b82971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b82971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2f8a8e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2f8a8e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da9da1a7376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da9da1a7376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b8297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b8297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uq0cQZOyo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://www.youtube.com/watch?v=1oiQ0hrVwJk" TargetMode="Externa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spanning_tree#Optimal_algorith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amidade.gov/fire/library/hotlines/2011-december_files/tree-fire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bccrc.ca/ci/ta01_archlevel.html" TargetMode="External"/><Relationship Id="rId4" Type="http://schemas.openxmlformats.org/officeDocument/2006/relationships/hyperlink" Target="https://www.flickr.com/photos/ewedistrict/2198084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mit.edu/bitstream/handle/1721.1/16727/43551593-MIT.pdf;sequence=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ics.uci.edu/~eppstein/gina/ms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780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lang="en" b="1"/>
              <a:t>undirected</a:t>
            </a:r>
            <a:r>
              <a:rPr lang="en"/>
              <a:t> graph, a </a:t>
            </a:r>
            <a:r>
              <a:rPr lang="en" b="1" i="1"/>
              <a:t>spanning tree </a:t>
            </a:r>
            <a:r>
              <a:rPr lang="en"/>
              <a:t>T is a subgraph of G, where 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connected.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acyclic.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Includes all of the vertices.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spanning tree of minimum total weight.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Directly connecting buildings by power lines.</a:t>
            </a:r>
            <a:endParaRPr sz="2000"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2333525" y="1106275"/>
            <a:ext cx="207300" cy="630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2601452" y="11062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3789410" y="1693989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599800" y="1777250"/>
            <a:ext cx="207300" cy="245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Tree, http://yellkey.com</a:t>
            </a:r>
            <a:r>
              <a:rPr lang="en">
                <a:solidFill>
                  <a:srgbClr val="38761D"/>
                </a:solidFill>
              </a:rPr>
              <a:t>/both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Yes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Google Shape;354;p22"/>
          <p:cNvCxnSpPr>
            <a:stCxn id="355" idx="3"/>
            <a:endCxn id="35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2"/>
          <p:cNvCxnSpPr>
            <a:stCxn id="357" idx="3"/>
            <a:endCxn id="353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2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22"/>
          <p:cNvCxnSpPr>
            <a:stCxn id="358" idx="3"/>
            <a:endCxn id="35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2"/>
          <p:cNvCxnSpPr>
            <a:stCxn id="359" idx="3"/>
            <a:endCxn id="36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2"/>
          <p:cNvCxnSpPr>
            <a:stCxn id="362" idx="3"/>
            <a:endCxn id="36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2"/>
          <p:cNvCxnSpPr>
            <a:stCxn id="363" idx="3"/>
            <a:endCxn id="36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>
            <a:stCxn id="360" idx="3"/>
            <a:endCxn id="36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2"/>
          <p:cNvCxnSpPr>
            <a:stCxn id="364" idx="3"/>
            <a:endCxn id="36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2"/>
          <p:cNvCxnSpPr>
            <a:stCxn id="361" idx="2"/>
            <a:endCxn id="36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2"/>
          <p:cNvCxnSpPr>
            <a:stCxn id="353" idx="3"/>
            <a:endCxn id="358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2"/>
          <p:cNvCxnSpPr>
            <a:stCxn id="353" idx="3"/>
            <a:endCxn id="36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22"/>
          <p:cNvCxnSpPr>
            <a:stCxn id="376" idx="3"/>
            <a:endCxn id="37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2"/>
          <p:cNvCxnSpPr>
            <a:stCxn id="377" idx="3"/>
            <a:endCxn id="37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>
            <a:stCxn id="379" idx="3"/>
            <a:endCxn id="38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2"/>
          <p:cNvCxnSpPr>
            <a:stCxn id="380" idx="3"/>
            <a:endCxn id="38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2"/>
          <p:cNvCxnSpPr>
            <a:stCxn id="378" idx="3"/>
            <a:endCxn id="35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2"/>
          <p:cNvCxnSpPr>
            <a:stCxn id="381" idx="3"/>
            <a:endCxn id="35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2"/>
          <p:cNvCxnSpPr>
            <a:stCxn id="376" idx="2"/>
            <a:endCxn id="37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2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1" name="Google Shape;391;p2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2" name="Google Shape;392;p2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" name="Google Shape;393;p2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4" name="Google Shape;394;p2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5" name="Google Shape;395;p2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6" name="Google Shape;396;p2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" name="Google Shape;398;p2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" name="Google Shape;399;p2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0" name="Google Shape;400;p2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1" name="Google Shape;401;p2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2" name="Google Shape;402;p2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3" name="Google Shape;403;p2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2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5" name="Google Shape;405;p2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2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7" name="Google Shape;407;p2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 [see next slide]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23"/>
          <p:cNvCxnSpPr>
            <a:stCxn id="416" idx="3"/>
            <a:endCxn id="41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3"/>
          <p:cNvCxnSpPr>
            <a:stCxn id="418" idx="3"/>
            <a:endCxn id="414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7" name="Google Shape;427;p23"/>
          <p:cNvCxnSpPr>
            <a:stCxn id="419" idx="3"/>
            <a:endCxn id="42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3"/>
          <p:cNvCxnSpPr>
            <a:stCxn id="420" idx="3"/>
            <a:endCxn id="42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3"/>
          <p:cNvCxnSpPr>
            <a:stCxn id="423" idx="3"/>
            <a:endCxn id="42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3"/>
          <p:cNvCxnSpPr>
            <a:stCxn id="424" idx="3"/>
            <a:endCxn id="42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3"/>
          <p:cNvCxnSpPr>
            <a:stCxn id="421" idx="3"/>
            <a:endCxn id="42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3"/>
          <p:cNvCxnSpPr>
            <a:stCxn id="425" idx="3"/>
            <a:endCxn id="42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3"/>
          <p:cNvCxnSpPr>
            <a:stCxn id="422" idx="2"/>
            <a:endCxn id="42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3"/>
          <p:cNvCxnSpPr>
            <a:stCxn id="414" idx="3"/>
            <a:endCxn id="419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3"/>
          <p:cNvCxnSpPr>
            <a:stCxn id="414" idx="3"/>
            <a:endCxn id="42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3" name="Google Shape;443;p23"/>
          <p:cNvCxnSpPr>
            <a:stCxn id="437" idx="3"/>
            <a:endCxn id="43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3"/>
          <p:cNvCxnSpPr>
            <a:stCxn id="438" idx="3"/>
            <a:endCxn id="43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3"/>
          <p:cNvCxnSpPr>
            <a:stCxn id="440" idx="3"/>
            <a:endCxn id="44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3"/>
          <p:cNvCxnSpPr>
            <a:stCxn id="441" idx="3"/>
            <a:endCxn id="44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3"/>
          <p:cNvCxnSpPr>
            <a:stCxn id="439" idx="3"/>
            <a:endCxn id="41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3"/>
          <p:cNvCxnSpPr>
            <a:stCxn id="442" idx="3"/>
            <a:endCxn id="41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3"/>
          <p:cNvCxnSpPr>
            <a:stCxn id="437" idx="2"/>
            <a:endCxn id="44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2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7" name="Google Shape;457;p2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8" name="Google Shape;458;p2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9" name="Google Shape;459;p2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0" name="Google Shape;460;p2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1" name="Google Shape;461;p2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2" name="Google Shape;462;p2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3" name="Google Shape;463;p2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4" name="Google Shape;464;p2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5" name="Google Shape;465;p2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6" name="Google Shape;466;p2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7" name="Google Shape;467;p2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Google Shape;468;p2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6" name="Google Shape;476;p24"/>
          <p:cNvCxnSpPr>
            <a:stCxn id="477" idx="3"/>
            <a:endCxn id="47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4"/>
          <p:cNvCxnSpPr>
            <a:stCxn id="479" idx="3"/>
            <a:endCxn id="475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24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8" name="Google Shape;488;p24"/>
          <p:cNvCxnSpPr>
            <a:stCxn id="480" idx="3"/>
            <a:endCxn id="48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4"/>
          <p:cNvCxnSpPr>
            <a:stCxn id="481" idx="3"/>
            <a:endCxn id="48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4"/>
          <p:cNvCxnSpPr>
            <a:stCxn id="484" idx="3"/>
            <a:endCxn id="48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4"/>
          <p:cNvCxnSpPr>
            <a:stCxn id="485" idx="3"/>
            <a:endCxn id="48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4"/>
          <p:cNvCxnSpPr>
            <a:stCxn id="482" idx="3"/>
            <a:endCxn id="48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4"/>
          <p:cNvCxnSpPr>
            <a:stCxn id="486" idx="3"/>
            <a:endCxn id="48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4"/>
          <p:cNvCxnSpPr>
            <a:stCxn id="483" idx="2"/>
            <a:endCxn id="48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4"/>
          <p:cNvCxnSpPr>
            <a:stCxn id="475" idx="3"/>
            <a:endCxn id="480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4"/>
          <p:cNvCxnSpPr>
            <a:stCxn id="475" idx="3"/>
            <a:endCxn id="48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4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4" name="Google Shape;504;p24"/>
          <p:cNvCxnSpPr>
            <a:stCxn id="498" idx="3"/>
            <a:endCxn id="49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24"/>
          <p:cNvCxnSpPr>
            <a:stCxn id="499" idx="3"/>
            <a:endCxn id="50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4"/>
          <p:cNvCxnSpPr>
            <a:stCxn id="501" idx="3"/>
            <a:endCxn id="50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4"/>
          <p:cNvCxnSpPr>
            <a:stCxn id="502" idx="3"/>
            <a:endCxn id="50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4"/>
          <p:cNvCxnSpPr>
            <a:stCxn id="500" idx="3"/>
            <a:endCxn id="47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4"/>
          <p:cNvCxnSpPr>
            <a:stCxn id="503" idx="3"/>
            <a:endCxn id="47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4"/>
          <p:cNvCxnSpPr>
            <a:stCxn id="498" idx="2"/>
            <a:endCxn id="50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24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3" name="Google Shape;513;p24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4" name="Google Shape;514;p24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5" name="Google Shape;515;p24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6" name="Google Shape;516;p24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7" name="Google Shape;517;p24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8" name="Google Shape;518;p24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9" name="Google Shape;519;p24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0" name="Google Shape;520;p24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1" name="Google Shape;521;p24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2" name="Google Shape;522;p24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4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4" name="Google Shape;524;p24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5" name="Google Shape;525;p24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6" name="Google Shape;526;p24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4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8" name="Google Shape;528;p24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29" name="Google Shape;529;p24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0" name="Google Shape;530;p24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24"/>
          <p:cNvCxnSpPr>
            <a:stCxn id="532" idx="3"/>
            <a:endCxn id="53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4"/>
          <p:cNvCxnSpPr>
            <a:stCxn id="534" idx="3"/>
            <a:endCxn id="530" idx="1"/>
          </p:cNvCxnSpPr>
          <p:nvPr/>
        </p:nvCxnSpPr>
        <p:spPr>
          <a:xfrm rot="10800000" flipH="1">
            <a:off x="3465515" y="42139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4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3" name="Google Shape;543;p24"/>
          <p:cNvCxnSpPr>
            <a:stCxn id="535" idx="3"/>
            <a:endCxn id="53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4"/>
          <p:cNvCxnSpPr>
            <a:stCxn id="536" idx="3"/>
            <a:endCxn id="53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4"/>
          <p:cNvCxnSpPr>
            <a:stCxn id="539" idx="3"/>
            <a:endCxn id="54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4"/>
          <p:cNvCxnSpPr>
            <a:stCxn id="540" idx="3"/>
            <a:endCxn id="54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4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4"/>
          <p:cNvCxnSpPr>
            <a:stCxn id="537" idx="3"/>
            <a:endCxn id="53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4"/>
          <p:cNvCxnSpPr>
            <a:stCxn id="541" idx="3"/>
            <a:endCxn id="54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4"/>
          <p:cNvCxnSpPr>
            <a:stCxn id="538" idx="2"/>
            <a:endCxn id="54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4"/>
          <p:cNvCxnSpPr>
            <a:stCxn id="530" idx="3"/>
            <a:endCxn id="535" idx="1"/>
          </p:cNvCxnSpPr>
          <p:nvPr/>
        </p:nvCxnSpPr>
        <p:spPr>
          <a:xfrm rot="10800000" flipH="1">
            <a:off x="4736023" y="3997225"/>
            <a:ext cx="926700" cy="21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4"/>
          <p:cNvCxnSpPr>
            <a:stCxn id="530" idx="3"/>
            <a:endCxn id="53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4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24"/>
          <p:cNvCxnSpPr>
            <a:stCxn id="553" idx="3"/>
            <a:endCxn id="55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4"/>
          <p:cNvCxnSpPr>
            <a:stCxn id="554" idx="3"/>
            <a:endCxn id="55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4"/>
          <p:cNvCxnSpPr>
            <a:stCxn id="556" idx="3"/>
            <a:endCxn id="55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4"/>
          <p:cNvCxnSpPr>
            <a:stCxn id="557" idx="3"/>
            <a:endCxn id="55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4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4"/>
          <p:cNvCxnSpPr>
            <a:stCxn id="555" idx="3"/>
            <a:endCxn id="53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4"/>
          <p:cNvCxnSpPr>
            <a:stCxn id="558" idx="3"/>
            <a:endCxn id="53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4"/>
          <p:cNvCxnSpPr>
            <a:stCxn id="553" idx="2"/>
            <a:endCxn id="55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24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8" name="Google Shape;568;p24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9" name="Google Shape;569;p24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4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1" name="Google Shape;571;p24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2" name="Google Shape;572;p24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3" name="Google Shape;573;p24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4" name="Google Shape;574;p24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5" name="Google Shape;575;p24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6" name="Google Shape;576;p24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4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4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9" name="Google Shape;579;p24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4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4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2" name="Google Shape;582;p24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4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4" name="Google Shape;584;p24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5" name="Google Shape;585;p24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Prim’s Algorithm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body" idx="1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pic>
        <p:nvPicPr>
          <p:cNvPr id="648" name="Google Shape;648;p33" descr="Prim's Algorithm Demo created by Kevin Wayne and Bob Sedgewick of Princeton University.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 txBox="1">
            <a:spLocks noGrp="1"/>
          </p:cNvSpPr>
          <p:nvPr>
            <p:ph type="body" idx="1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pic>
        <p:nvPicPr>
          <p:cNvPr id="650" name="Google Shape;650;p33" descr="Dijkstra's Algorithm Demo created by Kevin Wayne and Bob Sedgewick of Princeton University." title="Dijkstra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744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 txBox="1">
            <a:spLocks noGrp="1"/>
          </p:cNvSpPr>
          <p:nvPr>
            <p:ph type="body" idx="1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5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Prim’s and Dijkstra’s algorithms are exactly the same, except Dijkstra’s considers “distance from the source”, and Prim’s considers “distance from the tree.”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Visit order: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Dijkstra’s algorithm visits vertices in order of distance from the source.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Prim’s algorithm visits vertices in order of distance from the MST under construction.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Relaxation: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Relaxation in Dijkstra’s considers an edge better based on distance to source.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Relaxation in Prim’s considers an edge better based on distance to tree.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36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704" name="Google Shape;704;p36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36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706" name="Google Shape;706;p36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7" name="Google Shape;707;p36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713" name="Google Shape;713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715" name="Google Shape;715;p37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37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7" name="Google Shape;717;p37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719" name="Google Shape;719;p37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37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721" name="Google Shape;721;p37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2" name="Google Shape;722;p37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8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>
            <a:stCxn id="111" idx="2"/>
            <a:endCxn id="11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3"/>
          <p:cNvCxnSpPr>
            <a:stCxn id="111" idx="0"/>
            <a:endCxn id="112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>
            <a:stCxn id="112" idx="3"/>
            <a:endCxn id="11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stCxn id="113" idx="3"/>
            <a:endCxn id="11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116" idx="2"/>
            <a:endCxn id="11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3"/>
          <p:cNvCxnSpPr>
            <a:stCxn id="115" idx="3"/>
            <a:endCxn id="117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>
            <a:stCxn id="117" idx="3"/>
            <a:endCxn id="11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>
            <a:stCxn id="115" idx="3"/>
            <a:endCxn id="114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3"/>
          <p:cNvCxnSpPr>
            <a:stCxn id="112" idx="2"/>
            <a:endCxn id="11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3"/>
          <p:cNvCxnSpPr>
            <a:stCxn id="117" idx="0"/>
            <a:endCxn id="113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stCxn id="117" idx="3"/>
            <a:endCxn id="11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/>
          <p:cNvCxnSpPr>
            <a:stCxn id="129" idx="2"/>
            <a:endCxn id="13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/>
          <p:cNvCxnSpPr>
            <a:stCxn id="129" idx="0"/>
            <a:endCxn id="130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/>
          <p:cNvCxnSpPr>
            <a:stCxn id="130" idx="3"/>
            <a:endCxn id="13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3"/>
          <p:cNvCxnSpPr>
            <a:stCxn id="131" idx="3"/>
            <a:endCxn id="13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>
            <a:stCxn id="134" idx="2"/>
            <a:endCxn id="13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stCxn id="133" idx="3"/>
            <a:endCxn id="135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3"/>
          <p:cNvCxnSpPr>
            <a:stCxn id="135" idx="3"/>
            <a:endCxn id="13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3"/>
          <p:cNvCxnSpPr>
            <a:stCxn id="133" idx="3"/>
            <a:endCxn id="132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stCxn id="130" idx="2"/>
            <a:endCxn id="13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35" idx="0"/>
            <a:endCxn id="131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3"/>
          <p:cNvCxnSpPr>
            <a:stCxn id="135" idx="3"/>
            <a:endCxn id="13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Runtime</a:t>
            </a:r>
            <a:endParaRPr/>
          </a:p>
        </p:txBody>
      </p:sp>
      <p:sp>
        <p:nvSpPr>
          <p:cNvPr id="736" name="Google Shape;736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V).</a:t>
            </a:r>
            <a:endParaRPr/>
          </a:p>
        </p:txBody>
      </p:sp>
      <p:graphicFrame>
        <p:nvGraphicFramePr>
          <p:cNvPr id="737" name="Google Shape;737;p39"/>
          <p:cNvGraphicFramePr/>
          <p:nvPr/>
        </p:nvGraphicFramePr>
        <p:xfrm>
          <a:off x="1302600" y="3507200"/>
          <a:ext cx="6238400" cy="1584840"/>
        </p:xfrm>
        <a:graphic>
          <a:graphicData uri="http://schemas.openxmlformats.org/drawingml/2006/table">
            <a:tbl>
              <a:tblPr>
                <a:noFill/>
                <a:tableStyleId>{15FB9EAA-E3D3-4C11-82EF-A5B616E947D9}</a:tableStyleId>
              </a:tblPr>
              <a:tblGrid>
                <a:gridCol w="18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Kruskal’s Algorithm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66" name="Google Shape;766;p43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772" name="Google Shape;772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9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If we use a pre-sorted list of edges (instead of a PQ), then we can simply iterate through the list in O(E) time, so overall runtime is O(E + V log*V + E log* V) = O(E log*V).</a:t>
            </a:r>
            <a:endParaRPr/>
          </a:p>
        </p:txBody>
      </p:sp>
      <p:graphicFrame>
        <p:nvGraphicFramePr>
          <p:cNvPr id="773" name="Google Shape;773;p44"/>
          <p:cNvGraphicFramePr/>
          <p:nvPr/>
        </p:nvGraphicFramePr>
        <p:xfrm>
          <a:off x="952500" y="14155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{15FB9EAA-E3D3-4C11-82EF-A5B616E947D9}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74" name="Google Shape;774;p44"/>
          <p:cNvCxnSpPr/>
          <p:nvPr/>
        </p:nvCxnSpPr>
        <p:spPr>
          <a:xfrm>
            <a:off x="6244200" y="1278400"/>
            <a:ext cx="566100" cy="725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44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781" name="Google Shape;781;p45"/>
          <p:cNvSpPr txBox="1">
            <a:spLocks noGrp="1"/>
          </p:cNvSpPr>
          <p:nvPr>
            <p:ph type="body" idx="1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log* V)?</a:t>
            </a:r>
            <a:endParaRPr/>
          </a:p>
        </p:txBody>
      </p:sp>
      <p:graphicFrame>
        <p:nvGraphicFramePr>
          <p:cNvPr id="782" name="Google Shape;782;p45"/>
          <p:cNvGraphicFramePr/>
          <p:nvPr>
            <p:extLst>
              <p:ext uri="{D42A27DB-BD31-4B8C-83A1-F6EECF244321}">
                <p14:modId xmlns:p14="http://schemas.microsoft.com/office/powerpoint/2010/main" val="49499306"/>
              </p:ext>
            </p:extLst>
          </p:nvPr>
        </p:nvGraphicFramePr>
        <p:xfrm>
          <a:off x="890700" y="975950"/>
          <a:ext cx="6824950" cy="2621130"/>
        </p:xfrm>
        <a:graphic>
          <a:graphicData uri="http://schemas.openxmlformats.org/drawingml/2006/table">
            <a:tbl>
              <a:tblPr>
                <a:noFill/>
                <a:tableStyleId>{15FB9EAA-E3D3-4C11-82EF-A5B616E947D9}</a:tableStyleId>
              </a:tblPr>
              <a:tblGrid>
                <a:gridCol w="13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Uses WQUPC.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7639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788" name="Google Shape;788;p46"/>
          <p:cNvGraphicFramePr/>
          <p:nvPr/>
        </p:nvGraphicFramePr>
        <p:xfrm>
          <a:off x="723900" y="876300"/>
          <a:ext cx="7818825" cy="3657360"/>
        </p:xfrm>
        <a:graphic>
          <a:graphicData uri="http://schemas.openxmlformats.org/drawingml/2006/table">
            <a:tbl>
              <a:tblPr>
                <a:noFill/>
                <a:tableStyleId>{CAC93F7C-AF72-4C75-9B26-FE8347644347}</a:tableStyleId>
              </a:tblPr>
              <a:tblGrid>
                <a:gridCol w="26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discovered by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log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log*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Fredman-Tarjan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(log* 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Gabow-Galil-Spencer-Tarjan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 log 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(</a:t>
                      </a:r>
                      <a:r>
                        <a:rPr lang="en" sz="1800" i="1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link</a:t>
                      </a: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Pettie-Ramachandran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9" name="Google Shape;789;p46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95" name="Google Shape;795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Tree fire: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http://www.miamidade.gov/fire/library/hotlines/2011-december_files/tree-fire.jpg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Bicycle routes in Seattle: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https://www.flickr.com/photos/ewedistrict/21980840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Cancer MST: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http://www.bccrc.ca/ci/ta01_archlevel.html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are Spanning Trees?        http://yellkey.com</a:t>
            </a:r>
            <a:r>
              <a:rPr lang="en">
                <a:solidFill>
                  <a:srgbClr val="38761D"/>
                </a:solidFill>
              </a:rPr>
              <a:t>/now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4"/>
          <p:cNvCxnSpPr>
            <a:stCxn id="152" idx="2"/>
            <a:endCxn id="156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4"/>
          <p:cNvCxnSpPr>
            <a:stCxn id="152" idx="0"/>
            <a:endCxn id="153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4"/>
          <p:cNvCxnSpPr>
            <a:stCxn id="153" idx="3"/>
            <a:endCxn id="154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4"/>
          <p:cNvCxnSpPr>
            <a:stCxn id="154" idx="3"/>
            <a:endCxn id="157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>
            <a:stCxn id="157" idx="2"/>
            <a:endCxn id="155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>
            <a:stCxn id="156" idx="3"/>
            <a:endCxn id="158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>
            <a:stCxn id="158" idx="3"/>
            <a:endCxn id="155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4"/>
          <p:cNvCxnSpPr>
            <a:stCxn id="156" idx="3"/>
            <a:endCxn id="155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4"/>
          <p:cNvCxnSpPr>
            <a:stCxn id="153" idx="2"/>
            <a:endCxn id="158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4"/>
          <p:cNvCxnSpPr>
            <a:stCxn id="158" idx="0"/>
            <a:endCxn id="154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4"/>
          <p:cNvCxnSpPr>
            <a:stCxn id="158" idx="3"/>
            <a:endCxn id="157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4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70" idx="2"/>
            <a:endCxn id="174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>
            <a:stCxn id="170" idx="0"/>
            <a:endCxn id="171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4"/>
          <p:cNvCxnSpPr>
            <a:stCxn id="171" idx="3"/>
            <a:endCxn id="172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4"/>
          <p:cNvCxnSpPr>
            <a:stCxn id="172" idx="3"/>
            <a:endCxn id="175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4"/>
          <p:cNvCxnSpPr>
            <a:stCxn id="175" idx="2"/>
            <a:endCxn id="173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4"/>
          <p:cNvCxnSpPr>
            <a:stCxn id="174" idx="3"/>
            <a:endCxn id="176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4"/>
          <p:cNvCxnSpPr>
            <a:stCxn id="176" idx="3"/>
            <a:endCxn id="173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4"/>
          <p:cNvCxnSpPr>
            <a:stCxn id="174" idx="3"/>
            <a:endCxn id="173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4"/>
          <p:cNvCxnSpPr>
            <a:stCxn id="171" idx="2"/>
            <a:endCxn id="176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4"/>
          <p:cNvCxnSpPr>
            <a:stCxn id="176" idx="0"/>
            <a:endCxn id="172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4"/>
          <p:cNvCxnSpPr>
            <a:stCxn id="176" idx="3"/>
            <a:endCxn id="175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4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14"/>
          <p:cNvCxnSpPr>
            <a:stCxn id="188" idx="2"/>
            <a:endCxn id="192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4"/>
          <p:cNvCxnSpPr>
            <a:stCxn id="188" idx="0"/>
            <a:endCxn id="189" idx="1"/>
          </p:cNvCxnSpPr>
          <p:nvPr/>
        </p:nvCxnSpPr>
        <p:spPr>
          <a:xfrm rot="10800000" flipH="1">
            <a:off x="2751488" y="3143738"/>
            <a:ext cx="837900" cy="192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89" idx="3"/>
            <a:endCxn id="190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4"/>
          <p:cNvCxnSpPr>
            <a:stCxn id="190" idx="3"/>
            <a:endCxn id="193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4"/>
          <p:cNvCxnSpPr>
            <a:stCxn id="193" idx="2"/>
            <a:endCxn id="191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4"/>
          <p:cNvCxnSpPr>
            <a:stCxn id="192" idx="3"/>
            <a:endCxn id="194" idx="1"/>
          </p:cNvCxnSpPr>
          <p:nvPr/>
        </p:nvCxnSpPr>
        <p:spPr>
          <a:xfrm rot="10800000" flipH="1">
            <a:off x="3694463" y="3915913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4"/>
          <p:cNvCxnSpPr>
            <a:stCxn id="194" idx="3"/>
            <a:endCxn id="191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4"/>
          <p:cNvCxnSpPr>
            <a:stCxn id="192" idx="3"/>
            <a:endCxn id="191" idx="1"/>
          </p:cNvCxnSpPr>
          <p:nvPr/>
        </p:nvCxnSpPr>
        <p:spPr>
          <a:xfrm rot="10800000" flipH="1">
            <a:off x="3694463" y="4762513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4"/>
          <p:cNvCxnSpPr>
            <a:stCxn id="189" idx="2"/>
            <a:endCxn id="194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4"/>
          <p:cNvCxnSpPr>
            <a:stCxn id="194" idx="0"/>
            <a:endCxn id="190" idx="2"/>
          </p:cNvCxnSpPr>
          <p:nvPr/>
        </p:nvCxnSpPr>
        <p:spPr>
          <a:xfrm rot="10800000" flipH="1">
            <a:off x="4326738" y="3409238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4"/>
          <p:cNvCxnSpPr>
            <a:stCxn id="194" idx="3"/>
            <a:endCxn id="193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handwriting recognition (left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Medical imaging (e.g. arrangement of nuclei in cancer cells (right))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21" name="Google Shape;221;p1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22" name="Google Shape;222;p16"/>
          <p:cNvCxnSpPr>
            <a:stCxn id="22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24" name="Google Shape;224;p16"/>
          <p:cNvCxnSpPr>
            <a:stCxn id="223" idx="3"/>
            <a:endCxn id="220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26" name="Google Shape;226;p16"/>
          <p:cNvCxnSpPr>
            <a:stCxn id="223" idx="3"/>
            <a:endCxn id="22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9" name="Google Shape;229;p1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31" name="Google Shape;231;p16"/>
          <p:cNvCxnSpPr>
            <a:stCxn id="227" idx="3"/>
            <a:endCxn id="221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7" name="Google Shape;227;p1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40" name="Google Shape;240;p1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41" name="Google Shape;241;p17"/>
          <p:cNvCxnSpPr>
            <a:stCxn id="23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3" name="Google Shape;243;p17"/>
          <p:cNvCxnSpPr>
            <a:stCxn id="242" idx="3"/>
            <a:endCxn id="239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45" name="Google Shape;245;p17"/>
          <p:cNvCxnSpPr>
            <a:stCxn id="242" idx="3"/>
            <a:endCxn id="24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8" name="Google Shape;248;p1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9" name="Google Shape;249;p1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50" name="Google Shape;250;p17"/>
          <p:cNvCxnSpPr>
            <a:stCxn id="246" idx="3"/>
            <a:endCxn id="240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" name="Google Shape;246;p1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/sit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59" name="Google Shape;259;p1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60" name="Google Shape;260;p18"/>
          <p:cNvCxnSpPr>
            <a:stCxn id="25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1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62" name="Google Shape;262;p18"/>
          <p:cNvCxnSpPr>
            <a:stCxn id="261" idx="3"/>
            <a:endCxn id="258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18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4" name="Google Shape;264;p18"/>
          <p:cNvCxnSpPr>
            <a:stCxn id="261" idx="3"/>
            <a:endCxn id="26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1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69" name="Google Shape;269;p18"/>
          <p:cNvCxnSpPr>
            <a:stCxn id="265" idx="3"/>
            <a:endCxn id="259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5" name="Google Shape;265;p1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78" name="Google Shape;278;p19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79" name="Google Shape;279;p19"/>
          <p:cNvCxnSpPr>
            <a:stCxn id="27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19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81" name="Google Shape;281;p19"/>
          <p:cNvCxnSpPr>
            <a:stCxn id="280" idx="3"/>
            <a:endCxn id="277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9"/>
          <p:cNvCxnSpPr>
            <a:stCxn id="280" idx="3"/>
            <a:endCxn id="28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9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5" name="Google Shape;285;p19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6" name="Google Shape;286;p19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87" name="Google Shape;287;p19"/>
          <p:cNvCxnSpPr>
            <a:stCxn id="283" idx="3"/>
            <a:endCxn id="278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9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289" name="Google Shape;289;p19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290" name="Google Shape;290;p19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B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98" name="Google Shape;298;p20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99" name="Google Shape;299;p20"/>
          <p:cNvCxnSpPr>
            <a:stCxn id="29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0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01" name="Google Shape;301;p20"/>
          <p:cNvCxnSpPr>
            <a:stCxn id="300" idx="3"/>
            <a:endCxn id="297" idx="1"/>
          </p:cNvCxnSpPr>
          <p:nvPr/>
        </p:nvCxnSpPr>
        <p:spPr>
          <a:xfrm rot="10800000" flipH="1">
            <a:off x="4155725" y="1499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0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03" name="Google Shape;303;p20"/>
          <p:cNvCxnSpPr>
            <a:stCxn id="300" idx="3"/>
            <a:endCxn id="30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0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" name="Google Shape;306;p20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" name="Google Shape;307;p20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08" name="Google Shape;308;p20"/>
          <p:cNvCxnSpPr>
            <a:stCxn id="304" idx="3"/>
            <a:endCxn id="298" idx="2"/>
          </p:cNvCxnSpPr>
          <p:nvPr/>
        </p:nvCxnSpPr>
        <p:spPr>
          <a:xfrm rot="10800000" flipH="1">
            <a:off x="7784994" y="1804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0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" name="Google Shape;304;p20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10" name="Google Shape;310;p20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12" name="Google Shape;312;p20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13" name="Google Shape;313;p20"/>
          <p:cNvCxnSpPr>
            <a:stCxn id="31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0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15" name="Google Shape;315;p20"/>
          <p:cNvCxnSpPr>
            <a:stCxn id="314" idx="3"/>
            <a:endCxn id="311" idx="1"/>
          </p:cNvCxnSpPr>
          <p:nvPr/>
        </p:nvCxnSpPr>
        <p:spPr>
          <a:xfrm rot="10800000" flipH="1">
            <a:off x="4155725" y="2642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>
            <a:stCxn id="314" idx="3"/>
            <a:endCxn id="31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0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" name="Google Shape;319;p20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" name="Google Shape;320;p20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21" name="Google Shape;321;p20"/>
          <p:cNvCxnSpPr>
            <a:stCxn id="317" idx="3"/>
            <a:endCxn id="312" idx="2"/>
          </p:cNvCxnSpPr>
          <p:nvPr/>
        </p:nvCxnSpPr>
        <p:spPr>
          <a:xfrm rot="10800000" flipH="1">
            <a:off x="7784994" y="2947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20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7" name="Google Shape;317;p20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23" name="Google Shape;323;p20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25" name="Google Shape;325;p20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26" name="Google Shape;326;p20"/>
          <p:cNvCxnSpPr>
            <a:stCxn id="32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20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28" name="Google Shape;328;p20"/>
          <p:cNvCxnSpPr>
            <a:stCxn id="327" idx="3"/>
            <a:endCxn id="324" idx="1"/>
          </p:cNvCxnSpPr>
          <p:nvPr/>
        </p:nvCxnSpPr>
        <p:spPr>
          <a:xfrm rot="10800000" flipH="1">
            <a:off x="4155725" y="3937951"/>
            <a:ext cx="1427400" cy="701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0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20"/>
          <p:cNvCxnSpPr>
            <a:stCxn id="327" idx="3"/>
            <a:endCxn id="33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20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" name="Google Shape;333;p20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4" name="Google Shape;334;p20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35" name="Google Shape;335;p20"/>
          <p:cNvCxnSpPr>
            <a:stCxn id="331" idx="3"/>
            <a:endCxn id="325" idx="2"/>
          </p:cNvCxnSpPr>
          <p:nvPr/>
        </p:nvCxnSpPr>
        <p:spPr>
          <a:xfrm rot="10800000" flipH="1">
            <a:off x="7784994" y="42424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0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1" name="Google Shape;331;p20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37" name="Google Shape;337;p20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2004</Words>
  <Application>Microsoft Office PowerPoint</Application>
  <PresentationFormat>On-screen Show (16:9)</PresentationFormat>
  <Paragraphs>423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Custom</vt:lpstr>
      <vt:lpstr>Spanning Trees</vt:lpstr>
      <vt:lpstr>Spanning Trees</vt:lpstr>
      <vt:lpstr>How Many are Spanning Trees?        http://yellkey.com/now</vt:lpstr>
      <vt:lpstr>MST Applications</vt:lpstr>
      <vt:lpstr>MST</vt:lpstr>
      <vt:lpstr>MST</vt:lpstr>
      <vt:lpstr>MST vs. SPT, http://yellkey.com/sit</vt:lpstr>
      <vt:lpstr>MST vs. SPT</vt:lpstr>
      <vt:lpstr>MST vs. SPT, http://yellkey.com/approach</vt:lpstr>
      <vt:lpstr>MST vs. SPT, http://yellkey.com/approach</vt:lpstr>
      <vt:lpstr>Spanning Tree, http://yellkey.com/both</vt:lpstr>
      <vt:lpstr>Spanning Tree</vt:lpstr>
      <vt:lpstr>Spanning Tree</vt:lpstr>
      <vt:lpstr>Prim’s Algorithm</vt:lpstr>
      <vt:lpstr>Prim’s vs. Dijkstra’s (visual)</vt:lpstr>
      <vt:lpstr>Prim’s vs. Dijkstra’s</vt:lpstr>
      <vt:lpstr>Prim’s Implementation (Pseudocode, 1/2)</vt:lpstr>
      <vt:lpstr>Prim’s Implementation (Pseudocode, 2/2)</vt:lpstr>
      <vt:lpstr>Prim’s Runtime</vt:lpstr>
      <vt:lpstr>Prim’s Algorithm Runtime</vt:lpstr>
      <vt:lpstr>Kruskal’s Algorithm</vt:lpstr>
      <vt:lpstr>Kruskal’s Implementation (Pseudocode)</vt:lpstr>
      <vt:lpstr>Kruskal’s Runtime</vt:lpstr>
      <vt:lpstr>Shortest Paths and MST Algorithms Summary</vt:lpstr>
      <vt:lpstr>170 Spoiler: State of the Art Compare-Based MST Algorithms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 Problem</dc:title>
  <cp:lastModifiedBy>Vijaya Kumar Sundar - [CSE]</cp:lastModifiedBy>
  <cp:revision>4</cp:revision>
  <dcterms:modified xsi:type="dcterms:W3CDTF">2022-10-21T06:16:16Z</dcterms:modified>
</cp:coreProperties>
</file>