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5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3" r:id="rId3"/>
    <p:sldId id="304" r:id="rId4"/>
    <p:sldId id="291" r:id="rId5"/>
    <p:sldId id="284" r:id="rId6"/>
    <p:sldId id="285" r:id="rId7"/>
    <p:sldId id="286" r:id="rId8"/>
    <p:sldId id="287" r:id="rId9"/>
    <p:sldId id="289" r:id="rId10"/>
    <p:sldId id="290" r:id="rId11"/>
    <p:sldId id="271" r:id="rId12"/>
    <p:sldId id="273" r:id="rId13"/>
    <p:sldId id="274" r:id="rId14"/>
    <p:sldId id="276" r:id="rId15"/>
    <p:sldId id="277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46958493232742"/>
          <c:y val="0.1706696943637705"/>
          <c:w val="0.59684774288734632"/>
          <c:h val="0.6320501324617482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SATISH PATIL TASKS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4E-44D7-A887-1FBD0F94E7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4E-44D7-A887-1FBD0F94E7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In Progress</c:v>
                </c:pt>
                <c:pt idx="2">
                  <c:v>To Do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14E-44D7-A887-1FBD0F94E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852561302825562"/>
          <c:y val="0.91208987608680347"/>
          <c:w val="0.53083872603483706"/>
          <c:h val="7.2363592962440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Complexity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Sreehari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29-4152-9040-ACE24A1A52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Sreehari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929-4152-9040-ACE24A1A52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Sreehari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929-4152-9040-ACE24A1A5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23996160"/>
        <c:axId val="-1023999424"/>
      </c:barChart>
      <c:catAx>
        <c:axId val="-102399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3999424"/>
        <c:crosses val="autoZero"/>
        <c:auto val="1"/>
        <c:lblAlgn val="ctr"/>
        <c:lblOffset val="100"/>
        <c:noMultiLvlLbl val="0"/>
      </c:catAx>
      <c:valAx>
        <c:axId val="-102399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399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Complexity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Satish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D4-44EC-87A5-14C692E109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Satish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5D4-44EC-87A5-14C692E109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Satish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5D4-44EC-87A5-14C692E10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21488016"/>
        <c:axId val="-1121480944"/>
      </c:barChart>
      <c:catAx>
        <c:axId val="-112148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80944"/>
        <c:crosses val="autoZero"/>
        <c:auto val="1"/>
        <c:lblAlgn val="ctr"/>
        <c:lblOffset val="100"/>
        <c:noMultiLvlLbl val="0"/>
      </c:catAx>
      <c:valAx>
        <c:axId val="-112148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8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97055970866235"/>
          <c:y val="0.12356109116670974"/>
          <c:w val="0.65448756660475127"/>
          <c:h val="0.7003652820680509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Atanu Tasks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46E-4399-BA9B-6AB10CFC65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46E-4399-BA9B-6AB10CFC65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46E-4399-BA9B-6AB10CFC65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In Progress</c:v>
                </c:pt>
                <c:pt idx="2">
                  <c:v>To Do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46E-4399-BA9B-6AB10CFC65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793574833697809"/>
          <c:y val="0.85908969350535558"/>
          <c:w val="0.64386245032284428"/>
          <c:h val="0.11500377684564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Atanu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71-4AC9-B4CF-F33EDD3838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Atanu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71-4AC9-B4CF-F33EDD3838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Atanu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71-4AC9-B4CF-F33EDD383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21477680"/>
        <c:axId val="-1121484752"/>
      </c:barChart>
      <c:catAx>
        <c:axId val="-112147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84752"/>
        <c:crosses val="autoZero"/>
        <c:auto val="1"/>
        <c:lblAlgn val="ctr"/>
        <c:lblOffset val="100"/>
        <c:noMultiLvlLbl val="0"/>
      </c:catAx>
      <c:valAx>
        <c:axId val="-112148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Ashish </a:t>
            </a:r>
            <a:r>
              <a:rPr lang="en-IN" dirty="0"/>
              <a:t>Tasks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Atanu Tasks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46E-4399-BA9B-6AB10CFC65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46E-4399-BA9B-6AB10CFC65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46E-4399-BA9B-6AB10CFC65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In Progress</c:v>
                </c:pt>
                <c:pt idx="2">
                  <c:v>To Do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46E-4399-BA9B-6AB10CFC65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Ashish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71-4AC9-B4CF-F33EDD3838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Ashish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71-4AC9-B4CF-F33EDD3838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Ashish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71-4AC9-B4CF-F33EDD383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21489648"/>
        <c:axId val="-1121482576"/>
      </c:barChart>
      <c:catAx>
        <c:axId val="-112148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82576"/>
        <c:crosses val="autoZero"/>
        <c:auto val="1"/>
        <c:lblAlgn val="ctr"/>
        <c:lblOffset val="100"/>
        <c:noMultiLvlLbl val="0"/>
      </c:catAx>
      <c:valAx>
        <c:axId val="-11214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8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588132287802298E-2"/>
          <c:y val="0.16497515768709939"/>
          <c:w val="0.87468383597033916"/>
          <c:h val="0.655367832731131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Vijay Kumar Tasks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E8C-4BFF-99F6-CE21382ACF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E8C-4BFF-99F6-CE21382ACF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E8C-4BFF-99F6-CE21382ACF9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3F715B42-A733-4556-BA81-D5D66679FC73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E8C-4BFF-99F6-CE21382ACF91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762CA1E-F7A8-4CD9-AEFC-7416D6144156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8C-4BFF-99F6-CE21382ACF91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EB400E6-2732-414D-B76F-43B9393A25CB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E8C-4BFF-99F6-CE21382ACF91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In Progress</c:v>
                </c:pt>
                <c:pt idx="2">
                  <c:v>To Do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E8C-4BFF-99F6-CE21382ACF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432739881360349"/>
          <c:y val="0.89886505652122495"/>
          <c:w val="0.68267284799115413"/>
          <c:h val="6.2382953538107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Complexity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Vijay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05-4C7D-A035-374224A5A6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Vijay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05-4C7D-A035-374224A5A6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Vijay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05-4C7D-A035-374224A5A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21483664"/>
        <c:axId val="-1121479312"/>
      </c:barChart>
      <c:catAx>
        <c:axId val="-11214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79312"/>
        <c:crosses val="autoZero"/>
        <c:auto val="1"/>
        <c:lblAlgn val="ctr"/>
        <c:lblOffset val="100"/>
        <c:noMultiLvlLbl val="0"/>
      </c:catAx>
      <c:valAx>
        <c:axId val="-11214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14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Sreehari </a:t>
            </a:r>
            <a:r>
              <a:rPr lang="en-IN" dirty="0"/>
              <a:t>Tasks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340482098499452E-2"/>
          <c:y val="0.15417589789117653"/>
          <c:w val="0.89499411662783901"/>
          <c:h val="0.6883467641977989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Sreehari Tasks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695-4D67-83DB-0197EDDEFD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695-4D67-83DB-0197EDDEFD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695-4D67-83DB-0197EDDEFD7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3F715B42-A733-4556-BA81-D5D66679FC73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695-4D67-83DB-0197EDDEFD7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762CA1E-F7A8-4CD9-AEFC-7416D6144156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695-4D67-83DB-0197EDDEFD7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EB400E6-2732-414D-B76F-43B9393A25CB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695-4D67-83DB-0197EDDEFD7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In Progress</c:v>
                </c:pt>
                <c:pt idx="2">
                  <c:v>To Do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695-4D67-83DB-0197EDDEFD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53910293279648"/>
          <c:y val="0.90079651743931244"/>
          <c:w val="0.66912079982987327"/>
          <c:h val="7.9010206665478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0.36713</cdr:x>
      <cdr:y>0.4332</cdr:y>
    </cdr:from>
    <cdr:to>
      <cdr:x>0.63813</cdr:x>
      <cdr:y>0.58704</cdr:y>
    </cdr:to>
    <cdr:sp macro="" textlink="">
      <cdr:nvSpPr>
        <cdr:cNvPr id="2" name="TextBox 66"/>
        <cdr:cNvSpPr txBox="1"/>
      </cdr:nvSpPr>
      <cdr:spPr>
        <a:xfrm xmlns:a="http://schemas.openxmlformats.org/drawingml/2006/main">
          <a:off x="1905598" y="2123279"/>
          <a:ext cx="1406604" cy="75405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 smtClean="0"/>
            <a:t>TOTAL TASKS</a:t>
          </a:r>
        </a:p>
        <a:p xmlns:a="http://schemas.openxmlformats.org/drawingml/2006/main">
          <a:pPr algn="ctr"/>
          <a:r>
            <a:rPr lang="en-US" sz="2500" b="1" dirty="0" smtClean="0"/>
            <a:t>6</a:t>
          </a:r>
          <a:endParaRPr lang="en-IN" sz="25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0.34323</cdr:x>
      <cdr:y>0.42539</cdr:y>
    </cdr:from>
    <cdr:to>
      <cdr:x>0.61136</cdr:x>
      <cdr:y>0.57921</cdr:y>
    </cdr:to>
    <cdr:sp macro="" textlink="">
      <cdr:nvSpPr>
        <cdr:cNvPr id="2" name="TextBox 52"/>
        <cdr:cNvSpPr txBox="1"/>
      </cdr:nvSpPr>
      <cdr:spPr>
        <a:xfrm xmlns:a="http://schemas.openxmlformats.org/drawingml/2006/main">
          <a:off x="1800518" y="2085382"/>
          <a:ext cx="1406604" cy="75405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 rtlCol="0" anchor="t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/>
            <a:t>TOTAL TASKS</a:t>
          </a:r>
        </a:p>
        <a:p xmlns:a="http://schemas.openxmlformats.org/drawingml/2006/main">
          <a:pPr algn="ctr"/>
          <a:r>
            <a:rPr lang="en-US" sz="2500" b="1" dirty="0" smtClean="0"/>
            <a:t>04</a:t>
          </a:r>
          <a:endParaRPr lang="en-IN" sz="25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0.37164</cdr:x>
      <cdr:y>0.50103</cdr:y>
    </cdr:from>
    <cdr:to>
      <cdr:x>0.63977</cdr:x>
      <cdr:y>0.65485</cdr:y>
    </cdr:to>
    <cdr:sp macro="" textlink="">
      <cdr:nvSpPr>
        <cdr:cNvPr id="2" name="TextBox 52"/>
        <cdr:cNvSpPr txBox="1"/>
      </cdr:nvSpPr>
      <cdr:spPr>
        <a:xfrm xmlns:a="http://schemas.openxmlformats.org/drawingml/2006/main">
          <a:off x="1949559" y="2456178"/>
          <a:ext cx="1406604" cy="75405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 rtlCol="0" anchor="t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/>
            <a:t>TOTAL TASKS</a:t>
          </a:r>
        </a:p>
        <a:p xmlns:a="http://schemas.openxmlformats.org/drawingml/2006/main">
          <a:pPr algn="ctr"/>
          <a:r>
            <a:rPr lang="en-US" sz="2500" b="1" dirty="0" smtClean="0"/>
            <a:t>05</a:t>
          </a:r>
          <a:endParaRPr lang="en-IN" sz="25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0.30591</cdr:x>
      <cdr:y>0.40101</cdr:y>
    </cdr:from>
    <cdr:to>
      <cdr:x>0.6508</cdr:x>
      <cdr:y>0.60356</cdr:y>
    </cdr:to>
    <cdr:sp macro="" textlink="">
      <cdr:nvSpPr>
        <cdr:cNvPr id="2" name="TextBox 52"/>
        <cdr:cNvSpPr txBox="1"/>
      </cdr:nvSpPr>
      <cdr:spPr>
        <a:xfrm xmlns:a="http://schemas.openxmlformats.org/drawingml/2006/main">
          <a:off x="1044844" y="1828035"/>
          <a:ext cx="117800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 smtClean="0"/>
            <a:t>TOTAL TASKS</a:t>
          </a:r>
        </a:p>
        <a:p xmlns:a="http://schemas.openxmlformats.org/drawingml/2006/main">
          <a:pPr algn="ctr"/>
          <a:r>
            <a:rPr lang="en-US" b="1" dirty="0" smtClean="0"/>
            <a:t>10</a:t>
          </a:r>
          <a:endParaRPr lang="en-IN" b="1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0.3214</cdr:x>
      <cdr:y>0.45135</cdr:y>
    </cdr:from>
    <cdr:to>
      <cdr:x>0.69578</cdr:x>
      <cdr:y>0.60571</cdr:y>
    </cdr:to>
    <cdr:sp macro="" textlink="">
      <cdr:nvSpPr>
        <cdr:cNvPr id="2" name="TextBox 83"/>
        <cdr:cNvSpPr txBox="1"/>
      </cdr:nvSpPr>
      <cdr:spPr>
        <a:xfrm xmlns:a="http://schemas.openxmlformats.org/drawingml/2006/main">
          <a:off x="1207567" y="2204912"/>
          <a:ext cx="1406604" cy="75405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 smtClean="0"/>
            <a:t>TOTAL TASKS</a:t>
          </a:r>
        </a:p>
        <a:p xmlns:a="http://schemas.openxmlformats.org/drawingml/2006/main">
          <a:pPr algn="ctr"/>
          <a:r>
            <a:rPr lang="en-US" sz="2500" b="1" dirty="0" smtClean="0"/>
            <a:t>4</a:t>
          </a:r>
          <a:endParaRPr lang="en-IN" sz="25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B065-E607-441D-BF0B-FB045B3127BF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7AFC0-F55C-45D9-A845-532FED131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3CF9-D218-4BE3-9AE9-3D725AF3F5C6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F8D1-D122-43F5-B7AF-EB2EF497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8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0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3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1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="" xmlns:a16="http://schemas.microsoft.com/office/drawing/2014/main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275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2023 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013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="" xmlns:a16="http://schemas.microsoft.com/office/drawing/2014/main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2023 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0829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6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5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4770-B3F2-4902-83BC-F19789EF20D9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9FC4-A39F-4629-968C-2A9B9DEA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7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328" y="5509554"/>
            <a:ext cx="7844760" cy="582153"/>
          </a:xfrm>
        </p:spPr>
        <p:txBody>
          <a:bodyPr/>
          <a:lstStyle/>
          <a:p>
            <a:r>
              <a:rPr lang="en-US" dirty="0" smtClean="0"/>
              <a:t>AVOLTA (DUFRY) </a:t>
            </a:r>
            <a:r>
              <a:rPr lang="en-US" dirty="0"/>
              <a:t>BI-WEEKLY REVIEW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216721" y="6091707"/>
            <a:ext cx="3747365" cy="4404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0" dirty="0" smtClean="0"/>
              <a:t>26 October, </a:t>
            </a:r>
            <a:r>
              <a:rPr lang="en-IN" sz="1800" b="0" dirty="0"/>
              <a:t>2023  – </a:t>
            </a:r>
            <a:r>
              <a:rPr lang="en-IN" sz="1800" b="0" dirty="0" smtClean="0"/>
              <a:t>07 November, </a:t>
            </a:r>
            <a:r>
              <a:rPr lang="en-IN" sz="1800" b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2351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16798"/>
              </p:ext>
            </p:extLst>
          </p:nvPr>
        </p:nvGraphicFramePr>
        <p:xfrm>
          <a:off x="969820" y="817420"/>
          <a:ext cx="10141527" cy="551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01"/>
                <a:gridCol w="4436921"/>
                <a:gridCol w="2376921"/>
                <a:gridCol w="1769484"/>
              </a:tblGrid>
              <a:tr h="632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ASSIGNED TO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</a:tr>
              <a:tr h="948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105988</a:t>
                      </a:r>
                      <a:endParaRPr lang="en-US" sz="14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[BE] – Introduce a dedicated user role for the Financial Operations Viewer in BE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Ashish Aggarwal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Done Development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</a:tr>
              <a:tr h="108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101981</a:t>
                      </a:r>
                      <a:endParaRPr lang="en-US" sz="14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[BE] – Introduce a dedicated user role for the Financial Operations Manager in BE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smtClean="0">
                          <a:effectLst/>
                          <a:latin typeface="Calibri" panose="020F0502020204030204" pitchFamily="34" charset="0"/>
                        </a:rPr>
                        <a:t>Ashish Aggarwal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Done Development</a:t>
                      </a:r>
                    </a:p>
                  </a:txBody>
                  <a:tcPr marL="9525" marR="9525" marT="9525" anchor="ctr"/>
                </a:tc>
              </a:tr>
              <a:tr h="948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90469</a:t>
                      </a:r>
                      <a:endParaRPr lang="en-US" sz="14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[DB] Periodically cleanup obsolete promo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</a:rPr>
                        <a:t> overlap data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smtClean="0">
                          <a:effectLst/>
                          <a:latin typeface="Calibri" panose="020F0502020204030204" pitchFamily="34" charset="0"/>
                        </a:rPr>
                        <a:t>Ashish Aggarwal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</a:tr>
              <a:tr h="948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108113</a:t>
                      </a:r>
                      <a:endParaRPr lang="en-US" sz="14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[OA] Make the Custom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Anonymous 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Auth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Filter work also in 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dpap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module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Ashish Aggarwal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To 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</a:tr>
              <a:tr h="948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107379</a:t>
                      </a:r>
                      <a:endParaRPr lang="en-US" sz="14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the Custom Anonymous </a:t>
                      </a: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Auth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Filter work also in </a:t>
                      </a: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dpap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module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Ashish Aggarwal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</a:rPr>
                        <a:t> for QA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665" y="180109"/>
            <a:ext cx="4312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ASHISH  TASKS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3A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948" y="6535207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Changepond Technologies.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4470" y="342925"/>
            <a:ext cx="554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Frontend (Angular) - Stream</a:t>
            </a: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536" y="1197667"/>
            <a:ext cx="6039203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u="sng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 </a:t>
            </a: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Manager + Product Owner </a:t>
            </a:r>
            <a:r>
              <a:rPr lang="en-IN" sz="2300" b="1" u="sng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DUFRY)</a:t>
            </a:r>
            <a:r>
              <a:rPr lang="en-IN" sz="2300" b="1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Hernani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Goncalves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 – CMA </a:t>
            </a:r>
            <a:endParaRPr lang="en-IN" sz="2300" dirty="0" smtClean="0">
              <a:solidFill>
                <a:schemeClr val="bg1"/>
              </a:solidFill>
              <a:ea typeface="Lato"/>
              <a:cs typeface="Lato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Claudia </a:t>
            </a:r>
            <a:r>
              <a:rPr lang="en-IN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Istrate</a:t>
            </a:r>
            <a:r>
              <a:rPr lang="en-IN" sz="23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– Phoenix</a:t>
            </a:r>
            <a:endParaRPr lang="en-IN" sz="23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536" y="4775293"/>
            <a:ext cx="4627263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u="sng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Changepond </a:t>
            </a: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Team: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Vijay Kumar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Ballampalli</a:t>
            </a:r>
            <a:r>
              <a:rPr lang="en-US" sz="23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Sreehari</a:t>
            </a:r>
            <a:r>
              <a:rPr lang="en-US" sz="23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Tirupalaiah</a:t>
            </a:r>
            <a:endParaRPr lang="en-IN" sz="23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536" y="3023898"/>
            <a:ext cx="6039203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Project Manager</a:t>
            </a:r>
            <a:r>
              <a:rPr lang="en-IN" sz="2300" b="1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Loana</a:t>
            </a:r>
            <a:r>
              <a:rPr lang="en-IN" sz="23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Vasile</a:t>
            </a:r>
            <a:r>
              <a:rPr lang="en-IN" sz="23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– Shop Management 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(Mind IT)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Madalina</a:t>
            </a:r>
            <a:r>
              <a:rPr lang="en-IN" sz="23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Pana</a:t>
            </a:r>
            <a:r>
              <a:rPr lang="en-IN" sz="23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- Phoenix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29" y="38159"/>
            <a:ext cx="2325207" cy="2325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568" y="943537"/>
            <a:ext cx="91440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0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719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FRONTEND DASHBOARD – VIJAY KUMAR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9966" y="522615"/>
            <a:ext cx="10529046" cy="566835"/>
            <a:chOff x="376519" y="631371"/>
            <a:chExt cx="9558348" cy="566835"/>
          </a:xfrm>
        </p:grpSpPr>
        <p:grpSp>
          <p:nvGrpSpPr>
            <p:cNvPr id="12" name="Group 11"/>
            <p:cNvGrpSpPr/>
            <p:nvPr/>
          </p:nvGrpSpPr>
          <p:grpSpPr>
            <a:xfrm>
              <a:off x="376519" y="637790"/>
              <a:ext cx="9558348" cy="560416"/>
              <a:chOff x="275333" y="307744"/>
              <a:chExt cx="7064520" cy="5604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5333" y="314162"/>
                <a:ext cx="260392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Project Name: </a:t>
                </a:r>
                <a:r>
                  <a:rPr lang="en-IN" b="1" dirty="0" smtClean="0">
                    <a:solidFill>
                      <a:srgbClr val="00B0F0"/>
                    </a:solidFill>
                  </a:rPr>
                  <a:t>Shop Management</a:t>
                </a:r>
                <a:endParaRPr lang="en-IN" sz="2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90843" y="308592"/>
                <a:ext cx="649010" cy="50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RAG:</a:t>
                </a:r>
                <a:endParaRPr lang="en-IN" sz="2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5466" y="307744"/>
                <a:ext cx="21545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Duration:  </a:t>
                </a:r>
                <a:r>
                  <a:rPr lang="en-IN" sz="2000" b="1" dirty="0" smtClean="0">
                    <a:solidFill>
                      <a:srgbClr val="00B0F0"/>
                    </a:solidFill>
                  </a:rPr>
                  <a:t>31 Oct - 13 Nov</a:t>
                </a:r>
                <a:endParaRPr lang="en-IN" sz="2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602045" y="631371"/>
              <a:ext cx="29232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 smtClean="0"/>
                <a:t>Current Sprint:  </a:t>
              </a:r>
              <a:r>
                <a:rPr lang="en-IN" sz="2000" b="1" dirty="0" smtClean="0">
                  <a:solidFill>
                    <a:srgbClr val="00B0F0"/>
                  </a:solidFill>
                </a:rPr>
                <a:t>Sprint 22</a:t>
              </a:r>
              <a:endParaRPr lang="en-IN" sz="2000" b="1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0878562" y="639430"/>
            <a:ext cx="455454" cy="420173"/>
          </a:xfrm>
          <a:prstGeom prst="ellipse">
            <a:avLst/>
          </a:prstGeom>
          <a:solidFill>
            <a:srgbClr val="2388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622155170"/>
              </p:ext>
            </p:extLst>
          </p:nvPr>
        </p:nvGraphicFramePr>
        <p:xfrm>
          <a:off x="1174645" y="1270233"/>
          <a:ext cx="3415553" cy="4927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5553144" y="1217301"/>
            <a:ext cx="5150030" cy="4951426"/>
            <a:chOff x="567408" y="1304480"/>
            <a:chExt cx="5206292" cy="6108520"/>
          </a:xfrm>
        </p:grpSpPr>
        <p:sp>
          <p:nvSpPr>
            <p:cNvPr id="27" name="Rectangle 26"/>
            <p:cNvSpPr/>
            <p:nvPr/>
          </p:nvSpPr>
          <p:spPr>
            <a:xfrm>
              <a:off x="631066" y="1365161"/>
              <a:ext cx="5142634" cy="6047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408" y="1304480"/>
              <a:ext cx="5206291" cy="1706284"/>
              <a:chOff x="690522" y="1274135"/>
              <a:chExt cx="5206291" cy="170628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2293" y="1727407"/>
                <a:ext cx="5114520" cy="125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Picked Up Changepond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</a:t>
                </a:r>
              </a:p>
              <a:p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Planned  for Sprint: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15</a:t>
                </a:r>
                <a:endParaRPr lang="en-US" sz="2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0522" y="1274135"/>
                <a:ext cx="5142633" cy="496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/>
                  <a:t>Note</a:t>
                </a:r>
                <a:endParaRPr lang="en-IN" sz="2000" b="1" dirty="0"/>
              </a:p>
            </p:txBody>
          </p:sp>
        </p:grpSp>
      </p:grp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87953042"/>
              </p:ext>
            </p:extLst>
          </p:nvPr>
        </p:nvGraphicFramePr>
        <p:xfrm>
          <a:off x="5839832" y="2908152"/>
          <a:ext cx="4800371" cy="314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537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6692"/>
              </p:ext>
            </p:extLst>
          </p:nvPr>
        </p:nvGraphicFramePr>
        <p:xfrm>
          <a:off x="138099" y="523220"/>
          <a:ext cx="11785600" cy="621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8"/>
                <a:gridCol w="4799649"/>
                <a:gridCol w="3567228"/>
                <a:gridCol w="2369115"/>
              </a:tblGrid>
              <a:tr h="3684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ASSIGNED TO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62603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108383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Bug : [PAX] [FE] Upload PAX Data by Terminal/Store &amp; by Destination - The country is displayed multiple times in the upload screen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dirty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Done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4410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108418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Bug : [PAX] [FE] Export PAX by Destination - The PAX value is multiplied in the export template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dirty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Done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107695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Task : [Location Management][FE] Change Global Shop Code Display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In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108087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Task : [Location][FE] - Email Functionality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Done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7148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104404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Bug : [Location </a:t>
                      </a:r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Mgmt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] [FE] "Working Days" and "Is 24/7" fields are still enabled and editable even when Location Status is set to Closed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dirty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Done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107901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Task : [Location Size][FE] - ACTIVE/INACTIVE shop filter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dirty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107658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Task : [Location Management][FE] Conditionally emit duplicate validation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dirty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348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107697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Task : [Location Management][FE] Status Transitions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7148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107689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Bug : [Location </a:t>
                      </a:r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Mgmt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] [FE] Underscore character not displayed in the grid for the Local Shop Code and HFM Shop Code values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dirty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4410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107417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Bug : [SQM] [FE] Total Active Locations KPI and Locations Without m2 KPI have no FE filter sent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Vijaya</a:t>
                      </a:r>
                      <a:r>
                        <a:rPr lang="en-US" sz="1200" u="none" strike="noStrike" baseline="0" dirty="0" smtClean="0">
                          <a:effectLst/>
                          <a:latin typeface="+mn-lt"/>
                        </a:rPr>
                        <a:t> Kumar M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&lt;t-Vijaya.Kumar@dufry.com&gt;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2229" y="0"/>
            <a:ext cx="357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VIJAY </a:t>
            </a:r>
            <a:r>
              <a:rPr lang="en-IN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KUMAR TASKS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719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FRONTEND DASHBOARD – SREE HARI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9966" y="522615"/>
            <a:ext cx="10529046" cy="566835"/>
            <a:chOff x="376519" y="631371"/>
            <a:chExt cx="9558348" cy="566835"/>
          </a:xfrm>
        </p:grpSpPr>
        <p:grpSp>
          <p:nvGrpSpPr>
            <p:cNvPr id="12" name="Group 11"/>
            <p:cNvGrpSpPr/>
            <p:nvPr/>
          </p:nvGrpSpPr>
          <p:grpSpPr>
            <a:xfrm>
              <a:off x="376519" y="637790"/>
              <a:ext cx="9558348" cy="560416"/>
              <a:chOff x="275333" y="307744"/>
              <a:chExt cx="7064520" cy="5604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5333" y="314162"/>
                <a:ext cx="260392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Project Name: </a:t>
                </a:r>
                <a:r>
                  <a:rPr lang="en-IN" sz="2000" b="1" dirty="0" smtClean="0">
                    <a:solidFill>
                      <a:srgbClr val="00B0F0"/>
                    </a:solidFill>
                  </a:rPr>
                  <a:t>Phoenix</a:t>
                </a:r>
                <a:endParaRPr lang="en-IN" sz="2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90843" y="308592"/>
                <a:ext cx="649010" cy="50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RAG:</a:t>
                </a:r>
                <a:endParaRPr lang="en-IN" sz="2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5466" y="307744"/>
                <a:ext cx="21545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Duration:  </a:t>
                </a:r>
                <a:r>
                  <a:rPr lang="en-IN" sz="2000" b="1" dirty="0" smtClean="0">
                    <a:solidFill>
                      <a:srgbClr val="00B0F0"/>
                    </a:solidFill>
                  </a:rPr>
                  <a:t>31 Oct - 13 Nov</a:t>
                </a:r>
                <a:endParaRPr lang="en-IN" sz="2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602045" y="631371"/>
              <a:ext cx="29232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 smtClean="0"/>
                <a:t>Current Sprint:  </a:t>
              </a:r>
              <a:r>
                <a:rPr lang="en-IN" sz="2000" b="1" dirty="0" smtClean="0">
                  <a:solidFill>
                    <a:srgbClr val="00B0F0"/>
                  </a:solidFill>
                </a:rPr>
                <a:t>Sprint 22</a:t>
              </a:r>
              <a:endParaRPr lang="en-IN" sz="2000" b="1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0878562" y="639430"/>
            <a:ext cx="455454" cy="420173"/>
          </a:xfrm>
          <a:prstGeom prst="ellipse">
            <a:avLst/>
          </a:prstGeom>
          <a:solidFill>
            <a:srgbClr val="2388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548960337"/>
              </p:ext>
            </p:extLst>
          </p:nvPr>
        </p:nvGraphicFramePr>
        <p:xfrm>
          <a:off x="1132250" y="1258865"/>
          <a:ext cx="3757199" cy="488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480991" y="1192580"/>
            <a:ext cx="5150030" cy="4951426"/>
            <a:chOff x="5553144" y="1217301"/>
            <a:chExt cx="5150030" cy="4951426"/>
          </a:xfrm>
        </p:grpSpPr>
        <p:grpSp>
          <p:nvGrpSpPr>
            <p:cNvPr id="25" name="Group 24"/>
            <p:cNvGrpSpPr/>
            <p:nvPr/>
          </p:nvGrpSpPr>
          <p:grpSpPr>
            <a:xfrm>
              <a:off x="5553144" y="1217301"/>
              <a:ext cx="5150030" cy="4951426"/>
              <a:chOff x="567408" y="1304480"/>
              <a:chExt cx="5206292" cy="610852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31066" y="1365161"/>
                <a:ext cx="5142634" cy="6047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67408" y="1304480"/>
                <a:ext cx="5206291" cy="1706284"/>
                <a:chOff x="690522" y="1274135"/>
                <a:chExt cx="5206291" cy="1706284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782293" y="1727407"/>
                  <a:ext cx="5114520" cy="1253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Total Tasks Picked Up Changepond: </a:t>
                  </a:r>
                  <a:r>
                    <a:rPr lang="en-US" sz="2000" b="1" dirty="0" smtClean="0">
                      <a:solidFill>
                        <a:srgbClr val="0070C0"/>
                      </a:solidFill>
                    </a:rPr>
                    <a:t>04</a:t>
                  </a:r>
                </a:p>
                <a:p>
                  <a:endParaRPr lang="en-US" sz="2000" b="1" dirty="0">
                    <a:solidFill>
                      <a:srgbClr val="0070C0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Total Tasks Planned  for Sprint: </a:t>
                  </a:r>
                  <a:r>
                    <a:rPr lang="en-US" sz="2000" b="1" dirty="0" smtClean="0">
                      <a:solidFill>
                        <a:srgbClr val="0070C0"/>
                      </a:solidFill>
                    </a:rPr>
                    <a:t>101</a:t>
                  </a:r>
                  <a:endParaRPr lang="en-US" sz="2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90522" y="1274135"/>
                  <a:ext cx="5142633" cy="496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b="1" dirty="0" smtClean="0"/>
                    <a:t>Note</a:t>
                  </a:r>
                  <a:endParaRPr lang="en-IN" sz="2000" b="1" dirty="0"/>
                </a:p>
              </p:txBody>
            </p:sp>
          </p:grpSp>
        </p:grpSp>
        <p:graphicFrame>
          <p:nvGraphicFramePr>
            <p:cNvPr id="32" name="Chart 31"/>
            <p:cNvGraphicFramePr/>
            <p:nvPr>
              <p:extLst>
                <p:ext uri="{D42A27DB-BD31-4B8C-83A1-F6EECF244321}">
                  <p14:modId xmlns:p14="http://schemas.microsoft.com/office/powerpoint/2010/main" val="4016671334"/>
                </p:ext>
              </p:extLst>
            </p:nvPr>
          </p:nvGraphicFramePr>
          <p:xfrm>
            <a:off x="5970494" y="2929431"/>
            <a:ext cx="4464872" cy="30460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927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2016"/>
              </p:ext>
            </p:extLst>
          </p:nvPr>
        </p:nvGraphicFramePr>
        <p:xfrm>
          <a:off x="941660" y="911147"/>
          <a:ext cx="10529903" cy="433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40"/>
                <a:gridCol w="6761018"/>
                <a:gridCol w="2424545"/>
              </a:tblGrid>
              <a:tr h="5375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9012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107738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Bug : [VP]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[Multi-Language Support] [Online Form] [FE] – The tooltip of the save button is not translated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In Progress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8539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108419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Task :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[VP] [Rebranding – Phase 1 ] [TSD Documentation] [FE] – Create a TSD file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Done Development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2769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108497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Task: 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VP] [Rebranding] [FE] Replace the old login page with new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dirty="0" smtClean="0"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Done Development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7700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106903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Task: 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VP] [Rebranding] [FE] Replace the </a:t>
                      </a:r>
                      <a:r>
                        <a:rPr lang="en-US" sz="1400" u="none" strike="noStrike" baseline="0" dirty="0" err="1" smtClean="0">
                          <a:effectLst/>
                          <a:latin typeface="+mn-lt"/>
                        </a:rPr>
                        <a:t>Dufry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logo with new logo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Done Development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0666" y="180109"/>
            <a:ext cx="3259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SREE HARI TASKS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1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3504"/>
            <a:ext cx="12192000" cy="6858000"/>
          </a:xfrm>
          <a:prstGeom prst="rect">
            <a:avLst/>
          </a:prstGeom>
          <a:solidFill>
            <a:srgbClr val="183A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36694" y="6369099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Changepond Technologies. 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538" y="460774"/>
            <a:ext cx="417883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ea typeface="Lato"/>
                <a:cs typeface="Lato"/>
              </a:rPr>
              <a:t>A &amp; P Modernization</a:t>
            </a:r>
            <a:endParaRPr lang="en-IN" sz="3600" b="1" dirty="0">
              <a:solidFill>
                <a:schemeClr val="bg1"/>
              </a:solidFill>
              <a:ea typeface="Lato"/>
              <a:cs typeface="La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538" y="2992367"/>
            <a:ext cx="3271729" cy="32778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300" dirty="0">
                <a:solidFill>
                  <a:schemeClr val="bg1"/>
                </a:solidFill>
                <a:latin typeface="+mj-lt"/>
                <a:ea typeface="Lato"/>
                <a:cs typeface="Lato"/>
              </a:rPr>
              <a:t> </a:t>
            </a:r>
            <a:r>
              <a:rPr lang="en-IN" sz="2300" b="1" u="sng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Changepond Team: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smtClean="0">
                <a:solidFill>
                  <a:schemeClr val="bg1"/>
                </a:solidFill>
                <a:ea typeface="Lato"/>
                <a:cs typeface="Lato"/>
              </a:rPr>
              <a:t>Sakthivel</a:t>
            </a:r>
            <a:endParaRPr lang="en-IN" sz="2300" dirty="0">
              <a:solidFill>
                <a:schemeClr val="bg1"/>
              </a:solidFill>
              <a:ea typeface="Lato"/>
              <a:cs typeface="La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smtClean="0">
                <a:solidFill>
                  <a:schemeClr val="bg1"/>
                </a:solidFill>
                <a:ea typeface="Lato"/>
                <a:cs typeface="Lato"/>
              </a:rPr>
              <a:t>Suresh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Shashi</a:t>
            </a:r>
            <a:r>
              <a:rPr lang="en-IN" sz="23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Kiran</a:t>
            </a:r>
            <a:endParaRPr lang="en-IN" sz="2300" dirty="0" smtClean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Guru </a:t>
            </a:r>
            <a:r>
              <a:rPr lang="en-IN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Prasadh</a:t>
            </a:r>
            <a:endParaRPr lang="en-IN" sz="2300" dirty="0" smtClean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Ganesh Kumar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Kamarsaman</a:t>
            </a:r>
            <a:r>
              <a:rPr lang="en-IN" sz="23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Ahamed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err="1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Kamesh</a:t>
            </a:r>
            <a:endParaRPr lang="en-IN" sz="23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sz="23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143A30-8993-82AB-078A-EEBB0D9EDC61}"/>
              </a:ext>
            </a:extLst>
          </p:cNvPr>
          <p:cNvSpPr txBox="1"/>
          <p:nvPr/>
        </p:nvSpPr>
        <p:spPr>
          <a:xfrm>
            <a:off x="698368" y="1385350"/>
            <a:ext cx="4566571" cy="15081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300" b="1" u="sng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Project Manager </a:t>
            </a: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&amp;  </a:t>
            </a:r>
            <a:r>
              <a:rPr lang="en-IN" sz="2300" b="1" u="sng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Owner</a:t>
            </a: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endParaRPr lang="en-IN" sz="2300" b="1" u="sng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smtClean="0">
                <a:solidFill>
                  <a:schemeClr val="bg1"/>
                </a:solidFill>
                <a:ea typeface="Lato"/>
                <a:cs typeface="Lato"/>
              </a:rPr>
              <a:t>Peter </a:t>
            </a:r>
            <a:r>
              <a:rPr lang="en-IN" sz="2300" dirty="0" err="1" smtClean="0">
                <a:solidFill>
                  <a:schemeClr val="bg1"/>
                </a:solidFill>
                <a:ea typeface="Lato"/>
                <a:cs typeface="Lato"/>
              </a:rPr>
              <a:t>Kluka</a:t>
            </a:r>
            <a:endParaRPr lang="en-IN" sz="2300" dirty="0" smtClean="0">
              <a:solidFill>
                <a:schemeClr val="bg1"/>
              </a:solidFill>
              <a:ea typeface="Lato"/>
              <a:cs typeface="La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Oana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Negoita</a:t>
            </a:r>
            <a:endParaRPr lang="en-IN" sz="2300" dirty="0">
              <a:solidFill>
                <a:schemeClr val="bg1"/>
              </a:solidFill>
              <a:ea typeface="Lato"/>
              <a:cs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368" y="1061386"/>
            <a:ext cx="91440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92" y="132912"/>
            <a:ext cx="6012767" cy="83527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+mn-lt"/>
                <a:ea typeface="Lato"/>
                <a:cs typeface="Lato"/>
              </a:rPr>
              <a:t>A &amp; P </a:t>
            </a:r>
            <a:r>
              <a:rPr lang="en-IN" sz="3600" dirty="0" smtClean="0">
                <a:solidFill>
                  <a:srgbClr val="FF0000"/>
                </a:solidFill>
                <a:latin typeface="+mn-lt"/>
                <a:ea typeface="Lato"/>
                <a:cs typeface="Lato"/>
              </a:rPr>
              <a:t>Modernization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Status</a:t>
            </a:r>
            <a:endParaRPr lang="en-IN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749" y="1445026"/>
            <a:ext cx="8791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Gihub</a:t>
            </a:r>
            <a:r>
              <a:rPr lang="en-IN" dirty="0" smtClean="0"/>
              <a:t> access has been provided for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Dufry</a:t>
            </a:r>
            <a:r>
              <a:rPr lang="en-IN" dirty="0" smtClean="0"/>
              <a:t> account &amp; WVD access created – Suresh/</a:t>
            </a:r>
            <a:r>
              <a:rPr lang="en-IN" dirty="0" err="1" smtClean="0"/>
              <a:t>Sakthi</a:t>
            </a:r>
            <a:r>
              <a:rPr lang="en-IN" dirty="0" smtClean="0"/>
              <a:t> – Pending for others</a:t>
            </a:r>
            <a:br>
              <a:rPr lang="en-IN" dirty="0" smtClean="0"/>
            </a:b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KT on A &amp; P Application modules – Starting from 7</a:t>
            </a:r>
            <a:r>
              <a:rPr lang="en-IN" baseline="30000" dirty="0" smtClean="0"/>
              <a:t>th</a:t>
            </a:r>
            <a:r>
              <a:rPr lang="en-IN" dirty="0" smtClean="0"/>
              <a:t> Nov</a:t>
            </a:r>
            <a:br>
              <a:rPr lang="en-IN" dirty="0" smtClean="0"/>
            </a:b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Discovery phase - Starting from Monday 13</a:t>
            </a:r>
            <a:r>
              <a:rPr lang="en-IN" baseline="30000" dirty="0" smtClean="0"/>
              <a:t>th</a:t>
            </a:r>
            <a:r>
              <a:rPr lang="en-IN" dirty="0" smtClean="0"/>
              <a:t> Nov until 14</a:t>
            </a:r>
            <a:r>
              <a:rPr lang="en-IN" baseline="30000" dirty="0" smtClean="0"/>
              <a:t>th</a:t>
            </a:r>
            <a:r>
              <a:rPr lang="en-IN" dirty="0" smtClean="0"/>
              <a:t> Dec – Thrice a week</a:t>
            </a:r>
            <a:br>
              <a:rPr lang="en-IN" dirty="0" smtClean="0"/>
            </a:b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11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3A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948" y="6535207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1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Changepond Technologies.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4470" y="342925"/>
            <a:ext cx="6378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Backend (Java + Spring) - Stream</a:t>
            </a: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536" y="3684388"/>
            <a:ext cx="4627263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u="sng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Changepond </a:t>
            </a: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Team: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Atanu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Mazumdar</a:t>
            </a:r>
            <a:endParaRPr lang="en-IN" sz="2300" dirty="0">
              <a:solidFill>
                <a:schemeClr val="bg1"/>
              </a:solidFill>
              <a:ea typeface="Lato"/>
              <a:cs typeface="Lato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Satish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Patil</a:t>
            </a:r>
            <a:endParaRPr lang="en-IN" sz="23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536" y="1520827"/>
            <a:ext cx="6039203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u="sng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Project Manager</a:t>
            </a:r>
            <a:r>
              <a:rPr lang="en-IN" sz="2300" b="1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Vlad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/>
                <a:cs typeface="Lato"/>
              </a:rPr>
              <a:t>Blaj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 – CMA (Mind IT)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Ioana</a:t>
            </a:r>
            <a:r>
              <a:rPr lang="en-IN" sz="23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3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Vasile</a:t>
            </a:r>
            <a:r>
              <a:rPr lang="en-IN" sz="23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– Shop Management </a:t>
            </a:r>
            <a:r>
              <a:rPr lang="en-IN" sz="2300" dirty="0">
                <a:solidFill>
                  <a:schemeClr val="bg1"/>
                </a:solidFill>
                <a:ea typeface="Lato"/>
                <a:cs typeface="Lato"/>
              </a:rPr>
              <a:t>(Mind IT)</a:t>
            </a:r>
            <a:endParaRPr lang="en-IN" sz="23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368" y="996624"/>
            <a:ext cx="91440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719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BACKEND DASHBOARD – SATISH PATIL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9966" y="529034"/>
            <a:ext cx="10529046" cy="573110"/>
            <a:chOff x="376519" y="637790"/>
            <a:chExt cx="9558348" cy="573110"/>
          </a:xfrm>
        </p:grpSpPr>
        <p:grpSp>
          <p:nvGrpSpPr>
            <p:cNvPr id="12" name="Group 11"/>
            <p:cNvGrpSpPr/>
            <p:nvPr/>
          </p:nvGrpSpPr>
          <p:grpSpPr>
            <a:xfrm>
              <a:off x="376519" y="637790"/>
              <a:ext cx="9558348" cy="560416"/>
              <a:chOff x="275333" y="307744"/>
              <a:chExt cx="7064520" cy="5604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5333" y="314162"/>
                <a:ext cx="260392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Project Name: </a:t>
                </a:r>
                <a:r>
                  <a:rPr lang="en-IN" b="1" dirty="0" smtClean="0">
                    <a:solidFill>
                      <a:srgbClr val="00B0F0"/>
                    </a:solidFill>
                  </a:rPr>
                  <a:t> CMA</a:t>
                </a:r>
                <a:endParaRPr lang="en-IN" sz="2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90843" y="308592"/>
                <a:ext cx="649010" cy="50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RAG:</a:t>
                </a:r>
                <a:endParaRPr lang="en-IN" sz="2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5466" y="307744"/>
                <a:ext cx="21545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Duration:  </a:t>
                </a:r>
                <a:r>
                  <a:rPr lang="en-IN" sz="2000" b="1" dirty="0" smtClean="0">
                    <a:solidFill>
                      <a:srgbClr val="00B0F0"/>
                    </a:solidFill>
                  </a:rPr>
                  <a:t>31 Oct - 13 Nov</a:t>
                </a:r>
                <a:endParaRPr lang="en-IN" sz="2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7458" y="656902"/>
              <a:ext cx="29232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 smtClean="0"/>
                <a:t>Current Sprint:  </a:t>
              </a:r>
              <a:r>
                <a:rPr lang="en-IN" sz="2000" b="1" dirty="0" smtClean="0">
                  <a:solidFill>
                    <a:srgbClr val="00B0F0"/>
                  </a:solidFill>
                </a:rPr>
                <a:t>Sprint 22</a:t>
              </a:r>
              <a:endParaRPr lang="en-IN" sz="2000" b="1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0878562" y="639430"/>
            <a:ext cx="455454" cy="420173"/>
          </a:xfrm>
          <a:prstGeom prst="ellipse">
            <a:avLst/>
          </a:prstGeom>
          <a:solidFill>
            <a:srgbClr val="2388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5930222" y="1341992"/>
            <a:ext cx="5150030" cy="4951426"/>
            <a:chOff x="567408" y="1304480"/>
            <a:chExt cx="5206292" cy="6108520"/>
          </a:xfrm>
        </p:grpSpPr>
        <p:sp>
          <p:nvSpPr>
            <p:cNvPr id="27" name="Rectangle 26"/>
            <p:cNvSpPr/>
            <p:nvPr/>
          </p:nvSpPr>
          <p:spPr>
            <a:xfrm>
              <a:off x="631066" y="1365161"/>
              <a:ext cx="5142634" cy="6047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408" y="1304480"/>
              <a:ext cx="5206291" cy="1706284"/>
              <a:chOff x="690522" y="1274135"/>
              <a:chExt cx="5206291" cy="170628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2293" y="1727407"/>
                <a:ext cx="5114520" cy="1253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Picked Up </a:t>
                </a:r>
                <a:r>
                  <a:rPr lang="en-US" sz="2000" dirty="0" smtClean="0"/>
                  <a:t>Changepond: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06</a:t>
                </a:r>
              </a:p>
              <a:p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Planned  for Sprint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12</a:t>
                </a:r>
                <a:endParaRPr lang="en-US" sz="2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0522" y="1274135"/>
                <a:ext cx="5142633" cy="496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/>
                  <a:t>Note</a:t>
                </a:r>
                <a:endParaRPr lang="en-IN" sz="2000" b="1" dirty="0"/>
              </a:p>
            </p:txBody>
          </p:sp>
        </p:grpSp>
      </p:grp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16482673"/>
              </p:ext>
            </p:extLst>
          </p:nvPr>
        </p:nvGraphicFramePr>
        <p:xfrm>
          <a:off x="516715" y="1341992"/>
          <a:ext cx="5190503" cy="4901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702954050"/>
              </p:ext>
            </p:extLst>
          </p:nvPr>
        </p:nvGraphicFramePr>
        <p:xfrm>
          <a:off x="6488342" y="2774254"/>
          <a:ext cx="4221222" cy="325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639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8879"/>
              </p:ext>
            </p:extLst>
          </p:nvPr>
        </p:nvGraphicFramePr>
        <p:xfrm>
          <a:off x="914402" y="720439"/>
          <a:ext cx="10377055" cy="5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411"/>
                <a:gridCol w="2075411"/>
                <a:gridCol w="2075411"/>
                <a:gridCol w="2075411"/>
                <a:gridCol w="2075411"/>
              </a:tblGrid>
              <a:tr h="562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 ITEM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ASSIGNED TO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843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102792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[BE] address the high severity issues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Satish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&lt;t-Satish.Subhashpatil@dufry.com&gt;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7620" marR="7620" marT="7620" marB="0" anchor="ctr"/>
                </a:tc>
              </a:tr>
              <a:tr h="843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102794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[BE] Clear the error issues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Satish Patil &lt;t-Satish.Subhashpatil@dufry.com&gt;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Do</a:t>
                      </a:r>
                    </a:p>
                  </a:txBody>
                  <a:tcPr marL="7620" marR="7620" marT="7620" marB="0" anchor="ctr"/>
                </a:tc>
              </a:tr>
              <a:tr h="843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107591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[BE][FE][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paxtermop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 update get all shops active from company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Satish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&lt;t-Satish.Subhashpatil@dufry.com&gt;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7620" marR="7620" marT="7620" marB="0" anchor="ctr"/>
                </a:tc>
              </a:tr>
              <a:tr h="843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108171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autoqadb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][BE] - Create Spring Profile for QA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autoqa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Satish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&lt;t-Satish.Subhashpatil@dufry.com&gt;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Progress</a:t>
                      </a:r>
                    </a:p>
                  </a:txBody>
                  <a:tcPr marL="7620" marR="7620" marT="7620" marB="0" anchor="ctr"/>
                </a:tc>
              </a:tr>
              <a:tr h="843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Convert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ShopDTO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an immutable record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Satish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&lt;t-Satish.Subhashpatil@dufry.com&gt;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Progress</a:t>
                      </a:r>
                    </a:p>
                  </a:txBody>
                  <a:tcPr marL="7620" marR="7620" marT="7620" marB="0" anchor="ctr"/>
                </a:tc>
              </a:tr>
              <a:tr h="843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108521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[BE] - Upgrade CT feature from develop to Spring Boot 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Satish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&lt;t-Satish.Subhashpatil@dufry.com&gt;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666" y="180109"/>
            <a:ext cx="3259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SATISH PATIL TASKS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719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BACKEND DASHBOARD – ATANU TASKS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9966" y="523220"/>
            <a:ext cx="10529046" cy="566230"/>
            <a:chOff x="376519" y="631976"/>
            <a:chExt cx="9558348" cy="566230"/>
          </a:xfrm>
        </p:grpSpPr>
        <p:grpSp>
          <p:nvGrpSpPr>
            <p:cNvPr id="12" name="Group 11"/>
            <p:cNvGrpSpPr/>
            <p:nvPr/>
          </p:nvGrpSpPr>
          <p:grpSpPr>
            <a:xfrm>
              <a:off x="376519" y="637790"/>
              <a:ext cx="9558348" cy="560416"/>
              <a:chOff x="275333" y="307744"/>
              <a:chExt cx="7064520" cy="5604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5333" y="314162"/>
                <a:ext cx="260392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Project Name: </a:t>
                </a:r>
                <a:r>
                  <a:rPr lang="en-IN" b="1" dirty="0" smtClean="0">
                    <a:solidFill>
                      <a:srgbClr val="00B0F0"/>
                    </a:solidFill>
                  </a:rPr>
                  <a:t> Shop Management</a:t>
                </a:r>
                <a:endParaRPr lang="en-IN" sz="2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90843" y="308592"/>
                <a:ext cx="649010" cy="50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RAG:</a:t>
                </a:r>
                <a:endParaRPr lang="en-IN" sz="2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5466" y="307744"/>
                <a:ext cx="21545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Duration:  </a:t>
                </a:r>
                <a:r>
                  <a:rPr lang="en-IN" sz="2000" b="1" dirty="0" smtClean="0">
                    <a:solidFill>
                      <a:srgbClr val="00B0F0"/>
                    </a:solidFill>
                  </a:rPr>
                  <a:t>31 Oct - 13 Nov</a:t>
                </a:r>
                <a:endParaRPr lang="en-IN" sz="2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630139" y="631976"/>
              <a:ext cx="29232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 smtClean="0"/>
                <a:t>Current Sprint:  </a:t>
              </a:r>
              <a:r>
                <a:rPr lang="en-IN" sz="2000" b="1" dirty="0" smtClean="0">
                  <a:solidFill>
                    <a:srgbClr val="00B0F0"/>
                  </a:solidFill>
                </a:rPr>
                <a:t>Sprint 22</a:t>
              </a:r>
              <a:endParaRPr lang="en-IN" sz="2000" b="1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0878562" y="639430"/>
            <a:ext cx="455454" cy="420173"/>
          </a:xfrm>
          <a:prstGeom prst="ellipse">
            <a:avLst/>
          </a:prstGeom>
          <a:solidFill>
            <a:srgbClr val="2388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5930222" y="1341992"/>
            <a:ext cx="5150030" cy="4951426"/>
            <a:chOff x="567408" y="1304480"/>
            <a:chExt cx="5206292" cy="6108520"/>
          </a:xfrm>
          <a:noFill/>
        </p:grpSpPr>
        <p:sp>
          <p:nvSpPr>
            <p:cNvPr id="27" name="Rectangle 26"/>
            <p:cNvSpPr/>
            <p:nvPr/>
          </p:nvSpPr>
          <p:spPr>
            <a:xfrm>
              <a:off x="631066" y="1365161"/>
              <a:ext cx="5142634" cy="6047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408" y="1304480"/>
              <a:ext cx="5206291" cy="1706284"/>
              <a:chOff x="690522" y="1274135"/>
              <a:chExt cx="5206291" cy="1706284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782293" y="1727407"/>
                <a:ext cx="5114520" cy="125301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Picked Up </a:t>
                </a:r>
                <a:r>
                  <a:rPr lang="en-US" sz="2000" dirty="0" smtClean="0"/>
                  <a:t>Changepond: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04</a:t>
                </a:r>
              </a:p>
              <a:p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Planned  for Sprint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11</a:t>
                </a:r>
                <a:endParaRPr lang="en-US" sz="2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0522" y="1274135"/>
                <a:ext cx="5142633" cy="49627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/>
                  <a:t>Note</a:t>
                </a:r>
                <a:endParaRPr lang="en-IN" sz="2000" b="1" dirty="0"/>
              </a:p>
            </p:txBody>
          </p:sp>
        </p:grpSp>
      </p:grp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531155441"/>
              </p:ext>
            </p:extLst>
          </p:nvPr>
        </p:nvGraphicFramePr>
        <p:xfrm>
          <a:off x="389966" y="1379889"/>
          <a:ext cx="5245872" cy="490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161357198"/>
              </p:ext>
            </p:extLst>
          </p:nvPr>
        </p:nvGraphicFramePr>
        <p:xfrm>
          <a:off x="6220691" y="2940421"/>
          <a:ext cx="4214675" cy="313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4978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896"/>
              </p:ext>
            </p:extLst>
          </p:nvPr>
        </p:nvGraphicFramePr>
        <p:xfrm>
          <a:off x="609601" y="1011384"/>
          <a:ext cx="11055926" cy="502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92"/>
                <a:gridCol w="2479834"/>
                <a:gridCol w="1328482"/>
                <a:gridCol w="988980"/>
                <a:gridCol w="1757847"/>
                <a:gridCol w="1031967"/>
                <a:gridCol w="1215934"/>
                <a:gridCol w="1381990"/>
              </a:tblGrid>
              <a:tr h="6961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ASSIGNED TO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AREA PATH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TAGS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ITERATION PATH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</a:tr>
              <a:tr h="1044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107694</a:t>
                      </a:r>
                      <a:endParaRPr lang="en-US" sz="12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[Location Management][BE] - Temporary Closed to Open - status change control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Atanu Mazumdar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</a:rPr>
                        <a:t>Done Development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CorpApps_Dufry_Webfront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planned-TBD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CorpApps_Dufry_Webfront\Sprint 22-23</a:t>
                      </a:r>
                    </a:p>
                  </a:txBody>
                  <a:tcPr marL="9525" marR="9525" marT="9525" anchor="ctr"/>
                </a:tc>
              </a:tr>
              <a:tr h="1200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107652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[SQM] [BE] Bulk Update Location Size Information - upload process not working when locations with missing Local Shop Code are included in the template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Atanu Mazumdar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Done Development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CorpApps_Dufry_Webfront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planned-TBD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CorpApps_Dufry_Webfront\Sprint 22-23</a:t>
                      </a:r>
                    </a:p>
                  </a:txBody>
                  <a:tcPr marL="9525" marR="9525" marT="9525" anchor="ctr"/>
                </a:tc>
              </a:tr>
              <a:tr h="1044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107543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[SQM] [BE] Bulk Update Location Size Information -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total_category_space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 is NOT updated in the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 when new category values are uploaded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Atanu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Mazumdar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Done Development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CorpApps_Dufry_Webfront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planned-TBD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CorpApps_Dufry_Webfront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\Sprint 22-23</a:t>
                      </a:r>
                    </a:p>
                  </a:txBody>
                  <a:tcPr marL="9525" marR="9525" marT="9525" anchor="ctr"/>
                </a:tc>
              </a:tr>
              <a:tr h="1044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107726</a:t>
                      </a:r>
                      <a:endParaRPr lang="en-US" sz="12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[Location Management][BE] - Location working days- Redesign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Atanu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Mazumdar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Done Development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CorpApps_Dufry_Webfront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planned-TBD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CorpApps_Dufry_Webfront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\Sprint 22-23</a:t>
                      </a:r>
                    </a:p>
                  </a:txBody>
                  <a:tcPr marL="9525" marR="9525" marT="9525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666" y="180109"/>
            <a:ext cx="3259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ATANU TASKS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719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22C2C"/>
                </a:solidFill>
                <a:ea typeface="Lato" panose="020F0502020204030203" pitchFamily="34" charset="0"/>
                <a:cs typeface="Lato" panose="020F0502020204030203" pitchFamily="34" charset="0"/>
              </a:rPr>
              <a:t>BACKEND DASHBOARD – ASHISH  </a:t>
            </a:r>
            <a:endParaRPr lang="en-IN" sz="2800" b="1" dirty="0">
              <a:solidFill>
                <a:srgbClr val="F22C2C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9966" y="523220"/>
            <a:ext cx="10529046" cy="566230"/>
            <a:chOff x="376519" y="631976"/>
            <a:chExt cx="9558348" cy="566230"/>
          </a:xfrm>
        </p:grpSpPr>
        <p:grpSp>
          <p:nvGrpSpPr>
            <p:cNvPr id="12" name="Group 11"/>
            <p:cNvGrpSpPr/>
            <p:nvPr/>
          </p:nvGrpSpPr>
          <p:grpSpPr>
            <a:xfrm>
              <a:off x="376519" y="637790"/>
              <a:ext cx="9558348" cy="560416"/>
              <a:chOff x="275333" y="307744"/>
              <a:chExt cx="7064520" cy="5604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5333" y="314162"/>
                <a:ext cx="260392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Project Name: </a:t>
                </a:r>
                <a:r>
                  <a:rPr lang="en-IN" b="1" dirty="0" smtClean="0">
                    <a:solidFill>
                      <a:srgbClr val="00B0F0"/>
                    </a:solidFill>
                  </a:rPr>
                  <a:t> A&amp;P</a:t>
                </a:r>
                <a:endParaRPr lang="en-IN" sz="2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90843" y="308592"/>
                <a:ext cx="649010" cy="50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RAG:</a:t>
                </a:r>
                <a:endParaRPr lang="en-IN" sz="2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5466" y="307744"/>
                <a:ext cx="21545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dirty="0" smtClean="0"/>
                  <a:t>Duration:  </a:t>
                </a:r>
                <a:r>
                  <a:rPr lang="en-IN" sz="2000" b="1" dirty="0" smtClean="0">
                    <a:solidFill>
                      <a:srgbClr val="00B0F0"/>
                    </a:solidFill>
                  </a:rPr>
                  <a:t>31 Oct - 13 Nov</a:t>
                </a:r>
                <a:endParaRPr lang="en-IN" sz="2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630139" y="631976"/>
              <a:ext cx="29232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dirty="0" smtClean="0"/>
                <a:t>Current Sprint:  </a:t>
              </a:r>
              <a:r>
                <a:rPr lang="en-IN" sz="2000" b="1" dirty="0" smtClean="0">
                  <a:solidFill>
                    <a:srgbClr val="00B0F0"/>
                  </a:solidFill>
                </a:rPr>
                <a:t>Sprint 22</a:t>
              </a:r>
              <a:endParaRPr lang="en-IN" sz="2000" b="1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0878562" y="639430"/>
            <a:ext cx="455454" cy="420173"/>
          </a:xfrm>
          <a:prstGeom prst="ellipse">
            <a:avLst/>
          </a:prstGeom>
          <a:solidFill>
            <a:srgbClr val="2388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5930222" y="1341992"/>
            <a:ext cx="5150030" cy="4951426"/>
            <a:chOff x="567408" y="1304480"/>
            <a:chExt cx="5206292" cy="6108520"/>
          </a:xfrm>
        </p:grpSpPr>
        <p:sp>
          <p:nvSpPr>
            <p:cNvPr id="27" name="Rectangle 26"/>
            <p:cNvSpPr/>
            <p:nvPr/>
          </p:nvSpPr>
          <p:spPr>
            <a:xfrm>
              <a:off x="631066" y="1365161"/>
              <a:ext cx="5142634" cy="6047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408" y="1304480"/>
              <a:ext cx="5206291" cy="1706284"/>
              <a:chOff x="690522" y="1274135"/>
              <a:chExt cx="5206291" cy="170628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82293" y="1727407"/>
                <a:ext cx="5114520" cy="125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Picked Up </a:t>
                </a:r>
                <a:r>
                  <a:rPr lang="en-US" sz="2000" dirty="0" smtClean="0"/>
                  <a:t>Changepond: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05</a:t>
                </a:r>
              </a:p>
              <a:p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Total Tasks Planned  for Sprint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05</a:t>
                </a:r>
                <a:endParaRPr lang="en-US" sz="2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0522" y="1274135"/>
                <a:ext cx="5142633" cy="496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/>
                  <a:t>Note</a:t>
                </a:r>
                <a:endParaRPr lang="en-IN" sz="2000" b="1" dirty="0"/>
              </a:p>
            </p:txBody>
          </p:sp>
        </p:grpSp>
      </p:grp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271420829"/>
              </p:ext>
            </p:extLst>
          </p:nvPr>
        </p:nvGraphicFramePr>
        <p:xfrm>
          <a:off x="240925" y="1386120"/>
          <a:ext cx="5245872" cy="490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4228950638"/>
              </p:ext>
            </p:extLst>
          </p:nvPr>
        </p:nvGraphicFramePr>
        <p:xfrm>
          <a:off x="6324399" y="2884235"/>
          <a:ext cx="4385165" cy="313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2223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1106</Words>
  <Application>Microsoft Office PowerPoint</Application>
  <PresentationFormat>Widescreen</PresentationFormat>
  <Paragraphs>276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Wingdings</vt:lpstr>
      <vt:lpstr>Office Theme</vt:lpstr>
      <vt:lpstr>think-cell Slide</vt:lpstr>
      <vt:lpstr>AVOLTA (DUFRY) BI-WEEKLY REVIEW</vt:lpstr>
      <vt:lpstr>PowerPoint Presentation</vt:lpstr>
      <vt:lpstr>A &amp; P Modernization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AVOLTA (DUFRY) BI-WEEKLY REVIEW</dc:title>
  <dc:creator>Sathishkumar A</dc:creator>
  <cp:lastModifiedBy>Sakthivel Ramachandran Vadivel</cp:lastModifiedBy>
  <cp:revision>85</cp:revision>
  <dcterms:created xsi:type="dcterms:W3CDTF">2023-11-07T09:11:28Z</dcterms:created>
  <dcterms:modified xsi:type="dcterms:W3CDTF">2023-11-09T09:37:31Z</dcterms:modified>
</cp:coreProperties>
</file>