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2"/>
      <p:bold r:id="rId33"/>
      <p:italic r:id="rId34"/>
      <p:boldItalic r:id="rId35"/>
    </p:embeddedFont>
    <p:embeddedFont>
      <p:font typeface="Gill Sans" panose="020B0502020104020203" pitchFamily="34" charset="-79"/>
      <p:regular r:id="rId36"/>
      <p:bold r:id="rId37"/>
    </p:embeddedFont>
    <p:embeddedFont>
      <p:font typeface="Helvetica Neue" panose="02000503000000020004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 pos="3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120" d="100"/>
          <a:sy n="120" d="100"/>
        </p:scale>
        <p:origin x="200" y="432"/>
      </p:cViewPr>
      <p:guideLst>
        <p:guide orient="horz" pos="667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5ea3dce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5ea3dce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5ea3dce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5ea3dce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5ea3dce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5ea3dce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5ea3dc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5ea3dc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5ea3dc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5ea3dc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created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55ea3dc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55ea3dc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created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55ea3dc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55ea3dc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created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55ea3dc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55ea3dc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55ea3dce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55ea3dce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55ea3dc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55ea3dc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55ea3dce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55ea3dce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55ea3dce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55ea3dce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55ea3dce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55ea3dce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5ea3dce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5ea3dce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5ea3dce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5ea3dce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5ea3dce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5ea3dce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55ea3dce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55ea3dce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55ea3dce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55ea3dce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55ea3dce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55ea3dce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55ea3dce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55ea3dce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55ea3dce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55ea3dce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5ea3dce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5ea3dce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5ea3dc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5ea3dc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5ea3dce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5ea3dce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5ea3dce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5ea3dce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5ea3dc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5ea3dc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5ea3dce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5ea3dce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5ea3dce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5ea3dce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header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" y="-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ngle and Content 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51700" y="181525"/>
            <a:ext cx="78867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28650" y="841676"/>
            <a:ext cx="78867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○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Char char="■"/>
              <a:defRPr sz="12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51700" y="181525"/>
            <a:ext cx="78867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8650" y="841675"/>
            <a:ext cx="37491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○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Char char="■"/>
              <a:defRPr sz="12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591050" y="841675"/>
            <a:ext cx="34644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○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Char char="■"/>
              <a:defRPr sz="12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itle Two Content ">
  <p:cSld name="TWO_OBJECTS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8650" y="1070275"/>
            <a:ext cx="37083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○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Char char="■"/>
              <a:defRPr sz="12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67250" y="1070275"/>
            <a:ext cx="34644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○"/>
              <a:defRPr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Char char="■"/>
              <a:defRPr sz="12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●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○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Gill Sans"/>
              <a:buChar char="■"/>
              <a:defRPr sz="10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51700" y="181525"/>
            <a:ext cx="51873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with Caption">
  <p:cSld name="Two Picture with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3486500" y="709425"/>
            <a:ext cx="2643600" cy="41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21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>
            <a:spLocks noGrp="1"/>
          </p:cNvSpPr>
          <p:nvPr>
            <p:ph type="pic" idx="3"/>
          </p:nvPr>
        </p:nvSpPr>
        <p:spPr>
          <a:xfrm>
            <a:off x="6202892" y="709425"/>
            <a:ext cx="2643600" cy="41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21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51700" y="181525"/>
            <a:ext cx="78867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28650" y="912025"/>
            <a:ext cx="2857800" cy="3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30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and Question slides">
  <p:cSld name="TITLE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ctrTitle"/>
          </p:nvPr>
        </p:nvSpPr>
        <p:spPr>
          <a:xfrm>
            <a:off x="508400" y="781050"/>
            <a:ext cx="7958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 b="1" u="none">
                <a:solidFill>
                  <a:srgbClr val="000000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Gill Sans"/>
              <a:buNone/>
              <a:defRPr sz="3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rtl="0">
              <a:spcBef>
                <a:spcPts val="0"/>
              </a:spcBef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u="sng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Gill Sans"/>
              <a:buChar char="○"/>
              <a:defRPr sz="2000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■"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●"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○"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■"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320040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●"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365760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Gill Sans"/>
              <a:buChar char="○"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411480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Gill Sans"/>
              <a:buChar char="■"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700" y="181525"/>
            <a:ext cx="78867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841676"/>
            <a:ext cx="78867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Char char="○"/>
              <a:defRPr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■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●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○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■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●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○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Char char="■"/>
              <a:def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1pPr>
            <a:lvl2pPr lvl="1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2pPr>
            <a:lvl3pPr lvl="2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3pPr>
            <a:lvl4pPr lvl="3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4pPr>
            <a:lvl5pPr lvl="4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5pPr>
            <a:lvl6pPr lvl="5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6pPr>
            <a:lvl7pPr lvl="6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7pPr>
            <a:lvl8pPr lvl="7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8pPr>
            <a:lvl9pPr lvl="8" algn="r">
              <a:buNone/>
              <a:defRPr sz="13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Node.js</a:t>
            </a: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Beginner’s Roadmap</a:t>
            </a:r>
            <a:endParaRPr sz="3200" dirty="0">
              <a:solidFill>
                <a:srgbClr val="434343"/>
              </a:solidFill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Node Architecture</a:t>
            </a:r>
            <a:endParaRPr sz="360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Runtime 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Earlier only JavaScript was used to build applications that will run inside the browser.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Every browser has their own JavaScript engine.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JavaScript Engine -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Converts our code into code that a computer can understand.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JavaScript code can give different output in different browser because each browser has their own engine.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Varieties of Engine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1375" y="1482950"/>
            <a:ext cx="2350300" cy="21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8700" y="1504875"/>
            <a:ext cx="2133750" cy="21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976350" y="3898300"/>
            <a:ext cx="1683900" cy="2829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Chakra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3614575" y="3875450"/>
            <a:ext cx="1683900" cy="2829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SpiderMonkey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52800" y="3828125"/>
            <a:ext cx="1683900" cy="2829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V8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85475" y="4181200"/>
            <a:ext cx="23502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GetaGaia, CC BY-SA 4.0 &lt;https://creativecommons.org/licenses/by-sa/4.0&gt;, via Wikimedia Commons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275" y="1440600"/>
            <a:ext cx="2133748" cy="22548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281375" y="4236650"/>
            <a:ext cx="245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The Mozilla Foundation, CC BY 3.0 &lt;https://creativecommons.org/licenses/by/3.0&gt;, via Wikimedia Commons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983425" y="4157675"/>
            <a:ext cx="23502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Noémie2602, CC BY-SA 4.0 &lt;https://creativecommons.org/licenses/by-sa/4.0&gt;, via Wikimedia Commons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JavaScript – Runtime 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Node.js is a JavaScript runtime, uses a V8 engine.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JavaScript runtime has several components as follows,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Memory Heap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Execution/Call Stack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Web APIs Container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Callback Queue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Even Loop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– Runtime Environment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4796200" y="1551075"/>
            <a:ext cx="2960400" cy="251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994650" y="1604250"/>
            <a:ext cx="3152700" cy="27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Gill Sans"/>
                <a:ea typeface="Gill Sans"/>
                <a:cs typeface="Gill Sans"/>
                <a:sym typeface="Gill Sans"/>
              </a:rPr>
              <a:t>O/P</a:t>
            </a:r>
            <a:endParaRPr sz="2400" u="sng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Walking !!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Running !!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Rest !!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Drink water !!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744225" y="1306550"/>
            <a:ext cx="3588900" cy="36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727700" y="1303000"/>
            <a:ext cx="3588900" cy="3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Const walk = () =&gt; {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	console.log(‘Walking!!’);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Const run 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() =&gt; {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console.log(‘Running!!’);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 run = () =&gt; {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console.log(‘Rest!!’);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walk();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JavaScript – Runtime 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2530400" y="1356175"/>
            <a:ext cx="810300" cy="173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5807000" y="1356175"/>
            <a:ext cx="810300" cy="1732200"/>
          </a:xfrm>
          <a:prstGeom prst="rect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909625" y="1779675"/>
            <a:ext cx="135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Execution/ Call Stack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962750" y="1769625"/>
            <a:ext cx="13563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API Container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5037775" y="3473100"/>
            <a:ext cx="2943900" cy="777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5292350" y="4481950"/>
            <a:ext cx="244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Callback Queue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519592" y="3492856"/>
            <a:ext cx="894450" cy="790650"/>
          </a:xfrm>
          <a:custGeom>
            <a:avLst/>
            <a:gdLst/>
            <a:ahLst/>
            <a:cxnLst/>
            <a:rect l="l" t="t" r="r" b="b"/>
            <a:pathLst>
              <a:path w="35778" h="31626" extrusionOk="0">
                <a:moveTo>
                  <a:pt x="25546" y="31626"/>
                </a:moveTo>
                <a:cubicBezTo>
                  <a:pt x="30343" y="29707"/>
                  <a:pt x="34620" y="24815"/>
                  <a:pt x="35469" y="19718"/>
                </a:cubicBezTo>
                <a:cubicBezTo>
                  <a:pt x="36705" y="12294"/>
                  <a:pt x="30942" y="2010"/>
                  <a:pt x="23562" y="533"/>
                </a:cubicBezTo>
                <a:cubicBezTo>
                  <a:pt x="15969" y="-986"/>
                  <a:pt x="4177" y="1125"/>
                  <a:pt x="1731" y="8472"/>
                </a:cubicBezTo>
                <a:cubicBezTo>
                  <a:pt x="129" y="13284"/>
                  <a:pt x="-1082" y="19467"/>
                  <a:pt x="1731" y="23687"/>
                </a:cubicBezTo>
                <a:cubicBezTo>
                  <a:pt x="3565" y="26439"/>
                  <a:pt x="7330" y="27302"/>
                  <a:pt x="9669" y="29641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9" name="Google Shape;179;p26"/>
          <p:cNvSpPr txBox="1"/>
          <p:nvPr/>
        </p:nvSpPr>
        <p:spPr>
          <a:xfrm>
            <a:off x="2067325" y="4333100"/>
            <a:ext cx="1918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Event loop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– Runtime Environment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904125" y="2685750"/>
            <a:ext cx="10089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907825" y="1292950"/>
            <a:ext cx="1008900" cy="1502100"/>
          </a:xfrm>
          <a:prstGeom prst="roundRect">
            <a:avLst>
              <a:gd name="adj" fmla="val 16667"/>
            </a:avLst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712450" y="2914138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712325" y="2497325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2712450" y="2080300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2712325" y="1292950"/>
            <a:ext cx="1008900" cy="10059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5732400" y="3830800"/>
            <a:ext cx="661500" cy="64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6284650" y="3836950"/>
            <a:ext cx="2298900" cy="645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748192" y="3721456"/>
            <a:ext cx="894450" cy="790650"/>
          </a:xfrm>
          <a:custGeom>
            <a:avLst/>
            <a:gdLst/>
            <a:ahLst/>
            <a:cxnLst/>
            <a:rect l="l" t="t" r="r" b="b"/>
            <a:pathLst>
              <a:path w="35778" h="31626" extrusionOk="0">
                <a:moveTo>
                  <a:pt x="25546" y="31626"/>
                </a:moveTo>
                <a:cubicBezTo>
                  <a:pt x="30343" y="29707"/>
                  <a:pt x="34620" y="24815"/>
                  <a:pt x="35469" y="19718"/>
                </a:cubicBezTo>
                <a:cubicBezTo>
                  <a:pt x="36705" y="12294"/>
                  <a:pt x="30942" y="2010"/>
                  <a:pt x="23562" y="533"/>
                </a:cubicBezTo>
                <a:cubicBezTo>
                  <a:pt x="15969" y="-986"/>
                  <a:pt x="4177" y="1125"/>
                  <a:pt x="1731" y="8472"/>
                </a:cubicBezTo>
                <a:cubicBezTo>
                  <a:pt x="129" y="13284"/>
                  <a:pt x="-1082" y="19467"/>
                  <a:pt x="1731" y="23687"/>
                </a:cubicBezTo>
                <a:cubicBezTo>
                  <a:pt x="3565" y="26439"/>
                  <a:pt x="7330" y="27302"/>
                  <a:pt x="9669" y="29641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5" name="Google Shape;195;p27"/>
          <p:cNvSpPr txBox="1"/>
          <p:nvPr/>
        </p:nvSpPr>
        <p:spPr>
          <a:xfrm>
            <a:off x="1062025" y="1932075"/>
            <a:ext cx="135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Execution/ Call Stack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038950" y="1845825"/>
            <a:ext cx="13563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API Container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825750" y="4558150"/>
            <a:ext cx="244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Callback Queue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219725" y="4485500"/>
            <a:ext cx="1918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Event loop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767450" y="2272275"/>
            <a:ext cx="8946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rest 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866700" y="2652675"/>
            <a:ext cx="661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run()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850150" y="3072625"/>
            <a:ext cx="792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walk()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904125" y="2708775"/>
            <a:ext cx="1113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setTimeout 2 seconds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0550" y="3969250"/>
            <a:ext cx="47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Call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– Runtime Environment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5720025" y="1088000"/>
            <a:ext cx="2728800" cy="262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5985500" y="998200"/>
            <a:ext cx="2990400" cy="22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Const walk = () =&gt; {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	console.log(‘Walking!!’);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Const run </a:t>
            </a: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() =&gt; {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console.log(‘Running!!’);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 run = () =&gt; {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console.log(‘Rest!!’);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run ();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ill Sans"/>
                <a:ea typeface="Gill Sans"/>
                <a:cs typeface="Gill Sans"/>
                <a:sym typeface="Gill Sans"/>
              </a:rPr>
              <a:t>walk();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365025" y="3747375"/>
            <a:ext cx="1664100" cy="1230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6406925" y="3670950"/>
            <a:ext cx="16641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Gill Sans"/>
                <a:ea typeface="Gill Sans"/>
                <a:cs typeface="Gill Sans"/>
                <a:sym typeface="Gill Sans"/>
              </a:rPr>
              <a:t>O/P</a:t>
            </a:r>
            <a:endParaRPr u="sng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Walking !!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Running !!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Rest !!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Drink water !!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618125" y="2685750"/>
            <a:ext cx="10089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621825" y="1292950"/>
            <a:ext cx="1008900" cy="1502100"/>
          </a:xfrm>
          <a:prstGeom prst="roundRect">
            <a:avLst>
              <a:gd name="adj" fmla="val 16667"/>
            </a:avLst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3065400" y="3830800"/>
            <a:ext cx="661500" cy="64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3693850" y="3836950"/>
            <a:ext cx="2298900" cy="645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524350" y="1845825"/>
            <a:ext cx="13563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API Container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158750" y="4558150"/>
            <a:ext cx="244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Callback Queue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618125" y="2708775"/>
            <a:ext cx="1113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setTimeout 	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143550" y="3969250"/>
            <a:ext cx="47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Call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376592" y="3721456"/>
            <a:ext cx="894450" cy="790650"/>
          </a:xfrm>
          <a:custGeom>
            <a:avLst/>
            <a:gdLst/>
            <a:ahLst/>
            <a:cxnLst/>
            <a:rect l="l" t="t" r="r" b="b"/>
            <a:pathLst>
              <a:path w="35778" h="31626" extrusionOk="0">
                <a:moveTo>
                  <a:pt x="25546" y="31626"/>
                </a:moveTo>
                <a:cubicBezTo>
                  <a:pt x="30343" y="29707"/>
                  <a:pt x="34620" y="24815"/>
                  <a:pt x="35469" y="19718"/>
                </a:cubicBezTo>
                <a:cubicBezTo>
                  <a:pt x="36705" y="12294"/>
                  <a:pt x="30942" y="2010"/>
                  <a:pt x="23562" y="533"/>
                </a:cubicBezTo>
                <a:cubicBezTo>
                  <a:pt x="15969" y="-986"/>
                  <a:pt x="4177" y="1125"/>
                  <a:pt x="1731" y="8472"/>
                </a:cubicBezTo>
                <a:cubicBezTo>
                  <a:pt x="129" y="13284"/>
                  <a:pt x="-1082" y="19467"/>
                  <a:pt x="1731" y="23687"/>
                </a:cubicBezTo>
                <a:cubicBezTo>
                  <a:pt x="3565" y="26439"/>
                  <a:pt x="7330" y="27302"/>
                  <a:pt x="9669" y="29641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3" name="Google Shape;223;p28"/>
          <p:cNvSpPr txBox="1"/>
          <p:nvPr/>
        </p:nvSpPr>
        <p:spPr>
          <a:xfrm>
            <a:off x="848125" y="4485500"/>
            <a:ext cx="1918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Event loop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2026650" y="3142738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2026525" y="2802125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2026650" y="2461300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376225" y="1932075"/>
            <a:ext cx="135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Execution/ Call Stack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2026650" y="2156500"/>
            <a:ext cx="1008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2081650" y="2653275"/>
            <a:ext cx="8946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rest 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180900" y="2957475"/>
            <a:ext cx="661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run()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164350" y="3301225"/>
            <a:ext cx="792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walk()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2026525" y="1216750"/>
            <a:ext cx="1008900" cy="10059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067325" y="2282325"/>
            <a:ext cx="89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callback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2180900" y="3189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2180900" y="28845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2257100" y="34941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8"/>
          <p:cNvCxnSpPr>
            <a:stCxn id="221" idx="0"/>
            <a:endCxn id="232" idx="3"/>
          </p:cNvCxnSpPr>
          <p:nvPr/>
        </p:nvCxnSpPr>
        <p:spPr>
          <a:xfrm rot="10800000">
            <a:off x="3035550" y="1719850"/>
            <a:ext cx="3450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ctrTitle"/>
          </p:nvPr>
        </p:nvSpPr>
        <p:spPr>
          <a:xfrm>
            <a:off x="25" y="-100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Node.js works?</a:t>
            </a:r>
            <a:endParaRPr sz="360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34" y="4749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used by Node.js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Node uses an event-driven non-blocking I/O model.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Input/Output (I/O) model refers to,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Input/output operations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Reading/writing files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Making API calls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There are two types of I/O models,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Blocking I/O model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Non-blocking I/O model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What is Node.js?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Often used to build back-end services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What is so special about Node.js?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Why Node.js?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Node App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Other reasons for using Node.js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Node Architecture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JavaScript-Runtime environment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How Node.js works?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Installing Node.js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I/o Model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Blocking I/O model -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Subsequent code will be blocked from execution by the code comes before.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Code inside the execution stack is NOT executed simultaneously.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Non-Blocking I/O model -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Code will not be blocked from execution by the code comes before.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JavaScript follows non-blocking I/O model.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>
            <a:off x="25" y="-100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Installing Node</a:t>
            </a:r>
            <a:endParaRPr sz="360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34" y="4749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fld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Environment setup: Windows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In the search bar, type Command Prompt. Click on the first search result to open. 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Alternatively, press Win+R. 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In the Run window that pops up, type cmd in the Open text field and click on OK.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Check if node.js is installed or not by typing ‘node –v’ command in Command Prompt.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Press Enter.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setup: Windows</a:t>
            </a: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1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If you see any version, then Node.js is already installed on your machine.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1375" y="2172347"/>
            <a:ext cx="3593275" cy="1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setup: Windows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If you get the below message then, we need to install node.js from this link ‘https://nodejs.org/en/download/’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1000" y="2462300"/>
            <a:ext cx="4855200" cy="1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setup: MacOS</a:t>
            </a: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Press Cmd+Space to open Spotlight Search, and type Terminal.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Click on the first search result to open it.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Check node.js is installed or not by typing ‘node –v’ command in terminal.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Press Enter.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setup: MacOS</a:t>
            </a:r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If you see any version, then Node.js is already installed on your machine.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4250" y="2498300"/>
            <a:ext cx="4002325" cy="1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Environment setup: MacOS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If you get below message then, we need to install node.js from this link ‘https://nodejs.org/en/download/’.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7700" y="2447700"/>
            <a:ext cx="3936200" cy="16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Garamond"/>
                <a:ea typeface="Garamond"/>
                <a:cs typeface="Garamond"/>
                <a:sym typeface="Garamond"/>
              </a:rPr>
              <a:t>Questions ?</a:t>
            </a:r>
            <a:endParaRPr sz="4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9" y="47498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fld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 sz="4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ldNum" idx="12"/>
          </p:nvPr>
        </p:nvSpPr>
        <p:spPr>
          <a:xfrm>
            <a:off x="9" y="47498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29</a:t>
            </a:fld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5" y="-100"/>
            <a:ext cx="9144000" cy="514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Node.js?</a:t>
            </a:r>
            <a:endParaRPr sz="360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34" y="4749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Node or Node.js: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Is an open source and cross-platform runtime environment.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Is used to run javascript code outside of a browser.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Is used to build backend services, also called API’s or Application Programming Interfaces.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>
                <a:solidFill>
                  <a:srgbClr val="434343"/>
                </a:solidFill>
              </a:rPr>
              <a:t>Is used to create services sitting on the server or in the cloud to store data, send emails, push notifications, and so on.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used to build back-end services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265521" y="3417363"/>
            <a:ext cx="76269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323025" y="1591525"/>
            <a:ext cx="2039100" cy="10083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WEB APP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323025" y="2913252"/>
            <a:ext cx="2039100" cy="10083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APP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028343" y="2254601"/>
            <a:ext cx="2039100" cy="10083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BACK-END SERVICE</a:t>
            </a:r>
            <a:endParaRPr sz="200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3362140" y="1998060"/>
            <a:ext cx="1666500" cy="6633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16"/>
          <p:cNvCxnSpPr>
            <a:stCxn id="86" idx="3"/>
            <a:endCxn id="87" idx="1"/>
          </p:cNvCxnSpPr>
          <p:nvPr/>
        </p:nvCxnSpPr>
        <p:spPr>
          <a:xfrm rot="10800000" flipH="1">
            <a:off x="3362125" y="2758602"/>
            <a:ext cx="1666200" cy="6588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 special about Node.js?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Highly scalable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Data intensive (process large volume of data)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Real-time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These above three points adds extra power to the backend services that are used by our client applications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Node.js?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It is easy to get started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Used for building a model of a system (Prototyping)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Used for agile development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Using Node.js we can build super fast back-end services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Node.js back-end services can be built faster with fewer people.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 App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465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With fewer people - built fast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Less lines of code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Less files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Double the rate of request per second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35% faster response time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150" y="1153819"/>
            <a:ext cx="2508235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6234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reasons for using Node.js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JavaScript everywhere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Cleaner and more consistent codebase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>
                <a:solidFill>
                  <a:srgbClr val="434343"/>
                </a:solidFill>
              </a:rPr>
              <a:t>Large ecosystem of open-source libraries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inar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Macintosh PowerPoint</Application>
  <PresentationFormat>On-screen Show (16:9)</PresentationFormat>
  <Paragraphs>206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Noto Sans Symbols</vt:lpstr>
      <vt:lpstr>Garamond</vt:lpstr>
      <vt:lpstr>Helvetica Neue</vt:lpstr>
      <vt:lpstr>Gill Sans</vt:lpstr>
      <vt:lpstr>Arial</vt:lpstr>
      <vt:lpstr>Roboto</vt:lpstr>
      <vt:lpstr>Webinar Theme</vt:lpstr>
      <vt:lpstr>Introduction to Node.js</vt:lpstr>
      <vt:lpstr>Table of Contents:  </vt:lpstr>
      <vt:lpstr>What is Node.js?</vt:lpstr>
      <vt:lpstr>Node.js  </vt:lpstr>
      <vt:lpstr>Often used to build back-end services</vt:lpstr>
      <vt:lpstr>What is so special about Node.js?</vt:lpstr>
      <vt:lpstr>Why Node.js?</vt:lpstr>
      <vt:lpstr>Node App  </vt:lpstr>
      <vt:lpstr>Other reasons for using Node.js  </vt:lpstr>
      <vt:lpstr>Node Architecture</vt:lpstr>
      <vt:lpstr>Runtime environment  </vt:lpstr>
      <vt:lpstr>Varieties of Engine</vt:lpstr>
      <vt:lpstr>JavaScript – Runtime Environment  </vt:lpstr>
      <vt:lpstr>JavaScript – Runtime Environment</vt:lpstr>
      <vt:lpstr>JavaScript – Runtime Environment  </vt:lpstr>
      <vt:lpstr>JavaScript – Runtime Environment</vt:lpstr>
      <vt:lpstr>JavaScript – Runtime Environment</vt:lpstr>
      <vt:lpstr>How Node.js works?</vt:lpstr>
      <vt:lpstr>Model used by Node.js  </vt:lpstr>
      <vt:lpstr>I/o Model types  </vt:lpstr>
      <vt:lpstr>Installing Node</vt:lpstr>
      <vt:lpstr>Environment setup: Windows  </vt:lpstr>
      <vt:lpstr>Environment setup: Windows</vt:lpstr>
      <vt:lpstr>Environment setup: Windows</vt:lpstr>
      <vt:lpstr>Environment setup: MacOS</vt:lpstr>
      <vt:lpstr>Environment setup: MacOS</vt:lpstr>
      <vt:lpstr>Environment setup: MacOS  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cp:lastModifiedBy>Manikandan Anbalagan</cp:lastModifiedBy>
  <cp:revision>1</cp:revision>
  <dcterms:modified xsi:type="dcterms:W3CDTF">2022-12-30T03:07:02Z</dcterms:modified>
</cp:coreProperties>
</file>