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57" r:id="rId5"/>
    <p:sldId id="260" r:id="rId6"/>
    <p:sldId id="261" r:id="rId7"/>
    <p:sldId id="262" r:id="rId8"/>
    <p:sldId id="263" r:id="rId9"/>
    <p:sldId id="264" r:id="rId10"/>
    <p:sldId id="266" r:id="rId11"/>
    <p:sldId id="267" r:id="rId12"/>
    <p:sldId id="269" r:id="rId13"/>
    <p:sldId id="275" r:id="rId14"/>
    <p:sldId id="303" r:id="rId15"/>
    <p:sldId id="304" r:id="rId16"/>
    <p:sldId id="305" r:id="rId17"/>
    <p:sldId id="302" r:id="rId18"/>
    <p:sldId id="278" r:id="rId19"/>
    <p:sldId id="279" r:id="rId20"/>
    <p:sldId id="280" r:id="rId21"/>
    <p:sldId id="287" r:id="rId22"/>
    <p:sldId id="286" r:id="rId23"/>
    <p:sldId id="281" r:id="rId24"/>
    <p:sldId id="288" r:id="rId25"/>
    <p:sldId id="284" r:id="rId26"/>
    <p:sldId id="282" r:id="rId27"/>
    <p:sldId id="289" r:id="rId28"/>
    <p:sldId id="290" r:id="rId29"/>
    <p:sldId id="283" r:id="rId30"/>
    <p:sldId id="291" r:id="rId31"/>
    <p:sldId id="292" r:id="rId32"/>
    <p:sldId id="293" r:id="rId33"/>
    <p:sldId id="306"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43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9/9/13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9/9/13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9/9/13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9/9/13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9/9/13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9/9/13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9/9/13</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9/9/13</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9/9/13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9/9/13</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9/9/13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9/9/13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9/9/13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Machine Learning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David Kauchak</a:t>
            </a:r>
            <a:br>
              <a:rPr lang="en-US" dirty="0" smtClean="0"/>
            </a:br>
            <a:r>
              <a:rPr lang="en-US" dirty="0" smtClean="0"/>
              <a:t>CS 451 – Fall 2013</a:t>
            </a:r>
            <a:endParaRPr lang="en-US" dirty="0"/>
          </a:p>
        </p:txBody>
      </p:sp>
    </p:spTree>
    <p:extLst>
      <p:ext uri="{BB962C8B-B14F-4D97-AF65-F5344CB8AC3E}">
        <p14:creationId xmlns:p14="http://schemas.microsoft.com/office/powerpoint/2010/main" val="365120034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a:t>
            </a:r>
            <a:endParaRPr lang="en-US" dirty="0"/>
          </a:p>
        </p:txBody>
      </p:sp>
      <p:sp>
        <p:nvSpPr>
          <p:cNvPr id="3" name="Content Placeholder 2"/>
          <p:cNvSpPr>
            <a:spLocks noGrp="1"/>
          </p:cNvSpPr>
          <p:nvPr>
            <p:ph sz="quarter" idx="1"/>
          </p:nvPr>
        </p:nvSpPr>
        <p:spPr>
          <a:xfrm>
            <a:off x="612648" y="1600200"/>
            <a:ext cx="8153400" cy="5003800"/>
          </a:xfrm>
        </p:spPr>
        <p:txBody>
          <a:bodyPr>
            <a:normAutofit fontScale="85000" lnSpcReduction="20000"/>
          </a:bodyPr>
          <a:lstStyle/>
          <a:p>
            <a:pPr marL="0" indent="0">
              <a:buNone/>
            </a:pPr>
            <a:r>
              <a:rPr lang="en-US" sz="2800" dirty="0" smtClean="0"/>
              <a:t>Course page:</a:t>
            </a:r>
          </a:p>
          <a:p>
            <a:pPr lvl="1"/>
            <a:r>
              <a:rPr lang="en-US" sz="2000" dirty="0"/>
              <a:t>http://</a:t>
            </a:r>
            <a:r>
              <a:rPr lang="en-US" sz="2000" dirty="0" err="1"/>
              <a:t>www.cs.middlebury.edu</a:t>
            </a:r>
            <a:r>
              <a:rPr lang="en-US" sz="2000" dirty="0"/>
              <a:t>/~</a:t>
            </a:r>
            <a:r>
              <a:rPr lang="en-US" sz="2000" dirty="0" err="1"/>
              <a:t>dkauchak</a:t>
            </a:r>
            <a:r>
              <a:rPr lang="en-US" sz="2000" dirty="0"/>
              <a:t>/classes/cs451</a:t>
            </a:r>
            <a:r>
              <a:rPr lang="en-US" sz="2000" dirty="0" smtClean="0"/>
              <a:t>/</a:t>
            </a:r>
          </a:p>
          <a:p>
            <a:pPr lvl="1"/>
            <a:r>
              <a:rPr lang="en-US" sz="2000" dirty="0" smtClean="0"/>
              <a:t>go/cs451</a:t>
            </a:r>
            <a:endParaRPr lang="en-US" sz="2000" dirty="0"/>
          </a:p>
          <a:p>
            <a:pPr marL="45720" indent="0">
              <a:buNone/>
            </a:pPr>
            <a:endParaRPr lang="en-US" sz="2400" dirty="0" smtClean="0"/>
          </a:p>
          <a:p>
            <a:pPr marL="45720" indent="0">
              <a:buNone/>
            </a:pPr>
            <a:r>
              <a:rPr lang="en-US" sz="2400" dirty="0" smtClean="0"/>
              <a:t>Assignments</a:t>
            </a:r>
            <a:endParaRPr lang="en-US" sz="2400" dirty="0"/>
          </a:p>
          <a:p>
            <a:pPr marL="822960" lvl="1" indent="-457200"/>
            <a:r>
              <a:rPr lang="en-US" sz="2000" dirty="0" smtClean="0"/>
              <a:t>Weekly</a:t>
            </a:r>
          </a:p>
          <a:p>
            <a:pPr marL="822960" lvl="1" indent="-457200"/>
            <a:r>
              <a:rPr lang="en-US" sz="2000" dirty="0" smtClean="0"/>
              <a:t>Mostly programming (Java, mostly)</a:t>
            </a:r>
            <a:endParaRPr lang="en-US" sz="2000" dirty="0"/>
          </a:p>
          <a:p>
            <a:pPr marL="822960" lvl="1" indent="-457200"/>
            <a:r>
              <a:rPr lang="en-US" sz="2000" dirty="0" smtClean="0"/>
              <a:t>Some written/write-up</a:t>
            </a:r>
          </a:p>
          <a:p>
            <a:pPr marL="822960" lvl="1" indent="-457200"/>
            <a:r>
              <a:rPr lang="en-US" sz="2000" dirty="0" smtClean="0"/>
              <a:t>Generally due Friday evenings</a:t>
            </a:r>
          </a:p>
          <a:p>
            <a:pPr marL="45720" indent="0">
              <a:buNone/>
            </a:pPr>
            <a:endParaRPr lang="en-US" sz="2300" dirty="0"/>
          </a:p>
          <a:p>
            <a:pPr marL="45720" indent="0">
              <a:buNone/>
            </a:pPr>
            <a:r>
              <a:rPr lang="en-US" sz="2300" dirty="0" smtClean="0"/>
              <a:t>Two exams</a:t>
            </a:r>
          </a:p>
          <a:p>
            <a:pPr marL="45720" indent="0">
              <a:buNone/>
            </a:pPr>
            <a:endParaRPr lang="en-US" sz="2300" dirty="0"/>
          </a:p>
          <a:p>
            <a:pPr marL="45720" indent="0">
              <a:buNone/>
            </a:pPr>
            <a:r>
              <a:rPr lang="en-US" sz="2300" dirty="0" smtClean="0"/>
              <a:t>Late Policy</a:t>
            </a:r>
          </a:p>
          <a:p>
            <a:pPr marL="45720" indent="0">
              <a:buNone/>
            </a:pPr>
            <a:endParaRPr lang="en-US" sz="2300" dirty="0"/>
          </a:p>
          <a:p>
            <a:pPr marL="45720" indent="0">
              <a:buNone/>
            </a:pPr>
            <a:r>
              <a:rPr lang="en-US" sz="2300" dirty="0" smtClean="0"/>
              <a:t>Honor code</a:t>
            </a:r>
          </a:p>
        </p:txBody>
      </p:sp>
    </p:spTree>
    <p:extLst>
      <p:ext uri="{BB962C8B-B14F-4D97-AF65-F5344CB8AC3E}">
        <p14:creationId xmlns:p14="http://schemas.microsoft.com/office/powerpoint/2010/main" val="17038432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expectations</a:t>
            </a:r>
            <a:endParaRPr lang="en-US" dirty="0"/>
          </a:p>
        </p:txBody>
      </p:sp>
      <p:sp>
        <p:nvSpPr>
          <p:cNvPr id="3" name="Content Placeholder 2"/>
          <p:cNvSpPr>
            <a:spLocks noGrp="1"/>
          </p:cNvSpPr>
          <p:nvPr>
            <p:ph sz="quarter" idx="1"/>
          </p:nvPr>
        </p:nvSpPr>
        <p:spPr/>
        <p:txBody>
          <a:bodyPr/>
          <a:lstStyle/>
          <a:p>
            <a:pPr marL="0" indent="0">
              <a:buNone/>
            </a:pPr>
            <a:r>
              <a:rPr lang="en-US" dirty="0" smtClean="0"/>
              <a:t>400-level course</a:t>
            </a:r>
          </a:p>
          <a:p>
            <a:pPr marL="0" indent="0">
              <a:buNone/>
            </a:pPr>
            <a:endParaRPr lang="en-US" dirty="0"/>
          </a:p>
          <a:p>
            <a:pPr marL="0" indent="0">
              <a:buNone/>
            </a:pPr>
            <a:r>
              <a:rPr lang="en-US" dirty="0" smtClean="0"/>
              <a:t>Plan to stay busy!</a:t>
            </a:r>
          </a:p>
          <a:p>
            <a:pPr marL="0" indent="0">
              <a:buNone/>
            </a:pPr>
            <a:endParaRPr lang="en-US" dirty="0"/>
          </a:p>
          <a:p>
            <a:pPr marL="0" indent="0">
              <a:buNone/>
            </a:pPr>
            <a:r>
              <a:rPr lang="en-US" dirty="0" smtClean="0"/>
              <a:t>Applied class, so lots of programming</a:t>
            </a:r>
          </a:p>
          <a:p>
            <a:pPr marL="0" indent="0">
              <a:buNone/>
            </a:pPr>
            <a:endParaRPr lang="en-US" dirty="0" smtClean="0"/>
          </a:p>
          <a:p>
            <a:pPr marL="0" indent="0">
              <a:buNone/>
            </a:pPr>
            <a:r>
              <a:rPr lang="en-US" dirty="0" smtClean="0"/>
              <a:t>Machine learning involves math</a:t>
            </a:r>
            <a:endParaRPr lang="en-US" dirty="0"/>
          </a:p>
        </p:txBody>
      </p:sp>
    </p:spTree>
    <p:extLst>
      <p:ext uri="{BB962C8B-B14F-4D97-AF65-F5344CB8AC3E}">
        <p14:creationId xmlns:p14="http://schemas.microsoft.com/office/powerpoint/2010/main" val="9958339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problems</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6" name="Picture 5"/>
          <p:cNvPicPr>
            <a:picLocks noChangeAspect="1"/>
          </p:cNvPicPr>
          <p:nvPr/>
        </p:nvPicPr>
        <p:blipFill>
          <a:blip r:embed="rId4"/>
          <a:stretch>
            <a:fillRect/>
          </a:stretch>
        </p:blipFill>
        <p:spPr>
          <a:xfrm>
            <a:off x="3781778" y="4782255"/>
            <a:ext cx="2540000" cy="990600"/>
          </a:xfrm>
          <a:prstGeom prst="rect">
            <a:avLst/>
          </a:prstGeom>
        </p:spPr>
      </p:pic>
    </p:spTree>
    <p:extLst>
      <p:ext uri="{BB962C8B-B14F-4D97-AF65-F5344CB8AC3E}">
        <p14:creationId xmlns:p14="http://schemas.microsoft.com/office/powerpoint/2010/main" val="41012717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smtClean="0">
                <a:solidFill>
                  <a:srgbClr val="008000"/>
                </a:solidFill>
              </a:rPr>
              <a:t>labeled examples</a:t>
            </a:r>
            <a:endParaRPr lang="en-US" sz="2800" dirty="0">
              <a:solidFill>
                <a:srgbClr val="008000"/>
              </a:solidFill>
            </a:endParaRP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Tree>
    <p:extLst>
      <p:ext uri="{BB962C8B-B14F-4D97-AF65-F5344CB8AC3E}">
        <p14:creationId xmlns:p14="http://schemas.microsoft.com/office/powerpoint/2010/main" val="22876145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Tree>
    <p:extLst>
      <p:ext uri="{BB962C8B-B14F-4D97-AF65-F5344CB8AC3E}">
        <p14:creationId xmlns:p14="http://schemas.microsoft.com/office/powerpoint/2010/main" val="8382360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38200" y="6096000"/>
            <a:ext cx="7772400" cy="523220"/>
          </a:xfrm>
          <a:prstGeom prst="rect">
            <a:avLst/>
          </a:prstGeom>
          <a:noFill/>
        </p:spPr>
        <p:txBody>
          <a:bodyPr wrap="square" rtlCol="0">
            <a:spAutoFit/>
          </a:bodyPr>
          <a:lstStyle/>
          <a:p>
            <a:r>
              <a:rPr lang="en-US" sz="2800" dirty="0" smtClean="0">
                <a:solidFill>
                  <a:srgbClr val="0000FF"/>
                </a:solidFill>
              </a:rPr>
              <a:t>Supervised learning: learn to predict new example</a:t>
            </a:r>
            <a:endParaRPr lang="en-US" sz="2800" dirty="0">
              <a:solidFill>
                <a:srgbClr val="0000FF"/>
              </a:solidFill>
            </a:endParaRP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smtClean="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dirty="0" smtClean="0"/>
              <a:t>Why are you here?</a:t>
            </a:r>
            <a:endParaRPr lang="en-US" sz="4000" dirty="0"/>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dirty="0" smtClean="0"/>
          </a:p>
          <a:p>
            <a:pPr marL="0" indent="0">
              <a:buNone/>
            </a:pPr>
            <a:r>
              <a:rPr lang="en-US" sz="3200" dirty="0" smtClean="0"/>
              <a:t>What is Machine Learning?</a:t>
            </a:r>
          </a:p>
          <a:p>
            <a:pPr marL="0" indent="0">
              <a:buNone/>
            </a:pPr>
            <a:endParaRPr lang="en-US" sz="3200" dirty="0" smtClean="0"/>
          </a:p>
          <a:p>
            <a:pPr marL="0" indent="0">
              <a:buNone/>
            </a:pPr>
            <a:r>
              <a:rPr lang="en-US" sz="3200" dirty="0" smtClean="0"/>
              <a:t>Why are you taking this course?</a:t>
            </a:r>
          </a:p>
          <a:p>
            <a:pPr marL="0" indent="0">
              <a:buNone/>
            </a:pPr>
            <a:endParaRPr lang="en-US" sz="3200" dirty="0"/>
          </a:p>
          <a:p>
            <a:pPr marL="0" indent="0">
              <a:buNone/>
            </a:pPr>
            <a:r>
              <a:rPr lang="en-US" sz="3200" dirty="0" smtClean="0"/>
              <a:t>What topics would you like to see covered?</a:t>
            </a:r>
            <a:endParaRPr lang="en-US" sz="3200" dirty="0"/>
          </a:p>
        </p:txBody>
      </p:sp>
    </p:spTree>
    <p:extLst>
      <p:ext uri="{BB962C8B-B14F-4D97-AF65-F5344CB8AC3E}">
        <p14:creationId xmlns:p14="http://schemas.microsoft.com/office/powerpoint/2010/main" val="13310582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classification</a:t>
            </a:r>
            <a:endParaRPr lang="en-US" dirty="0"/>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smtClean="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smtClean="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smtClean="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smtClean="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smtClean="0">
                <a:solidFill>
                  <a:srgbClr val="008000"/>
                </a:solidFill>
              </a:rPr>
              <a:t>Classification: a finite set of labels</a:t>
            </a:r>
            <a:endParaRPr lang="en-US" sz="2800" dirty="0">
              <a:solidFill>
                <a:srgbClr val="008000"/>
              </a:solidFill>
            </a:endParaRPr>
          </a:p>
        </p:txBody>
      </p:sp>
    </p:spTree>
    <p:extLst>
      <p:ext uri="{BB962C8B-B14F-4D97-AF65-F5344CB8AC3E}">
        <p14:creationId xmlns:p14="http://schemas.microsoft.com/office/powerpoint/2010/main" val="33395910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r-TR" dirty="0" smtClean="0"/>
              <a:t>Classification Example</a:t>
            </a:r>
            <a:endParaRPr lang="tr-TR" dirty="0"/>
          </a:p>
        </p:txBody>
      </p:sp>
      <p:pic>
        <p:nvPicPr>
          <p:cNvPr id="26633"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26627" name="Rectangle 3"/>
          <p:cNvSpPr>
            <a:spLocks noGrp="1" noChangeArrowheads="1"/>
          </p:cNvSpPr>
          <p:nvPr>
            <p:ph type="body" sz="half" idx="4294967295"/>
          </p:nvPr>
        </p:nvSpPr>
        <p:spPr>
          <a:xfrm>
            <a:off x="623887" y="2818342"/>
            <a:ext cx="3322638" cy="3168650"/>
          </a:xfrm>
        </p:spPr>
        <p:txBody>
          <a:bodyPr>
            <a:normAutofit/>
          </a:bodyPr>
          <a:lstStyle/>
          <a:p>
            <a:pPr marL="0" indent="0">
              <a:buNone/>
            </a:pPr>
            <a:r>
              <a:rPr lang="tr-TR" dirty="0" err="1" smtClean="0"/>
              <a:t>Differentiate</a:t>
            </a:r>
            <a:r>
              <a:rPr lang="tr-TR" dirty="0" smtClean="0"/>
              <a:t> </a:t>
            </a:r>
            <a:r>
              <a:rPr lang="tr-TR" dirty="0"/>
              <a:t>between </a:t>
            </a:r>
            <a:r>
              <a:rPr lang="tr-TR" dirty="0">
                <a:solidFill>
                  <a:srgbClr val="FF33CC"/>
                </a:solidFill>
              </a:rPr>
              <a:t>low-risk</a:t>
            </a:r>
            <a:r>
              <a:rPr lang="tr-TR" dirty="0"/>
              <a:t> and </a:t>
            </a:r>
            <a:r>
              <a:rPr lang="tr-TR" dirty="0">
                <a:solidFill>
                  <a:srgbClr val="FF0000"/>
                </a:solidFill>
              </a:rPr>
              <a:t>high-risk</a:t>
            </a:r>
            <a:r>
              <a:rPr lang="tr-TR" dirty="0"/>
              <a:t> customers from their </a:t>
            </a:r>
            <a:r>
              <a:rPr lang="tr-TR" i="1" dirty="0"/>
              <a:t>income</a:t>
            </a:r>
            <a:r>
              <a:rPr lang="tr-TR" dirty="0"/>
              <a:t> and </a:t>
            </a:r>
            <a:r>
              <a:rPr lang="tr-TR" i="1" dirty="0"/>
              <a:t>savings</a:t>
            </a:r>
          </a:p>
        </p:txBody>
      </p:sp>
    </p:spTree>
    <p:extLst>
      <p:ext uri="{BB962C8B-B14F-4D97-AF65-F5344CB8AC3E}">
        <p14:creationId xmlns:p14="http://schemas.microsoft.com/office/powerpoint/2010/main" val="36160632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tr-TR" dirty="0" smtClean="0"/>
              <a:t>Classification </a:t>
            </a:r>
            <a:r>
              <a:rPr lang="tr-TR" dirty="0"/>
              <a:t>Applications</a:t>
            </a:r>
          </a:p>
        </p:txBody>
      </p:sp>
      <p:sp>
        <p:nvSpPr>
          <p:cNvPr id="88067" name="Rectangle 3"/>
          <p:cNvSpPr>
            <a:spLocks noGrp="1" noChangeArrowheads="1"/>
          </p:cNvSpPr>
          <p:nvPr>
            <p:ph idx="1"/>
          </p:nvPr>
        </p:nvSpPr>
        <p:spPr>
          <a:xfrm>
            <a:off x="598537" y="1741310"/>
            <a:ext cx="8153400" cy="4933244"/>
          </a:xfrm>
        </p:spPr>
        <p:txBody>
          <a:bodyPr>
            <a:normAutofit fontScale="92500" lnSpcReduction="10000"/>
          </a:bodyPr>
          <a:lstStyle/>
          <a:p>
            <a:pPr marL="0" indent="0">
              <a:lnSpc>
                <a:spcPct val="90000"/>
              </a:lnSpc>
              <a:buNone/>
            </a:pPr>
            <a:r>
              <a:rPr lang="tr-TR" dirty="0" err="1" smtClean="0">
                <a:solidFill>
                  <a:schemeClr val="accent1"/>
                </a:solidFill>
              </a:rPr>
              <a:t>Face</a:t>
            </a:r>
            <a:r>
              <a:rPr lang="tr-TR" dirty="0" smtClean="0">
                <a:solidFill>
                  <a:schemeClr val="accent1"/>
                </a:solidFill>
              </a:rPr>
              <a:t> </a:t>
            </a:r>
            <a:r>
              <a:rPr lang="tr-TR" dirty="0" err="1" smtClean="0">
                <a:solidFill>
                  <a:schemeClr val="accent1"/>
                </a:solidFill>
              </a:rPr>
              <a:t>recognition</a:t>
            </a:r>
            <a:endParaRPr lang="tr-TR" dirty="0">
              <a:solidFill>
                <a:schemeClr val="accent1"/>
              </a:solidFill>
            </a:endParaRPr>
          </a:p>
          <a:p>
            <a:pPr marL="0" indent="0">
              <a:lnSpc>
                <a:spcPct val="90000"/>
              </a:lnSpc>
              <a:buNone/>
            </a:pPr>
            <a:endParaRPr lang="tr-TR" dirty="0" smtClean="0">
              <a:solidFill>
                <a:schemeClr val="accent1"/>
              </a:solidFill>
            </a:endParaRPr>
          </a:p>
          <a:p>
            <a:pPr marL="0" indent="0">
              <a:lnSpc>
                <a:spcPct val="90000"/>
              </a:lnSpc>
              <a:buNone/>
            </a:pPr>
            <a:r>
              <a:rPr lang="tr-TR" dirty="0" err="1" smtClean="0">
                <a:solidFill>
                  <a:schemeClr val="accent1"/>
                </a:solidFill>
              </a:rPr>
              <a:t>Character</a:t>
            </a:r>
            <a:r>
              <a:rPr lang="tr-TR" dirty="0" smtClean="0">
                <a:solidFill>
                  <a:schemeClr val="accent1"/>
                </a:solidFill>
              </a:rPr>
              <a:t> </a:t>
            </a:r>
            <a:r>
              <a:rPr lang="tr-TR" dirty="0" err="1" smtClean="0">
                <a:solidFill>
                  <a:schemeClr val="accent1"/>
                </a:solidFill>
              </a:rPr>
              <a:t>recognition</a:t>
            </a:r>
            <a:endParaRPr lang="tr-TR" dirty="0" smtClean="0">
              <a:solidFill>
                <a:schemeClr val="accent1"/>
              </a:solidFill>
            </a:endParaRPr>
          </a:p>
          <a:p>
            <a:pPr marL="0" indent="0">
              <a:lnSpc>
                <a:spcPct val="90000"/>
              </a:lnSpc>
              <a:buNone/>
            </a:pPr>
            <a:endParaRPr lang="tr-TR" dirty="0" smtClean="0">
              <a:solidFill>
                <a:schemeClr val="accent1"/>
              </a:solidFill>
            </a:endParaRPr>
          </a:p>
          <a:p>
            <a:pPr marL="0" indent="0">
              <a:lnSpc>
                <a:spcPct val="90000"/>
              </a:lnSpc>
              <a:buNone/>
            </a:pPr>
            <a:r>
              <a:rPr lang="tr-TR" dirty="0" err="1" smtClean="0">
                <a:solidFill>
                  <a:schemeClr val="accent1"/>
                </a:solidFill>
              </a:rPr>
              <a:t>Spam</a:t>
            </a:r>
            <a:r>
              <a:rPr lang="tr-TR" dirty="0" smtClean="0">
                <a:solidFill>
                  <a:schemeClr val="accent1"/>
                </a:solidFill>
              </a:rPr>
              <a:t> </a:t>
            </a:r>
            <a:r>
              <a:rPr lang="tr-TR" dirty="0" err="1" smtClean="0">
                <a:solidFill>
                  <a:schemeClr val="accent1"/>
                </a:solidFill>
              </a:rPr>
              <a:t>detection</a:t>
            </a:r>
            <a:endParaRPr lang="tr-TR" dirty="0" smtClean="0">
              <a:solidFill>
                <a:schemeClr val="accent1"/>
              </a:solidFill>
            </a:endParaRPr>
          </a:p>
          <a:p>
            <a:pPr marL="0" indent="0">
              <a:lnSpc>
                <a:spcPct val="90000"/>
              </a:lnSpc>
              <a:buNone/>
            </a:pPr>
            <a:endParaRPr lang="tr-TR" dirty="0" smtClean="0">
              <a:solidFill>
                <a:schemeClr val="accent1"/>
              </a:solidFill>
            </a:endParaRPr>
          </a:p>
          <a:p>
            <a:pPr marL="0" indent="0">
              <a:lnSpc>
                <a:spcPct val="90000"/>
              </a:lnSpc>
              <a:buNone/>
            </a:pPr>
            <a:r>
              <a:rPr lang="tr-TR" dirty="0" err="1" smtClean="0">
                <a:solidFill>
                  <a:schemeClr val="accent1"/>
                </a:solidFill>
              </a:rPr>
              <a:t>Medical</a:t>
            </a:r>
            <a:r>
              <a:rPr lang="tr-TR" dirty="0" smtClean="0">
                <a:solidFill>
                  <a:schemeClr val="accent1"/>
                </a:solidFill>
              </a:rPr>
              <a:t> </a:t>
            </a:r>
            <a:r>
              <a:rPr lang="tr-TR" dirty="0">
                <a:solidFill>
                  <a:schemeClr val="accent1"/>
                </a:solidFill>
              </a:rPr>
              <a:t>diagnosis: </a:t>
            </a:r>
            <a:r>
              <a:rPr lang="tr-TR" dirty="0"/>
              <a:t>From symptoms to </a:t>
            </a:r>
            <a:r>
              <a:rPr lang="tr-TR" dirty="0" smtClean="0"/>
              <a:t>illnesses</a:t>
            </a:r>
          </a:p>
          <a:p>
            <a:pPr marL="0" indent="0">
              <a:lnSpc>
                <a:spcPct val="90000"/>
              </a:lnSpc>
              <a:buNone/>
            </a:pPr>
            <a:endParaRPr lang="tr-TR" dirty="0" smtClean="0">
              <a:solidFill>
                <a:schemeClr val="accent1"/>
              </a:solidFill>
            </a:endParaRPr>
          </a:p>
          <a:p>
            <a:pPr marL="0" indent="0">
              <a:lnSpc>
                <a:spcPct val="90000"/>
              </a:lnSpc>
              <a:buNone/>
            </a:pPr>
            <a:r>
              <a:rPr lang="tr-TR" dirty="0" err="1" smtClean="0">
                <a:solidFill>
                  <a:schemeClr val="accent1"/>
                </a:solidFill>
              </a:rPr>
              <a:t>Biometrics</a:t>
            </a:r>
            <a:r>
              <a:rPr lang="tr-TR" dirty="0" smtClean="0">
                <a:solidFill>
                  <a:schemeClr val="accent1"/>
                </a:solidFill>
              </a:rPr>
              <a:t>: </a:t>
            </a:r>
            <a:r>
              <a:rPr lang="tr-TR" dirty="0" smtClean="0"/>
              <a:t>Recognition/authentication using physical and/or behavioral characteristics: Face, iris, signature, </a:t>
            </a:r>
            <a:r>
              <a:rPr lang="tr-TR" dirty="0" err="1" smtClean="0"/>
              <a:t>etc</a:t>
            </a:r>
            <a:endParaRPr lang="tr-TR" dirty="0" smtClean="0"/>
          </a:p>
          <a:p>
            <a:pPr marL="0" indent="0">
              <a:lnSpc>
                <a:spcPct val="90000"/>
              </a:lnSpc>
              <a:buNone/>
            </a:pPr>
            <a:endParaRPr lang="tr-TR" dirty="0"/>
          </a:p>
          <a:p>
            <a:pPr marL="0" indent="0">
              <a:lnSpc>
                <a:spcPct val="90000"/>
              </a:lnSpc>
              <a:buNone/>
            </a:pPr>
            <a:r>
              <a:rPr lang="tr-TR" dirty="0" smtClean="0"/>
              <a:t>...</a:t>
            </a:r>
            <a:endParaRPr lang="tr-TR" dirty="0"/>
          </a:p>
        </p:txBody>
      </p:sp>
    </p:spTree>
    <p:extLst>
      <p:ext uri="{BB962C8B-B14F-4D97-AF65-F5344CB8AC3E}">
        <p14:creationId xmlns:p14="http://schemas.microsoft.com/office/powerpoint/2010/main" val="3186927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regression</a:t>
            </a:r>
            <a:endParaRPr lang="en-US" dirty="0"/>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smtClean="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smtClean="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smtClean="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smtClean="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Regression: label is real-valued</a:t>
            </a:r>
            <a:endParaRPr lang="en-US" sz="2800" dirty="0">
              <a:solidFill>
                <a:srgbClr val="008000"/>
              </a:solidFill>
            </a:endParaRPr>
          </a:p>
        </p:txBody>
      </p:sp>
    </p:spTree>
    <p:extLst>
      <p:ext uri="{BB962C8B-B14F-4D97-AF65-F5344CB8AC3E}">
        <p14:creationId xmlns:p14="http://schemas.microsoft.com/office/powerpoint/2010/main" val="1076012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tr-TR" dirty="0" err="1" smtClean="0"/>
              <a:t>Regression</a:t>
            </a:r>
            <a:r>
              <a:rPr lang="tr-TR" dirty="0" smtClean="0"/>
              <a:t> Example</a:t>
            </a:r>
            <a:endParaRPr lang="tr-TR" dirty="0"/>
          </a:p>
        </p:txBody>
      </p:sp>
      <p:sp>
        <p:nvSpPr>
          <p:cNvPr id="90117" name="Rectangle 5"/>
          <p:cNvSpPr>
            <a:spLocks noGrp="1" noChangeArrowheads="1"/>
          </p:cNvSpPr>
          <p:nvPr>
            <p:ph type="body" sz="half" idx="1"/>
          </p:nvPr>
        </p:nvSpPr>
        <p:spPr/>
        <p:txBody>
          <a:bodyPr/>
          <a:lstStyle/>
          <a:p>
            <a:pPr marL="0" indent="0">
              <a:buNone/>
            </a:pPr>
            <a:r>
              <a:rPr lang="tr-TR" dirty="0" err="1" smtClean="0"/>
              <a:t>Price</a:t>
            </a:r>
            <a:r>
              <a:rPr lang="tr-TR" dirty="0" smtClean="0"/>
              <a:t> </a:t>
            </a:r>
            <a:r>
              <a:rPr lang="tr-TR" dirty="0"/>
              <a:t>of a used car</a:t>
            </a:r>
          </a:p>
          <a:p>
            <a:pPr marL="0" indent="0">
              <a:buNone/>
            </a:pPr>
            <a:endParaRPr lang="tr-TR" i="1" dirty="0" smtClean="0"/>
          </a:p>
          <a:p>
            <a:pPr marL="0" indent="0">
              <a:buNone/>
            </a:pPr>
            <a:r>
              <a:rPr lang="tr-TR" i="1" dirty="0" smtClean="0"/>
              <a:t>x </a:t>
            </a:r>
            <a:r>
              <a:rPr lang="tr-TR" dirty="0"/>
              <a:t>: car </a:t>
            </a:r>
            <a:r>
              <a:rPr lang="tr-TR" dirty="0" err="1" smtClean="0"/>
              <a:t>attributes</a:t>
            </a:r>
            <a:r>
              <a:rPr lang="tr-TR" dirty="0"/>
              <a:t/>
            </a:r>
            <a:br>
              <a:rPr lang="tr-TR" dirty="0"/>
            </a:br>
            <a:r>
              <a:rPr lang="tr-TR" dirty="0" smtClean="0"/>
              <a:t>     (</a:t>
            </a:r>
            <a:r>
              <a:rPr lang="tr-TR" dirty="0" err="1" smtClean="0"/>
              <a:t>e.g</a:t>
            </a:r>
            <a:r>
              <a:rPr lang="tr-TR" dirty="0" smtClean="0"/>
              <a:t>. </a:t>
            </a:r>
            <a:r>
              <a:rPr lang="tr-TR" dirty="0" err="1" smtClean="0"/>
              <a:t>mileage</a:t>
            </a:r>
            <a:r>
              <a:rPr lang="tr-TR" dirty="0" smtClean="0"/>
              <a:t>)</a:t>
            </a:r>
            <a:endParaRPr lang="tr-TR" dirty="0"/>
          </a:p>
          <a:p>
            <a:pPr>
              <a:buFont typeface="Wingdings" pitchFamily="2" charset="2"/>
              <a:buNone/>
            </a:pPr>
            <a:r>
              <a:rPr lang="tr-TR" i="1" dirty="0" smtClean="0"/>
              <a:t>y </a:t>
            </a:r>
            <a:r>
              <a:rPr lang="tr-TR" dirty="0"/>
              <a:t>: price</a:t>
            </a:r>
          </a:p>
          <a:p>
            <a:pPr>
              <a:buFont typeface="Wingdings" pitchFamily="2" charset="2"/>
              <a:buNone/>
            </a:pPr>
            <a:endParaRPr lang="tr-TR"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24</a:t>
            </a:fld>
            <a:endParaRPr lang="tr-TR"/>
          </a:p>
        </p:txBody>
      </p:sp>
    </p:spTree>
    <p:extLst>
      <p:ext uri="{BB962C8B-B14F-4D97-AF65-F5344CB8AC3E}">
        <p14:creationId xmlns:p14="http://schemas.microsoft.com/office/powerpoint/2010/main" val="10549606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Applications</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Economics/Finance: predict the value of a stock</a:t>
            </a:r>
          </a:p>
          <a:p>
            <a:pPr marL="0" indent="0">
              <a:buNone/>
            </a:pPr>
            <a:endParaRPr lang="en-US" dirty="0" smtClean="0"/>
          </a:p>
          <a:p>
            <a:pPr marL="0" indent="0">
              <a:buNone/>
            </a:pPr>
            <a:r>
              <a:rPr lang="en-US" dirty="0" smtClean="0"/>
              <a:t>Epidemiology</a:t>
            </a:r>
            <a:endParaRPr lang="en-US" dirty="0"/>
          </a:p>
          <a:p>
            <a:pPr marL="0" indent="0">
              <a:buNone/>
            </a:pPr>
            <a:endParaRPr lang="en-US" dirty="0"/>
          </a:p>
          <a:p>
            <a:pPr marL="0" indent="0">
              <a:buNone/>
            </a:pPr>
            <a:r>
              <a:rPr lang="en-US" dirty="0" smtClean="0"/>
              <a:t>Car/plane navigation: angle of the steering wheel, acceleration, …</a:t>
            </a:r>
          </a:p>
          <a:p>
            <a:pPr marL="0" indent="0">
              <a:buNone/>
            </a:pPr>
            <a:endParaRPr lang="en-US" dirty="0"/>
          </a:p>
          <a:p>
            <a:pPr marL="0" indent="0">
              <a:buNone/>
            </a:pPr>
            <a:r>
              <a:rPr lang="en-US" dirty="0" smtClean="0"/>
              <a:t>Temporal trends: weather over time</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5047157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ranking</a:t>
            </a:r>
            <a:endParaRPr lang="en-US" dirty="0"/>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smtClean="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Ranking: label is a ranking</a:t>
            </a:r>
            <a:endParaRPr lang="en-US" sz="2800" dirty="0">
              <a:solidFill>
                <a:srgbClr val="008000"/>
              </a:solidFill>
            </a:endParaRPr>
          </a:p>
        </p:txBody>
      </p:sp>
    </p:spTree>
    <p:extLst>
      <p:ext uri="{BB962C8B-B14F-4D97-AF65-F5344CB8AC3E}">
        <p14:creationId xmlns:p14="http://schemas.microsoft.com/office/powerpoint/2010/main" val="27116957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example</a:t>
            </a:r>
            <a:endParaRPr lang="en-US" dirty="0"/>
          </a:p>
        </p:txBody>
      </p:sp>
      <p:sp>
        <p:nvSpPr>
          <p:cNvPr id="3" name="Content Placeholder 2"/>
          <p:cNvSpPr>
            <a:spLocks noGrp="1"/>
          </p:cNvSpPr>
          <p:nvPr>
            <p:ph sz="quarter" idx="1"/>
          </p:nvPr>
        </p:nvSpPr>
        <p:spPr>
          <a:xfrm>
            <a:off x="225777" y="2489199"/>
            <a:ext cx="3211463" cy="2788356"/>
          </a:xfrm>
        </p:spPr>
        <p:txBody>
          <a:bodyPr/>
          <a:lstStyle/>
          <a:p>
            <a:pPr marL="0" indent="0">
              <a:buNone/>
            </a:pPr>
            <a:r>
              <a:rPr lang="en-US" dirty="0" smtClean="0"/>
              <a:t>Given a query and</a:t>
            </a:r>
          </a:p>
          <a:p>
            <a:pPr marL="0" indent="0">
              <a:buNone/>
            </a:pPr>
            <a:r>
              <a:rPr lang="en-US" dirty="0" smtClean="0"/>
              <a:t>a set of web pages, </a:t>
            </a:r>
          </a:p>
          <a:p>
            <a:pPr marL="0" indent="0">
              <a:buNone/>
            </a:pPr>
            <a:r>
              <a:rPr lang="en-US" dirty="0" smtClean="0"/>
              <a:t>rank them according</a:t>
            </a:r>
          </a:p>
          <a:p>
            <a:pPr marL="0" indent="0">
              <a:buNone/>
            </a:pPr>
            <a:r>
              <a:rPr lang="en-US" dirty="0" smtClean="0"/>
              <a:t>to relevance</a:t>
            </a:r>
            <a:endParaRPr lang="en-US" dirty="0"/>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Applications</a:t>
            </a:r>
            <a:endParaRPr lang="en-US" dirty="0"/>
          </a:p>
        </p:txBody>
      </p:sp>
      <p:sp>
        <p:nvSpPr>
          <p:cNvPr id="3" name="Content Placeholder 2"/>
          <p:cNvSpPr>
            <a:spLocks noGrp="1"/>
          </p:cNvSpPr>
          <p:nvPr>
            <p:ph sz="quarter" idx="1"/>
          </p:nvPr>
        </p:nvSpPr>
        <p:spPr>
          <a:xfrm>
            <a:off x="612648" y="1600200"/>
            <a:ext cx="8153400" cy="4820356"/>
          </a:xfrm>
        </p:spPr>
        <p:txBody>
          <a:bodyPr>
            <a:normAutofit fontScale="92500" lnSpcReduction="10000"/>
          </a:bodyPr>
          <a:lstStyle/>
          <a:p>
            <a:pPr marL="0" indent="0">
              <a:buNone/>
            </a:pPr>
            <a:r>
              <a:rPr lang="en-US" dirty="0" smtClean="0"/>
              <a:t>User preference, e.g. </a:t>
            </a:r>
            <a:r>
              <a:rPr lang="en-US" dirty="0"/>
              <a:t>Netflix “My List</a:t>
            </a:r>
            <a:r>
              <a:rPr lang="en-US" dirty="0" smtClean="0"/>
              <a:t>” -- </a:t>
            </a:r>
            <a:r>
              <a:rPr lang="en-US" dirty="0"/>
              <a:t>movie queue ranking</a:t>
            </a:r>
          </a:p>
          <a:p>
            <a:pPr marL="0" indent="0">
              <a:buNone/>
            </a:pPr>
            <a:endParaRPr lang="en-US" dirty="0"/>
          </a:p>
          <a:p>
            <a:pPr marL="0" indent="0">
              <a:buNone/>
            </a:pPr>
            <a:r>
              <a:rPr lang="en-US" dirty="0" smtClean="0"/>
              <a:t>iTunes</a:t>
            </a:r>
          </a:p>
          <a:p>
            <a:pPr marL="0" indent="0">
              <a:buNone/>
            </a:pPr>
            <a:endParaRPr lang="en-US" dirty="0" smtClean="0"/>
          </a:p>
          <a:p>
            <a:pPr marL="0" indent="0">
              <a:buNone/>
            </a:pPr>
            <a:r>
              <a:rPr lang="en-US" dirty="0" smtClean="0"/>
              <a:t>flight search (search in general)</a:t>
            </a:r>
          </a:p>
          <a:p>
            <a:pPr marL="0" indent="0">
              <a:buNone/>
            </a:pPr>
            <a:endParaRPr lang="en-US" dirty="0" smtClean="0"/>
          </a:p>
          <a:p>
            <a:pPr marL="0" indent="0">
              <a:buNone/>
            </a:pPr>
            <a:r>
              <a:rPr lang="en-US" dirty="0" err="1" smtClean="0"/>
              <a:t>reranking</a:t>
            </a:r>
            <a:r>
              <a:rPr lang="en-US" dirty="0" smtClean="0"/>
              <a:t> N-best output lists</a:t>
            </a:r>
            <a:endParaRPr lang="en-US" dirty="0"/>
          </a:p>
          <a:p>
            <a:pPr marL="0" indent="0">
              <a:buNone/>
            </a:pP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3691697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679448" y="6016260"/>
            <a:ext cx="6501875" cy="400110"/>
          </a:xfrm>
          <a:prstGeom prst="rect">
            <a:avLst/>
          </a:prstGeom>
        </p:spPr>
        <p:txBody>
          <a:bodyPr wrap="none">
            <a:spAutoFit/>
          </a:bodyPr>
          <a:lstStyle/>
          <a:p>
            <a:r>
              <a:rPr lang="en-US" sz="2000" dirty="0" err="1" smtClean="0">
                <a:solidFill>
                  <a:srgbClr val="0000FF"/>
                </a:solidFill>
              </a:rPr>
              <a:t>Unupervised</a:t>
            </a:r>
            <a:r>
              <a:rPr lang="en-US" sz="2000" dirty="0" smtClean="0">
                <a:solidFill>
                  <a:srgbClr val="0000FF"/>
                </a:solidFill>
              </a:rPr>
              <a:t> learning: given data, i.e. examples, but no labels</a:t>
            </a:r>
            <a:endParaRPr lang="en-US" sz="2000" dirty="0">
              <a:solidFill>
                <a:srgbClr val="0000FF"/>
              </a:solidFill>
            </a:endParaRPr>
          </a:p>
        </p:txBody>
      </p:sp>
    </p:spTree>
    <p:extLst>
      <p:ext uri="{BB962C8B-B14F-4D97-AF65-F5344CB8AC3E}">
        <p14:creationId xmlns:p14="http://schemas.microsoft.com/office/powerpoint/2010/main" val="40725180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is…</a:t>
            </a:r>
            <a:endParaRPr lang="en-US" dirty="0"/>
          </a:p>
        </p:txBody>
      </p:sp>
      <p:sp>
        <p:nvSpPr>
          <p:cNvPr id="4" name="Rectangle 3"/>
          <p:cNvSpPr/>
          <p:nvPr/>
        </p:nvSpPr>
        <p:spPr>
          <a:xfrm>
            <a:off x="708602" y="2106008"/>
            <a:ext cx="8057446" cy="830997"/>
          </a:xfrm>
          <a:prstGeom prst="rect">
            <a:avLst/>
          </a:prstGeom>
        </p:spPr>
        <p:txBody>
          <a:bodyPr wrap="square">
            <a:spAutoFit/>
          </a:bodyPr>
          <a:lstStyle/>
          <a:p>
            <a:r>
              <a:rPr lang="en-US" sz="2400" dirty="0"/>
              <a:t>Machine learning, a branch of artificial intelligence, concerns the construction and study 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 applications</a:t>
            </a:r>
            <a:endParaRPr lang="en-US" dirty="0"/>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dirty="0"/>
              <a:t>learn clusters/groups without any label</a:t>
            </a:r>
          </a:p>
          <a:p>
            <a:pPr marL="0" indent="0">
              <a:buNone/>
            </a:pPr>
            <a:endParaRPr lang="en-US" dirty="0" smtClean="0"/>
          </a:p>
          <a:p>
            <a:pPr marL="0" indent="0">
              <a:buNone/>
            </a:pPr>
            <a:r>
              <a:rPr lang="en-US" dirty="0" smtClean="0"/>
              <a:t>customer segmentation (i.e. grouping)</a:t>
            </a:r>
          </a:p>
          <a:p>
            <a:pPr marL="0" indent="0">
              <a:buNone/>
            </a:pPr>
            <a:endParaRPr lang="en-US" dirty="0"/>
          </a:p>
          <a:p>
            <a:pPr marL="0" indent="0">
              <a:buNone/>
            </a:pPr>
            <a:r>
              <a:rPr lang="en-US" dirty="0" smtClean="0"/>
              <a:t>image compression</a:t>
            </a:r>
          </a:p>
          <a:p>
            <a:pPr marL="0" indent="0">
              <a:buNone/>
            </a:pPr>
            <a:endParaRPr lang="en-US" dirty="0"/>
          </a:p>
          <a:p>
            <a:pPr marL="0" indent="0">
              <a:buNone/>
            </a:pPr>
            <a:r>
              <a:rPr lang="en-US" dirty="0" smtClean="0"/>
              <a:t>bioinformatics: learn motifs</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16435177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smtClean="0">
                <a:solidFill>
                  <a:srgbClr val="008000"/>
                </a:solidFill>
              </a:rPr>
              <a:t>GOOD</a:t>
            </a:r>
            <a:endParaRPr lang="en-US" b="1" dirty="0">
              <a:solidFill>
                <a:srgbClr val="008000"/>
              </a:solidFill>
            </a:endParaRP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smtClean="0">
                <a:solidFill>
                  <a:srgbClr val="008000"/>
                </a:solidFill>
              </a:rPr>
              <a:t>18.5</a:t>
            </a:r>
            <a:endParaRPr lang="en-US" b="1" dirty="0">
              <a:solidFill>
                <a:srgbClr val="008000"/>
              </a:solidFill>
            </a:endParaRP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smtClean="0"/>
              <a:t>Given a </a:t>
            </a:r>
            <a:r>
              <a:rPr lang="en-US" sz="2400" i="1" dirty="0" smtClean="0">
                <a:solidFill>
                  <a:srgbClr val="FF6600"/>
                </a:solidFill>
              </a:rPr>
              <a:t>sequence</a:t>
            </a:r>
            <a:r>
              <a:rPr lang="en-US" sz="2400" dirty="0" smtClean="0"/>
              <a:t> of examples/states and a </a:t>
            </a:r>
            <a:r>
              <a:rPr lang="en-US" sz="2400" i="1" dirty="0" smtClean="0">
                <a:solidFill>
                  <a:srgbClr val="FF6600"/>
                </a:solidFill>
              </a:rPr>
              <a:t>reward</a:t>
            </a:r>
            <a:r>
              <a:rPr lang="en-US" sz="2400" dirty="0" smtClean="0"/>
              <a:t> after completing that sequence, learn to predict the action to take in for an individual example/state</a:t>
            </a:r>
            <a:endParaRPr lang="en-US" sz="2400" dirty="0"/>
          </a:p>
        </p:txBody>
      </p:sp>
    </p:spTree>
    <p:extLst>
      <p:ext uri="{BB962C8B-B14F-4D97-AF65-F5344CB8AC3E}">
        <p14:creationId xmlns:p14="http://schemas.microsoft.com/office/powerpoint/2010/main" val="336951138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 </a:t>
            </a:r>
            <a:r>
              <a:rPr lang="en-US" dirty="0"/>
              <a:t>e</a:t>
            </a:r>
            <a:r>
              <a:rPr lang="en-US" dirty="0" smtClean="0"/>
              <a:t>xample</a:t>
            </a:r>
            <a:endParaRPr lang="en-US" dirty="0"/>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smtClean="0">
                <a:solidFill>
                  <a:srgbClr val="008000"/>
                </a:solidFill>
              </a:rPr>
              <a:t>WIN!</a:t>
            </a:r>
            <a:endParaRPr lang="en-US" sz="2400" b="1" dirty="0">
              <a:solidFill>
                <a:srgbClr val="008000"/>
              </a:solidFill>
            </a:endParaRP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smtClean="0"/>
              <a:t>…</a:t>
            </a:r>
            <a:endParaRPr lang="en-US" dirty="0"/>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smtClean="0">
                <a:solidFill>
                  <a:srgbClr val="FF0000"/>
                </a:solidFill>
              </a:rPr>
              <a:t>LOSE!</a:t>
            </a:r>
            <a:endParaRPr lang="en-US" sz="2400" b="1" dirty="0">
              <a:solidFill>
                <a:srgbClr val="FF0000"/>
              </a:solidFill>
            </a:endParaRP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smtClean="0"/>
              <a:t>Backgammon</a:t>
            </a:r>
            <a:endParaRPr lang="en-US" sz="2400" dirty="0"/>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smtClean="0"/>
              <a:t>Given sequences of moves and whether or not the player won at the end, learn to make good moves</a:t>
            </a:r>
            <a:endParaRPr lang="en-US" sz="2800" dirty="0"/>
          </a:p>
        </p:txBody>
      </p:sp>
    </p:spTree>
    <p:extLst>
      <p:ext uri="{BB962C8B-B14F-4D97-AF65-F5344CB8AC3E}">
        <p14:creationId xmlns:p14="http://schemas.microsoft.com/office/powerpoint/2010/main" val="19462921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 example</a:t>
            </a:r>
            <a:endParaRPr lang="en-US" dirty="0"/>
          </a:p>
        </p:txBody>
      </p:sp>
      <p:sp>
        <p:nvSpPr>
          <p:cNvPr id="4" name="Rectangle 3"/>
          <p:cNvSpPr/>
          <p:nvPr/>
        </p:nvSpPr>
        <p:spPr>
          <a:xfrm>
            <a:off x="1665110" y="5899835"/>
            <a:ext cx="6858000"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=VCdxqn0fcnE</a:t>
            </a:r>
          </a:p>
        </p:txBody>
      </p:sp>
      <p:pic>
        <p:nvPicPr>
          <p:cNvPr id="5" name="Picture 4"/>
          <p:cNvPicPr>
            <a:picLocks noChangeAspect="1"/>
          </p:cNvPicPr>
          <p:nvPr/>
        </p:nvPicPr>
        <p:blipFill>
          <a:blip r:embed="rId2"/>
          <a:stretch>
            <a:fillRect/>
          </a:stretch>
        </p:blipFill>
        <p:spPr>
          <a:xfrm>
            <a:off x="1038578" y="1838677"/>
            <a:ext cx="6743700" cy="3873500"/>
          </a:xfrm>
          <a:prstGeom prst="rect">
            <a:avLst/>
          </a:prstGeom>
        </p:spPr>
      </p:pic>
    </p:spTree>
    <p:extLst>
      <p:ext uri="{BB962C8B-B14F-4D97-AF65-F5344CB8AC3E}">
        <p14:creationId xmlns:p14="http://schemas.microsoft.com/office/powerpoint/2010/main" val="38247017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learning variations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What data is available:</a:t>
            </a:r>
          </a:p>
          <a:p>
            <a:pPr lvl="2"/>
            <a:r>
              <a:rPr lang="en-US" dirty="0" smtClean="0"/>
              <a:t>Supervised, unsupervised, </a:t>
            </a:r>
            <a:r>
              <a:rPr lang="en-US" dirty="0"/>
              <a:t>reinforcement </a:t>
            </a:r>
            <a:r>
              <a:rPr lang="en-US" dirty="0" smtClean="0"/>
              <a:t>learning</a:t>
            </a:r>
          </a:p>
          <a:p>
            <a:pPr lvl="2"/>
            <a:r>
              <a:rPr lang="en-US" dirty="0" smtClean="0"/>
              <a:t>semi-supervised, active learning, …</a:t>
            </a:r>
            <a:endParaRPr lang="en-US" dirty="0"/>
          </a:p>
          <a:p>
            <a:pPr lvl="2"/>
            <a:endParaRPr lang="en-US" dirty="0" smtClean="0"/>
          </a:p>
          <a:p>
            <a:pPr marL="0" indent="0">
              <a:buNone/>
            </a:pPr>
            <a:r>
              <a:rPr lang="en-US" dirty="0" smtClean="0"/>
              <a:t>How are we getting the data:</a:t>
            </a:r>
          </a:p>
          <a:p>
            <a:pPr lvl="2"/>
            <a:r>
              <a:rPr lang="en-US" dirty="0" smtClean="0"/>
              <a:t>online vs. offline learning</a:t>
            </a:r>
          </a:p>
          <a:p>
            <a:pPr marL="45720" indent="0">
              <a:buNone/>
            </a:pPr>
            <a:endParaRPr lang="en-US" dirty="0" smtClean="0"/>
          </a:p>
          <a:p>
            <a:pPr marL="45720" indent="0">
              <a:buNone/>
            </a:pPr>
            <a:r>
              <a:rPr lang="en-US" dirty="0" smtClean="0"/>
              <a:t>Type of model:</a:t>
            </a:r>
          </a:p>
          <a:p>
            <a:pPr lvl="2"/>
            <a:r>
              <a:rPr lang="en-US" dirty="0" smtClean="0"/>
              <a:t>generative vs. discriminative</a:t>
            </a:r>
          </a:p>
          <a:p>
            <a:pPr lvl="2"/>
            <a:r>
              <a:rPr lang="en-US" dirty="0" smtClean="0"/>
              <a:t>parametric vs. non-parametric</a:t>
            </a:r>
          </a:p>
        </p:txBody>
      </p:sp>
    </p:spTree>
    <p:extLst>
      <p:ext uri="{BB962C8B-B14F-4D97-AF65-F5344CB8AC3E}">
        <p14:creationId xmlns:p14="http://schemas.microsoft.com/office/powerpoint/2010/main" val="16712054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is…</a:t>
            </a:r>
            <a:endParaRPr lang="en-US" dirty="0"/>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tr-TR" dirty="0" smtClean="0"/>
              <a:t>Machine </a:t>
            </a:r>
            <a:r>
              <a:rPr lang="tr-TR" dirty="0" err="1" smtClean="0"/>
              <a:t>learning</a:t>
            </a:r>
            <a:r>
              <a:rPr lang="tr-TR" dirty="0" smtClean="0"/>
              <a:t> is </a:t>
            </a:r>
            <a:r>
              <a:rPr lang="tr-TR" dirty="0" err="1" smtClean="0"/>
              <a:t>programming</a:t>
            </a:r>
            <a:r>
              <a:rPr lang="tr-TR" dirty="0" smtClean="0"/>
              <a:t> </a:t>
            </a:r>
            <a:r>
              <a:rPr lang="tr-TR" dirty="0" err="1"/>
              <a:t>computers</a:t>
            </a:r>
            <a:r>
              <a:rPr lang="tr-TR" dirty="0"/>
              <a:t> </a:t>
            </a:r>
            <a:r>
              <a:rPr lang="tr-TR" dirty="0" err="1"/>
              <a:t>to</a:t>
            </a:r>
            <a:r>
              <a:rPr lang="tr-TR" dirty="0"/>
              <a:t> optimize a </a:t>
            </a:r>
            <a:r>
              <a:rPr lang="tr-TR" dirty="0" err="1"/>
              <a:t>performance</a:t>
            </a:r>
            <a:r>
              <a:rPr lang="tr-TR" dirty="0"/>
              <a:t> </a:t>
            </a:r>
            <a:r>
              <a:rPr lang="tr-TR" dirty="0" err="1"/>
              <a:t>criterion</a:t>
            </a:r>
            <a:r>
              <a:rPr lang="tr-TR" dirty="0"/>
              <a:t> </a:t>
            </a:r>
            <a:r>
              <a:rPr lang="tr-TR" dirty="0" err="1"/>
              <a:t>using</a:t>
            </a:r>
            <a:r>
              <a:rPr lang="tr-TR" dirty="0"/>
              <a:t> </a:t>
            </a:r>
            <a:r>
              <a:rPr lang="tr-TR" dirty="0" err="1"/>
              <a:t>example</a:t>
            </a:r>
            <a:r>
              <a:rPr lang="tr-TR" dirty="0"/>
              <a:t> data </a:t>
            </a:r>
            <a:r>
              <a:rPr lang="tr-TR" dirty="0" err="1"/>
              <a:t>or</a:t>
            </a:r>
            <a:r>
              <a:rPr lang="tr-TR" dirty="0"/>
              <a:t> </a:t>
            </a:r>
            <a:r>
              <a:rPr lang="tr-TR" dirty="0" err="1"/>
              <a:t>past</a:t>
            </a:r>
            <a:r>
              <a:rPr lang="tr-TR" dirty="0"/>
              <a:t> </a:t>
            </a:r>
            <a:r>
              <a:rPr lang="tr-TR" dirty="0" err="1"/>
              <a:t>experience</a:t>
            </a:r>
            <a:r>
              <a:rPr lang="tr-TR" dirty="0" smtClean="0"/>
              <a:t>.</a:t>
            </a:r>
          </a:p>
          <a:p>
            <a:pPr marL="0" indent="0">
              <a:buNone/>
            </a:pPr>
            <a:r>
              <a:rPr lang="tr-TR" dirty="0" smtClean="0">
                <a:solidFill>
                  <a:schemeClr val="tx2"/>
                </a:solidFill>
              </a:rPr>
              <a:t>					-- Ethem </a:t>
            </a:r>
            <a:r>
              <a:rPr lang="tr-TR" dirty="0" err="1" smtClean="0">
                <a:solidFill>
                  <a:schemeClr val="tx2"/>
                </a:solidFill>
              </a:rPr>
              <a:t>Alpaydin</a:t>
            </a:r>
            <a:endParaRPr lang="tr-TR" dirty="0" smtClean="0">
              <a:solidFill>
                <a:schemeClr val="tx2"/>
              </a:solidFill>
            </a:endParaRPr>
          </a:p>
          <a:p>
            <a:pPr marL="0" indent="0">
              <a:buNone/>
            </a:pPr>
            <a:endParaRPr lang="tr-TR" dirty="0">
              <a:solidFill>
                <a:schemeClr val="tx2"/>
              </a:solidFill>
            </a:endParaRPr>
          </a:p>
          <a:p>
            <a:pPr marL="0" indent="0">
              <a:buNone/>
            </a:pPr>
            <a:r>
              <a:rPr lang="en-US" dirty="0" smtClean="0"/>
              <a:t>The goal of machine learning is to develop methods that can automatically detect patterns in data, and then to use the uncovered patterns to predict future data or other outcomes of interest.</a:t>
            </a:r>
          </a:p>
          <a:p>
            <a:pPr marL="0" indent="0">
              <a:buNone/>
            </a:pPr>
            <a:r>
              <a:rPr lang="tr-TR" dirty="0">
                <a:solidFill>
                  <a:schemeClr val="tx2"/>
                </a:solidFill>
              </a:rPr>
              <a:t>					-- </a:t>
            </a:r>
            <a:r>
              <a:rPr lang="tr-TR" dirty="0" err="1">
                <a:solidFill>
                  <a:schemeClr val="tx2"/>
                </a:solidFill>
              </a:rPr>
              <a:t>Kevin</a:t>
            </a:r>
            <a:r>
              <a:rPr lang="tr-TR" dirty="0">
                <a:solidFill>
                  <a:schemeClr val="tx2"/>
                </a:solidFill>
              </a:rPr>
              <a:t> </a:t>
            </a:r>
            <a:r>
              <a:rPr lang="tr-TR" dirty="0" smtClean="0">
                <a:solidFill>
                  <a:schemeClr val="tx2"/>
                </a:solidFill>
              </a:rPr>
              <a:t>P. Murphy</a:t>
            </a:r>
          </a:p>
          <a:p>
            <a:pPr marL="0" indent="0">
              <a:buNone/>
            </a:pPr>
            <a:endParaRPr lang="tr-TR" dirty="0" smtClean="0">
              <a:solidFill>
                <a:schemeClr val="tx2"/>
              </a:solidFill>
            </a:endParaRPr>
          </a:p>
          <a:p>
            <a:pPr marL="0" indent="0">
              <a:buNone/>
            </a:pPr>
            <a:r>
              <a:rPr lang="en-US" dirty="0" smtClean="0"/>
              <a:t>The field of pattern recognition is concerned with the automatic discovery of regularities in data through the use of computer algorithms and with the use of these regularities to take actions.</a:t>
            </a:r>
            <a:endParaRPr lang="en-US" dirty="0"/>
          </a:p>
          <a:p>
            <a:pPr marL="0" indent="0">
              <a:buNone/>
            </a:pPr>
            <a:r>
              <a:rPr lang="tr-TR" dirty="0">
                <a:solidFill>
                  <a:schemeClr val="tx2"/>
                </a:solidFill>
              </a:rPr>
              <a:t>					-- </a:t>
            </a:r>
            <a:r>
              <a:rPr lang="tr-TR" dirty="0" err="1" smtClean="0">
                <a:solidFill>
                  <a:schemeClr val="tx2"/>
                </a:solidFill>
              </a:rPr>
              <a:t>Christopher</a:t>
            </a:r>
            <a:r>
              <a:rPr lang="tr-TR" dirty="0" smtClean="0">
                <a:solidFill>
                  <a:schemeClr val="tx2"/>
                </a:solidFill>
              </a:rPr>
              <a:t> M. </a:t>
            </a:r>
            <a:r>
              <a:rPr lang="tr-TR" dirty="0" err="1" smtClean="0">
                <a:solidFill>
                  <a:schemeClr val="tx2"/>
                </a:solidFill>
              </a:rPr>
              <a:t>Bishop</a:t>
            </a:r>
            <a:endParaRPr lang="tr-TR" dirty="0">
              <a:solidFill>
                <a:schemeClr val="tx2"/>
              </a:solidFill>
            </a:endParaRPr>
          </a:p>
          <a:p>
            <a:pPr marL="0" indent="0">
              <a:buNone/>
            </a:pPr>
            <a:endParaRPr lang="tr-TR" dirty="0">
              <a:solidFill>
                <a:schemeClr val="tx2"/>
              </a:solidFill>
            </a:endParaRPr>
          </a:p>
          <a:p>
            <a:pPr marL="0" indent="0">
              <a:buNone/>
            </a:pPr>
            <a:endParaRPr lang="tr-TR" dirty="0" smtClean="0">
              <a:solidFill>
                <a:schemeClr val="tx2"/>
              </a:solidFill>
            </a:endParaRPr>
          </a:p>
          <a:p>
            <a:pPr marL="0" indent="0">
              <a:buNone/>
            </a:pPr>
            <a:endParaRPr lang="en-US" dirty="0">
              <a:solidFill>
                <a:schemeClr val="tx2"/>
              </a:solidFill>
            </a:endParaRPr>
          </a:p>
          <a:p>
            <a:pPr marL="0" indent="0">
              <a:buNone/>
            </a:pPr>
            <a:endParaRPr lang="tr-TR" dirty="0">
              <a:solidFill>
                <a:schemeClr val="tx2"/>
              </a:solidFill>
            </a:endParaRPr>
          </a:p>
        </p:txBody>
      </p:sp>
    </p:spTree>
    <p:extLst>
      <p:ext uri="{BB962C8B-B14F-4D97-AF65-F5344CB8AC3E}">
        <p14:creationId xmlns:p14="http://schemas.microsoft.com/office/powerpoint/2010/main" val="32544299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is…</a:t>
            </a:r>
            <a:endParaRPr lang="en-US"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is…</a:t>
            </a:r>
            <a:endParaRPr lang="en-US"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723459" y="4706779"/>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97618" y="4714558"/>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aka</a:t>
            </a:r>
            <a:endParaRPr lang="en-US" dirty="0"/>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dirty="0" smtClean="0"/>
              <a:t>data mining</a:t>
            </a:r>
            <a:r>
              <a:rPr lang="en-US" dirty="0" smtClean="0"/>
              <a:t>: machine learning applied to “databases”, i.e. collections of data</a:t>
            </a:r>
          </a:p>
          <a:p>
            <a:pPr marL="0" indent="0">
              <a:buNone/>
            </a:pPr>
            <a:endParaRPr lang="en-US" i="1" dirty="0" smtClean="0"/>
          </a:p>
          <a:p>
            <a:pPr marL="0" indent="0">
              <a:buNone/>
            </a:pPr>
            <a:r>
              <a:rPr lang="en-US" i="1" dirty="0" smtClean="0"/>
              <a:t>inference</a:t>
            </a:r>
            <a:r>
              <a:rPr lang="en-US" dirty="0" smtClean="0"/>
              <a:t> and/or </a:t>
            </a:r>
            <a:r>
              <a:rPr lang="en-US" i="1" dirty="0" smtClean="0"/>
              <a:t>estimation </a:t>
            </a:r>
            <a:r>
              <a:rPr lang="en-US" dirty="0" smtClean="0"/>
              <a:t>in statistics</a:t>
            </a:r>
            <a:endParaRPr lang="en-US" i="1" dirty="0"/>
          </a:p>
          <a:p>
            <a:pPr marL="0" indent="0">
              <a:buNone/>
            </a:pPr>
            <a:endParaRPr lang="en-US" i="1" dirty="0" smtClean="0"/>
          </a:p>
          <a:p>
            <a:pPr marL="0" indent="0">
              <a:buNone/>
            </a:pPr>
            <a:r>
              <a:rPr lang="en-US" i="1" dirty="0" smtClean="0"/>
              <a:t>pattern recognition</a:t>
            </a:r>
            <a:r>
              <a:rPr lang="en-US" dirty="0" smtClean="0"/>
              <a:t> in engineering</a:t>
            </a:r>
          </a:p>
          <a:p>
            <a:pPr marL="0" indent="0">
              <a:buNone/>
            </a:pPr>
            <a:endParaRPr lang="en-US" i="1" dirty="0" smtClean="0"/>
          </a:p>
          <a:p>
            <a:pPr marL="0" indent="0">
              <a:buNone/>
            </a:pPr>
            <a:r>
              <a:rPr lang="en-US" i="1" dirty="0" smtClean="0"/>
              <a:t>signal processing</a:t>
            </a:r>
            <a:r>
              <a:rPr lang="en-US" dirty="0" smtClean="0"/>
              <a:t> in electrical engineering</a:t>
            </a:r>
          </a:p>
          <a:p>
            <a:pPr marL="0" indent="0">
              <a:buNone/>
            </a:pPr>
            <a:endParaRPr lang="en-US" i="1" dirty="0" smtClean="0"/>
          </a:p>
          <a:p>
            <a:pPr marL="0" indent="0">
              <a:buNone/>
            </a:pPr>
            <a:r>
              <a:rPr lang="en-US" i="1" dirty="0" smtClean="0"/>
              <a:t>induction</a:t>
            </a:r>
          </a:p>
          <a:p>
            <a:pPr marL="0" indent="0">
              <a:buNone/>
            </a:pPr>
            <a:endParaRPr lang="en-US" i="1" dirty="0" smtClean="0"/>
          </a:p>
          <a:p>
            <a:pPr marL="0" indent="0">
              <a:buNone/>
            </a:pPr>
            <a:r>
              <a:rPr lang="en-US" i="1" dirty="0" smtClean="0"/>
              <a:t>optimization</a:t>
            </a:r>
            <a:endParaRPr lang="en-US" i="1" dirty="0"/>
          </a:p>
        </p:txBody>
      </p:sp>
    </p:spTree>
    <p:extLst>
      <p:ext uri="{BB962C8B-B14F-4D97-AF65-F5344CB8AC3E}">
        <p14:creationId xmlns:p14="http://schemas.microsoft.com/office/powerpoint/2010/main" val="24028765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course: Learn about…</a:t>
            </a:r>
            <a:endParaRPr lang="en-US" dirty="0"/>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dirty="0" smtClean="0"/>
              <a:t>Different machine learning problems</a:t>
            </a:r>
          </a:p>
          <a:p>
            <a:pPr marL="0" indent="0">
              <a:buNone/>
            </a:pPr>
            <a:endParaRPr lang="en-US" dirty="0"/>
          </a:p>
          <a:p>
            <a:pPr marL="0" indent="0">
              <a:buNone/>
            </a:pPr>
            <a:r>
              <a:rPr lang="en-US" dirty="0" smtClean="0"/>
              <a:t>Common techniques/tools used</a:t>
            </a:r>
          </a:p>
          <a:p>
            <a:pPr lvl="1"/>
            <a:r>
              <a:rPr lang="en-US" dirty="0" smtClean="0"/>
              <a:t>theoretical understanding</a:t>
            </a:r>
          </a:p>
          <a:p>
            <a:pPr lvl="1"/>
            <a:r>
              <a:rPr lang="en-US" dirty="0" smtClean="0"/>
              <a:t>practical implementation</a:t>
            </a:r>
          </a:p>
          <a:p>
            <a:pPr marL="0" indent="0">
              <a:buNone/>
            </a:pPr>
            <a:endParaRPr lang="en-US" dirty="0"/>
          </a:p>
          <a:p>
            <a:pPr marL="0" indent="0">
              <a:buNone/>
            </a:pPr>
            <a:r>
              <a:rPr lang="en-US" dirty="0" smtClean="0"/>
              <a:t>Proper experimentation and evaluation</a:t>
            </a:r>
          </a:p>
          <a:p>
            <a:pPr marL="0" indent="0">
              <a:buNone/>
            </a:pPr>
            <a:endParaRPr lang="en-US" dirty="0"/>
          </a:p>
          <a:p>
            <a:pPr marL="0" indent="0">
              <a:buNone/>
            </a:pPr>
            <a:r>
              <a:rPr lang="en-US" dirty="0" smtClean="0"/>
              <a:t>Dealing with large (huge) data sets</a:t>
            </a:r>
          </a:p>
          <a:p>
            <a:pPr lvl="1"/>
            <a:r>
              <a:rPr lang="en-US" dirty="0" smtClean="0"/>
              <a:t>Parallelization frameworks</a:t>
            </a:r>
          </a:p>
          <a:p>
            <a:pPr lvl="1"/>
            <a:r>
              <a:rPr lang="en-US" dirty="0" smtClean="0"/>
              <a:t>Programming tools</a:t>
            </a:r>
            <a:endParaRPr lang="en-US" dirty="0"/>
          </a:p>
        </p:txBody>
      </p:sp>
    </p:spTree>
    <p:extLst>
      <p:ext uri="{BB962C8B-B14F-4D97-AF65-F5344CB8AC3E}">
        <p14:creationId xmlns:p14="http://schemas.microsoft.com/office/powerpoint/2010/main" val="31948792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course</a:t>
            </a:r>
            <a:endParaRPr lang="en-US" dirty="0"/>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smtClean="0"/>
              <a:t>Be able to laugh at these signs</a:t>
            </a:r>
          </a:p>
          <a:p>
            <a:r>
              <a:rPr lang="en-US" sz="2400" dirty="0" smtClean="0"/>
              <a:t>(or at least know why one might…)</a:t>
            </a:r>
            <a:endParaRPr lang="en-US" sz="2400" dirty="0"/>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2692</TotalTime>
  <Words>805</Words>
  <Application>Microsoft Macintosh PowerPoint</Application>
  <PresentationFormat>On-screen Show (4:3)</PresentationFormat>
  <Paragraphs>240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Median</vt:lpstr>
      <vt:lpstr>Introduction to Machine Learning</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Administrative</vt:lpstr>
      <vt:lpstr>Course expectations</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David Kauchak</cp:lastModifiedBy>
  <cp:revision>143</cp:revision>
  <dcterms:created xsi:type="dcterms:W3CDTF">2013-09-08T20:10:23Z</dcterms:created>
  <dcterms:modified xsi:type="dcterms:W3CDTF">2013-09-10T17:44:04Z</dcterms:modified>
</cp:coreProperties>
</file>