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29259" y="2020413"/>
            <a:ext cx="361251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73548" y="2069355"/>
            <a:ext cx="3669029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059" y="938529"/>
            <a:ext cx="13220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274796"/>
            <a:ext cx="7952105" cy="451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hyperlink" Target="mailto:sujithmuramshetti@gmail.com" TargetMode="External"/><Relationship Id="rId9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Relationship Id="rId9" Type="http://schemas.openxmlformats.org/officeDocument/2006/relationships/hyperlink" Target="https://www.python.org/downloads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3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3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964435" y="1149096"/>
            <a:ext cx="5108448" cy="268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3748" y="5437176"/>
            <a:ext cx="3954145" cy="108394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3600" spc="35">
                <a:solidFill>
                  <a:srgbClr val="FFFFFF"/>
                </a:solidFill>
                <a:latin typeface="Times New Roman"/>
                <a:cs typeface="Times New Roman"/>
              </a:rPr>
              <a:t>M.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SUJITH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KUMAR</a:t>
            </a:r>
            <a:endParaRPr sz="36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80"/>
              </a:spcBef>
            </a:pPr>
            <a:r>
              <a:rPr dirty="0" u="sng" sz="2000" spc="75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8"/>
              </a:rPr>
              <a:t>sujithmuramshetti@gmail.com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6079" y="4267200"/>
            <a:ext cx="3169920" cy="106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72440" y="137642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" y="4010533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4059" y="1245231"/>
            <a:ext cx="8028305" cy="47078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It's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387350" indent="-252095">
              <a:lnSpc>
                <a:spcPct val="100000"/>
              </a:lnSpc>
              <a:spcBef>
                <a:spcPts val="5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 sz="2400" spc="-5">
                <a:latin typeface="Times New Roman"/>
                <a:cs typeface="Times New Roman"/>
              </a:rPr>
              <a:t>Dynamic </a:t>
            </a:r>
            <a:r>
              <a:rPr dirty="0" sz="2400">
                <a:latin typeface="Times New Roman"/>
                <a:cs typeface="Times New Roman"/>
              </a:rPr>
              <a:t>typing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75"/>
              </a:spcBef>
              <a:buChar char="-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Built-in types and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80"/>
              </a:spcBef>
              <a:buChar char="-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405765" indent="-248920">
              <a:lnSpc>
                <a:spcPct val="100000"/>
              </a:lnSpc>
              <a:spcBef>
                <a:spcPts val="575"/>
              </a:spcBef>
              <a:buChar char="-"/>
              <a:tabLst>
                <a:tab pos="405765" algn="l"/>
                <a:tab pos="406400" algn="l"/>
              </a:tabLst>
            </a:pPr>
            <a:r>
              <a:rPr dirty="0" sz="2400">
                <a:latin typeface="Times New Roman"/>
                <a:cs typeface="Times New Roman"/>
              </a:rPr>
              <a:t>Third party </a:t>
            </a:r>
            <a:r>
              <a:rPr dirty="0" sz="2400" spc="-5">
                <a:latin typeface="Times New Roman"/>
                <a:cs typeface="Times New Roman"/>
              </a:rPr>
              <a:t>utilities </a:t>
            </a:r>
            <a:r>
              <a:rPr dirty="0" sz="2400">
                <a:latin typeface="Times New Roman"/>
                <a:cs typeface="Times New Roman"/>
              </a:rPr>
              <a:t>(e.g. </a:t>
            </a:r>
            <a:r>
              <a:rPr dirty="0" sz="2400" spc="-5">
                <a:latin typeface="Times New Roman"/>
                <a:cs typeface="Times New Roman"/>
              </a:rPr>
              <a:t>Numeric, </a:t>
            </a:r>
            <a:r>
              <a:rPr dirty="0" sz="2400" spc="-35">
                <a:latin typeface="Times New Roman"/>
                <a:cs typeface="Times New Roman"/>
              </a:rPr>
              <a:t>NumPy, </a:t>
            </a:r>
            <a:r>
              <a:rPr dirty="0" sz="2400">
                <a:latin typeface="Times New Roman"/>
                <a:cs typeface="Times New Roman"/>
              </a:rPr>
              <a:t>SciPy)</a:t>
            </a:r>
            <a:endParaRPr sz="2400">
              <a:latin typeface="Times New Roman"/>
              <a:cs typeface="Times New Roman"/>
            </a:endParaRPr>
          </a:p>
          <a:p>
            <a:pPr marL="12700" marR="3621404" indent="144780">
              <a:lnSpc>
                <a:spcPct val="120000"/>
              </a:lnSpc>
              <a:buChar char="-"/>
              <a:tabLst>
                <a:tab pos="394970" algn="l"/>
                <a:tab pos="395605" algn="l"/>
              </a:tabLst>
            </a:pPr>
            <a:r>
              <a:rPr dirty="0" sz="2400" spc="-5">
                <a:latin typeface="Times New Roman"/>
                <a:cs typeface="Times New Roman"/>
              </a:rPr>
              <a:t>Automatic </a:t>
            </a:r>
            <a:r>
              <a:rPr dirty="0" sz="2400" spc="-10">
                <a:latin typeface="Times New Roman"/>
                <a:cs typeface="Times New Roman"/>
              </a:rPr>
              <a:t>memory </a:t>
            </a:r>
            <a:r>
              <a:rPr dirty="0" sz="2400" spc="-5">
                <a:latin typeface="Times New Roman"/>
                <a:cs typeface="Times New Roman"/>
              </a:rPr>
              <a:t>management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 It's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portable</a:t>
            </a:r>
            <a:endParaRPr sz="2400">
              <a:latin typeface="Times New Roman"/>
              <a:cs typeface="Times New Roman"/>
            </a:endParaRPr>
          </a:p>
          <a:p>
            <a:pPr algn="just" marL="256540" indent="-179070">
              <a:lnSpc>
                <a:spcPct val="100000"/>
              </a:lnSpc>
              <a:spcBef>
                <a:spcPts val="575"/>
              </a:spcBef>
              <a:buChar char="-"/>
              <a:tabLst>
                <a:tab pos="257175" algn="l"/>
              </a:tabLst>
            </a:pPr>
            <a:r>
              <a:rPr dirty="0" sz="2400">
                <a:latin typeface="Times New Roman"/>
                <a:cs typeface="Times New Roman"/>
              </a:rPr>
              <a:t>Python runs virtually every </a:t>
            </a:r>
            <a:r>
              <a:rPr dirty="0" sz="2400" spc="-5">
                <a:latin typeface="Times New Roman"/>
                <a:cs typeface="Times New Roman"/>
              </a:rPr>
              <a:t>major </a:t>
            </a:r>
            <a:r>
              <a:rPr dirty="0" sz="2400">
                <a:latin typeface="Times New Roman"/>
                <a:cs typeface="Times New Roman"/>
              </a:rPr>
              <a:t>platform used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  <a:p>
            <a:pPr algn="just" marL="157480" marR="5080" indent="-79375">
              <a:lnSpc>
                <a:spcPct val="100000"/>
              </a:lnSpc>
              <a:spcBef>
                <a:spcPts val="580"/>
              </a:spcBef>
              <a:buChar char="-"/>
              <a:tabLst>
                <a:tab pos="275590" algn="l"/>
              </a:tabLst>
            </a:pP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long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you have a </a:t>
            </a:r>
            <a:r>
              <a:rPr dirty="0" sz="2400" spc="-5">
                <a:latin typeface="Times New Roman"/>
                <a:cs typeface="Times New Roman"/>
              </a:rPr>
              <a:t>compatible </a:t>
            </a:r>
            <a:r>
              <a:rPr dirty="0" sz="2400">
                <a:latin typeface="Times New Roman"/>
                <a:cs typeface="Times New Roman"/>
              </a:rPr>
              <a:t>Python </a:t>
            </a:r>
            <a:r>
              <a:rPr dirty="0" sz="2400" spc="-5">
                <a:latin typeface="Times New Roman"/>
                <a:cs typeface="Times New Roman"/>
              </a:rPr>
              <a:t>interpreter installed,  </a:t>
            </a:r>
            <a:r>
              <a:rPr dirty="0" sz="2400">
                <a:latin typeface="Times New Roman"/>
                <a:cs typeface="Times New Roman"/>
              </a:rPr>
              <a:t>Python </a:t>
            </a:r>
            <a:r>
              <a:rPr dirty="0" sz="2400" spc="-5">
                <a:latin typeface="Times New Roman"/>
                <a:cs typeface="Times New Roman"/>
              </a:rPr>
              <a:t>programs will </a:t>
            </a:r>
            <a:r>
              <a:rPr dirty="0" sz="2400">
                <a:latin typeface="Times New Roman"/>
                <a:cs typeface="Times New Roman"/>
              </a:rPr>
              <a:t>run in </a:t>
            </a:r>
            <a:r>
              <a:rPr dirty="0" sz="2400" spc="-5">
                <a:latin typeface="Times New Roman"/>
                <a:cs typeface="Times New Roman"/>
              </a:rPr>
              <a:t>exactly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same </a:t>
            </a:r>
            <a:r>
              <a:rPr dirty="0" sz="2400" spc="-20">
                <a:latin typeface="Times New Roman"/>
                <a:cs typeface="Times New Roman"/>
              </a:rPr>
              <a:t>manner,  </a:t>
            </a:r>
            <a:r>
              <a:rPr dirty="0" sz="2400">
                <a:latin typeface="Times New Roman"/>
                <a:cs typeface="Times New Roman"/>
              </a:rPr>
              <a:t>irrespective of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72440" y="992377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It's</a:t>
            </a:r>
            <a:r>
              <a:rPr dirty="0" spc="-55"/>
              <a:t> </a:t>
            </a:r>
            <a:r>
              <a:rPr dirty="0" spc="-5"/>
              <a:t>mixable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472440" y="2797175"/>
            <a:ext cx="396240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2440" y="5077714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283845" indent="-148590">
              <a:lnSpc>
                <a:spcPct val="100000"/>
              </a:lnSpc>
              <a:spcBef>
                <a:spcPts val="575"/>
              </a:spcBef>
              <a:buChar char="-"/>
              <a:tabLst>
                <a:tab pos="284480" algn="l"/>
              </a:tabLst>
            </a:pPr>
            <a:r>
              <a:rPr dirty="0"/>
              <a:t>Python </a:t>
            </a:r>
            <a:r>
              <a:rPr dirty="0" spc="-5"/>
              <a:t>can </a:t>
            </a:r>
            <a:r>
              <a:rPr dirty="0"/>
              <a:t>be linked </a:t>
            </a:r>
            <a:r>
              <a:rPr dirty="0" spc="-5"/>
              <a:t>to </a:t>
            </a:r>
            <a:r>
              <a:rPr dirty="0"/>
              <a:t>components </a:t>
            </a:r>
            <a:r>
              <a:rPr dirty="0" spc="-5"/>
              <a:t>written in </a:t>
            </a:r>
            <a:r>
              <a:rPr dirty="0"/>
              <a:t>other languages</a:t>
            </a:r>
            <a:r>
              <a:rPr dirty="0" spc="-155"/>
              <a:t> </a:t>
            </a:r>
            <a:r>
              <a:rPr dirty="0" spc="-5"/>
              <a:t>easily</a:t>
            </a:r>
          </a:p>
          <a:p>
            <a:pPr marL="354330" indent="-219075">
              <a:lnSpc>
                <a:spcPct val="100000"/>
              </a:lnSpc>
              <a:spcBef>
                <a:spcPts val="480"/>
              </a:spcBef>
              <a:buChar char="-"/>
              <a:tabLst>
                <a:tab pos="353695" algn="l"/>
                <a:tab pos="354965" algn="l"/>
                <a:tab pos="1288415" algn="l"/>
                <a:tab pos="1616075" algn="l"/>
                <a:tab pos="2178685" algn="l"/>
                <a:tab pos="3253104" algn="l"/>
                <a:tab pos="3865879" algn="l"/>
                <a:tab pos="4164329" algn="l"/>
                <a:tab pos="4917440" algn="l"/>
                <a:tab pos="5245100" algn="l"/>
                <a:tab pos="7024370" algn="l"/>
              </a:tabLst>
            </a:pPr>
            <a:r>
              <a:rPr dirty="0"/>
              <a:t>L</a:t>
            </a:r>
            <a:r>
              <a:rPr dirty="0" spc="-20"/>
              <a:t>i</a:t>
            </a:r>
            <a:r>
              <a:rPr dirty="0" spc="-10"/>
              <a:t>n</a:t>
            </a:r>
            <a:r>
              <a:rPr dirty="0"/>
              <a:t>ki</a:t>
            </a:r>
            <a:r>
              <a:rPr dirty="0" spc="-10"/>
              <a:t>n</a:t>
            </a:r>
            <a:r>
              <a:rPr dirty="0"/>
              <a:t>g</a:t>
            </a:r>
            <a:r>
              <a:rPr dirty="0"/>
              <a:t>	</a:t>
            </a:r>
            <a:r>
              <a:rPr dirty="0" spc="-10"/>
              <a:t>t</a:t>
            </a:r>
            <a:r>
              <a:rPr dirty="0"/>
              <a:t>o</a:t>
            </a:r>
            <a:r>
              <a:rPr dirty="0"/>
              <a:t>	</a:t>
            </a:r>
            <a:r>
              <a:rPr dirty="0"/>
              <a:t>fas</a:t>
            </a:r>
            <a:r>
              <a:rPr dirty="0" spc="-20"/>
              <a:t>t</a:t>
            </a:r>
            <a:r>
              <a:rPr dirty="0"/>
              <a:t>,</a:t>
            </a:r>
            <a:r>
              <a:rPr dirty="0"/>
              <a:t>	</a:t>
            </a:r>
            <a:r>
              <a:rPr dirty="0" spc="-15"/>
              <a:t>c</a:t>
            </a:r>
            <a:r>
              <a:rPr dirty="0"/>
              <a:t>o</a:t>
            </a:r>
            <a:r>
              <a:rPr dirty="0" spc="-20"/>
              <a:t>m</a:t>
            </a:r>
            <a:r>
              <a:rPr dirty="0"/>
              <a:t>pi</a:t>
            </a:r>
            <a:r>
              <a:rPr dirty="0" spc="-10"/>
              <a:t>l</a:t>
            </a:r>
            <a:r>
              <a:rPr dirty="0"/>
              <a:t>ed</a:t>
            </a:r>
            <a:r>
              <a:rPr dirty="0"/>
              <a:t>	</a:t>
            </a:r>
            <a:r>
              <a:rPr dirty="0"/>
              <a:t>c</a:t>
            </a:r>
            <a:r>
              <a:rPr dirty="0" spc="-10"/>
              <a:t>o</a:t>
            </a:r>
            <a:r>
              <a:rPr dirty="0"/>
              <a:t>de</a:t>
            </a:r>
            <a:r>
              <a:rPr dirty="0"/>
              <a:t>	</a:t>
            </a:r>
            <a:r>
              <a:rPr dirty="0" spc="-20"/>
              <a:t>i</a:t>
            </a:r>
            <a:r>
              <a:rPr dirty="0"/>
              <a:t>s</a:t>
            </a:r>
            <a:r>
              <a:rPr dirty="0"/>
              <a:t>	</a:t>
            </a:r>
            <a:r>
              <a:rPr dirty="0"/>
              <a:t>us</a:t>
            </a:r>
            <a:r>
              <a:rPr dirty="0" spc="-10"/>
              <a:t>ef</a:t>
            </a:r>
            <a:r>
              <a:rPr dirty="0"/>
              <a:t>ul</a:t>
            </a:r>
            <a:r>
              <a:rPr dirty="0"/>
              <a:t>	</a:t>
            </a:r>
            <a:r>
              <a:rPr dirty="0" spc="-20"/>
              <a:t>t</a:t>
            </a:r>
            <a:r>
              <a:rPr dirty="0"/>
              <a:t>o</a:t>
            </a:r>
            <a:r>
              <a:rPr dirty="0"/>
              <a:t>	</a:t>
            </a:r>
            <a:r>
              <a:rPr dirty="0"/>
              <a:t>co</a:t>
            </a:r>
            <a:r>
              <a:rPr dirty="0" spc="-20"/>
              <a:t>m</a:t>
            </a:r>
            <a:r>
              <a:rPr dirty="0" spc="5"/>
              <a:t>p</a:t>
            </a:r>
            <a:r>
              <a:rPr dirty="0"/>
              <a:t>u</a:t>
            </a:r>
            <a:r>
              <a:rPr dirty="0" spc="-10"/>
              <a:t>t</a:t>
            </a:r>
            <a:r>
              <a:rPr dirty="0" spc="-15"/>
              <a:t>a</a:t>
            </a:r>
            <a:r>
              <a:rPr dirty="0"/>
              <a:t>t</a:t>
            </a:r>
            <a:r>
              <a:rPr dirty="0" spc="-10"/>
              <a:t>i</a:t>
            </a:r>
            <a:r>
              <a:rPr dirty="0"/>
              <a:t>onally</a:t>
            </a:r>
            <a:r>
              <a:rPr dirty="0"/>
              <a:t>	</a:t>
            </a:r>
            <a:r>
              <a:rPr dirty="0" spc="-20"/>
              <a:t>i</a:t>
            </a:r>
            <a:r>
              <a:rPr dirty="0"/>
              <a:t>nt</a:t>
            </a:r>
            <a:r>
              <a:rPr dirty="0" spc="-20"/>
              <a:t>e</a:t>
            </a:r>
            <a:r>
              <a:rPr dirty="0"/>
              <a:t>n</a:t>
            </a:r>
            <a:r>
              <a:rPr dirty="0" spc="-10"/>
              <a:t>s</a:t>
            </a:r>
            <a:r>
              <a:rPr dirty="0"/>
              <a:t>ive</a:t>
            </a: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problems</a:t>
            </a:r>
          </a:p>
          <a:p>
            <a:pPr marL="387350" indent="-230504">
              <a:lnSpc>
                <a:spcPct val="100000"/>
              </a:lnSpc>
              <a:spcBef>
                <a:spcPts val="4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/>
              <a:t>- Python/C integration </a:t>
            </a:r>
            <a:r>
              <a:rPr dirty="0" spc="-5"/>
              <a:t>is </a:t>
            </a:r>
            <a:r>
              <a:rPr dirty="0"/>
              <a:t>quite</a:t>
            </a:r>
            <a:r>
              <a:rPr dirty="0" spc="-100"/>
              <a:t> </a:t>
            </a:r>
            <a:r>
              <a:rPr dirty="0" spc="-5"/>
              <a:t>common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200" spc="-10">
                <a:solidFill>
                  <a:srgbClr val="C00000"/>
                </a:solidFill>
              </a:rPr>
              <a:t>It's easy </a:t>
            </a:r>
            <a:r>
              <a:rPr dirty="0" sz="2200" spc="-5">
                <a:solidFill>
                  <a:srgbClr val="C00000"/>
                </a:solidFill>
              </a:rPr>
              <a:t>to</a:t>
            </a:r>
            <a:r>
              <a:rPr dirty="0" sz="2200" spc="35">
                <a:solidFill>
                  <a:srgbClr val="C00000"/>
                </a:solidFill>
              </a:rPr>
              <a:t> </a:t>
            </a:r>
            <a:r>
              <a:rPr dirty="0" sz="2200" spc="-5">
                <a:solidFill>
                  <a:srgbClr val="C00000"/>
                </a:solidFill>
              </a:rPr>
              <a:t>use</a:t>
            </a:r>
            <a:endParaRPr sz="2200"/>
          </a:p>
          <a:p>
            <a:pPr marL="369570" indent="-234315">
              <a:lnSpc>
                <a:spcPct val="100000"/>
              </a:lnSpc>
              <a:spcBef>
                <a:spcPts val="525"/>
              </a:spcBef>
              <a:buChar char="-"/>
              <a:tabLst>
                <a:tab pos="368935" algn="l"/>
                <a:tab pos="370205" algn="l"/>
              </a:tabLst>
            </a:pPr>
            <a:r>
              <a:rPr dirty="0" sz="2200" spc="-5"/>
              <a:t>No intermediate compile and link steps as in C/</a:t>
            </a:r>
            <a:r>
              <a:rPr dirty="0" sz="2200" spc="75"/>
              <a:t> </a:t>
            </a:r>
            <a:r>
              <a:rPr dirty="0" sz="2200" spc="-5"/>
              <a:t>C++</a:t>
            </a:r>
            <a:endParaRPr sz="2200"/>
          </a:p>
          <a:p>
            <a:pPr marL="387350" marR="8890" indent="-230504">
              <a:lnSpc>
                <a:spcPct val="100000"/>
              </a:lnSpc>
              <a:spcBef>
                <a:spcPts val="530"/>
              </a:spcBef>
              <a:buChar char="-"/>
              <a:tabLst>
                <a:tab pos="382905" algn="l"/>
                <a:tab pos="383540" algn="l"/>
                <a:tab pos="1308100" algn="l"/>
                <a:tab pos="2494280" algn="l"/>
                <a:tab pos="2967990" algn="l"/>
                <a:tab pos="4140200" algn="l"/>
                <a:tab pos="5795645" algn="l"/>
                <a:tab pos="6142990" algn="l"/>
                <a:tab pos="6539230" algn="l"/>
              </a:tabLst>
            </a:pPr>
            <a:r>
              <a:rPr dirty="0" sz="2200" spc="-5"/>
              <a:t>P</a:t>
            </a:r>
            <a:r>
              <a:rPr dirty="0" sz="2200" spc="10"/>
              <a:t>y</a:t>
            </a:r>
            <a:r>
              <a:rPr dirty="0" sz="2200" spc="-5"/>
              <a:t>thon</a:t>
            </a:r>
            <a:r>
              <a:rPr dirty="0" sz="2200"/>
              <a:t>	</a:t>
            </a:r>
            <a:r>
              <a:rPr dirty="0" sz="2200" spc="-5"/>
              <a:t>progr</a:t>
            </a:r>
            <a:r>
              <a:rPr dirty="0" sz="2200"/>
              <a:t>a</a:t>
            </a:r>
            <a:r>
              <a:rPr dirty="0" sz="2200" spc="-25"/>
              <a:t>m</a:t>
            </a:r>
            <a:r>
              <a:rPr dirty="0" sz="2200" spc="-5"/>
              <a:t>s</a:t>
            </a:r>
            <a:r>
              <a:rPr dirty="0" sz="2200"/>
              <a:t>	</a:t>
            </a:r>
            <a:r>
              <a:rPr dirty="0" sz="2200" spc="-5"/>
              <a:t>a</a:t>
            </a:r>
            <a:r>
              <a:rPr dirty="0" sz="2200"/>
              <a:t>r</a:t>
            </a:r>
            <a:r>
              <a:rPr dirty="0" sz="2200" spc="-5"/>
              <a:t>e</a:t>
            </a:r>
            <a:r>
              <a:rPr dirty="0" sz="2200"/>
              <a:t>	</a:t>
            </a:r>
            <a:r>
              <a:rPr dirty="0" sz="2200" spc="-5"/>
              <a:t>co</a:t>
            </a:r>
            <a:r>
              <a:rPr dirty="0" sz="2200" spc="-20"/>
              <a:t>m</a:t>
            </a:r>
            <a:r>
              <a:rPr dirty="0" sz="2200" spc="-5"/>
              <a:t>pi</a:t>
            </a:r>
            <a:r>
              <a:rPr dirty="0" sz="2200" spc="5"/>
              <a:t>l</a:t>
            </a:r>
            <a:r>
              <a:rPr dirty="0" sz="2200" spc="-5"/>
              <a:t>ed</a:t>
            </a:r>
            <a:r>
              <a:rPr dirty="0" sz="2200"/>
              <a:t>	</a:t>
            </a:r>
            <a:r>
              <a:rPr dirty="0" sz="2200" spc="-5"/>
              <a:t>aut</a:t>
            </a:r>
            <a:r>
              <a:rPr dirty="0" sz="2200"/>
              <a:t>o</a:t>
            </a:r>
            <a:r>
              <a:rPr dirty="0" sz="2200" spc="-5"/>
              <a:t>m</a:t>
            </a:r>
            <a:r>
              <a:rPr dirty="0" sz="2200" spc="-15"/>
              <a:t>a</a:t>
            </a:r>
            <a:r>
              <a:rPr dirty="0" sz="2200" spc="-5"/>
              <a:t>ti</a:t>
            </a:r>
            <a:r>
              <a:rPr dirty="0" sz="2200"/>
              <a:t>c</a:t>
            </a:r>
            <a:r>
              <a:rPr dirty="0" sz="2200" spc="-5"/>
              <a:t>ally</a:t>
            </a:r>
            <a:r>
              <a:rPr dirty="0" sz="2200"/>
              <a:t>	</a:t>
            </a:r>
            <a:r>
              <a:rPr dirty="0" sz="2200" spc="-5"/>
              <a:t>to</a:t>
            </a:r>
            <a:r>
              <a:rPr dirty="0" sz="2200"/>
              <a:t>	</a:t>
            </a:r>
            <a:r>
              <a:rPr dirty="0" sz="2200" spc="-10"/>
              <a:t>a</a:t>
            </a:r>
            <a:r>
              <a:rPr dirty="0" sz="2200" spc="-5"/>
              <a:t>n</a:t>
            </a:r>
            <a:r>
              <a:rPr dirty="0" sz="2200"/>
              <a:t>	</a:t>
            </a:r>
            <a:r>
              <a:rPr dirty="0" sz="2200" spc="-5"/>
              <a:t>inte</a:t>
            </a:r>
            <a:r>
              <a:rPr dirty="0" sz="2200"/>
              <a:t>r</a:t>
            </a:r>
            <a:r>
              <a:rPr dirty="0" sz="2200" spc="-25"/>
              <a:t>m</a:t>
            </a:r>
            <a:r>
              <a:rPr dirty="0" sz="2200" spc="-5"/>
              <a:t>ed</a:t>
            </a:r>
            <a:r>
              <a:rPr dirty="0" sz="2200" spc="10"/>
              <a:t>i</a:t>
            </a:r>
            <a:r>
              <a:rPr dirty="0" sz="2200" spc="-5"/>
              <a:t>ate  </a:t>
            </a:r>
            <a:r>
              <a:rPr dirty="0" sz="2200" spc="-5"/>
              <a:t>form called </a:t>
            </a:r>
            <a:r>
              <a:rPr dirty="0" sz="2200" spc="-5" i="1">
                <a:latin typeface="Times New Roman"/>
                <a:cs typeface="Times New Roman"/>
              </a:rPr>
              <a:t>bytecode</a:t>
            </a:r>
            <a:r>
              <a:rPr dirty="0" sz="2200" spc="-5"/>
              <a:t>, which the interpreter then</a:t>
            </a:r>
            <a:r>
              <a:rPr dirty="0" sz="2200" spc="90"/>
              <a:t> </a:t>
            </a:r>
            <a:r>
              <a:rPr dirty="0" sz="2200" spc="-5"/>
              <a:t>reads</a:t>
            </a:r>
            <a:endParaRPr sz="2200">
              <a:latin typeface="Times New Roman"/>
              <a:cs typeface="Times New Roman"/>
            </a:endParaRPr>
          </a:p>
          <a:p>
            <a:pPr marL="337185" indent="-180340">
              <a:lnSpc>
                <a:spcPct val="100000"/>
              </a:lnSpc>
              <a:spcBef>
                <a:spcPts val="530"/>
              </a:spcBef>
              <a:buChar char="-"/>
              <a:tabLst>
                <a:tab pos="337820" algn="l"/>
              </a:tabLst>
            </a:pPr>
            <a:r>
              <a:rPr dirty="0" sz="2200" spc="-5"/>
              <a:t>This</a:t>
            </a:r>
            <a:r>
              <a:rPr dirty="0" sz="2200" spc="135"/>
              <a:t> </a:t>
            </a:r>
            <a:r>
              <a:rPr dirty="0" sz="2200" spc="-5"/>
              <a:t>gives</a:t>
            </a:r>
            <a:r>
              <a:rPr dirty="0" sz="2200" spc="140"/>
              <a:t> </a:t>
            </a:r>
            <a:r>
              <a:rPr dirty="0" sz="2200" spc="-5"/>
              <a:t>Python</a:t>
            </a:r>
            <a:r>
              <a:rPr dirty="0" sz="2200" spc="150"/>
              <a:t> </a:t>
            </a:r>
            <a:r>
              <a:rPr dirty="0" sz="2200" spc="-5"/>
              <a:t>the</a:t>
            </a:r>
            <a:r>
              <a:rPr dirty="0" sz="2200" spc="140"/>
              <a:t> </a:t>
            </a:r>
            <a:r>
              <a:rPr dirty="0" sz="2200" spc="-5"/>
              <a:t>development</a:t>
            </a:r>
            <a:r>
              <a:rPr dirty="0" sz="2200" spc="145"/>
              <a:t> </a:t>
            </a:r>
            <a:r>
              <a:rPr dirty="0" sz="2200" spc="-5"/>
              <a:t>speed</a:t>
            </a:r>
            <a:r>
              <a:rPr dirty="0" sz="2200" spc="145"/>
              <a:t> </a:t>
            </a:r>
            <a:r>
              <a:rPr dirty="0" sz="2200"/>
              <a:t>of</a:t>
            </a:r>
            <a:r>
              <a:rPr dirty="0" sz="2200" spc="145"/>
              <a:t> </a:t>
            </a:r>
            <a:r>
              <a:rPr dirty="0" sz="2200" spc="-5"/>
              <a:t>an</a:t>
            </a:r>
            <a:r>
              <a:rPr dirty="0" sz="2200" spc="145"/>
              <a:t> </a:t>
            </a:r>
            <a:r>
              <a:rPr dirty="0" sz="2200" spc="-5"/>
              <a:t>interpreter</a:t>
            </a:r>
            <a:r>
              <a:rPr dirty="0" sz="2200" spc="145"/>
              <a:t> </a:t>
            </a:r>
            <a:r>
              <a:rPr dirty="0" sz="2200"/>
              <a:t>without</a:t>
            </a:r>
            <a:endParaRPr sz="2200"/>
          </a:p>
          <a:p>
            <a:pPr marL="387350">
              <a:lnSpc>
                <a:spcPct val="100000"/>
              </a:lnSpc>
            </a:pPr>
            <a:r>
              <a:rPr dirty="0" sz="2200" spc="-5"/>
              <a:t>the performance loss inherent in </a:t>
            </a:r>
            <a:r>
              <a:rPr dirty="0" sz="2200"/>
              <a:t>purely </a:t>
            </a:r>
            <a:r>
              <a:rPr dirty="0" sz="2200" spc="-5"/>
              <a:t>interpreted</a:t>
            </a:r>
            <a:r>
              <a:rPr dirty="0" sz="2200" spc="100"/>
              <a:t> </a:t>
            </a:r>
            <a:r>
              <a:rPr dirty="0" sz="2200" spc="-5"/>
              <a:t>languages</a:t>
            </a:r>
            <a:endParaRPr sz="220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10">
                <a:solidFill>
                  <a:srgbClr val="C00000"/>
                </a:solidFill>
              </a:rPr>
              <a:t>It's easy </a:t>
            </a:r>
            <a:r>
              <a:rPr dirty="0" sz="2200" spc="-5">
                <a:solidFill>
                  <a:srgbClr val="C00000"/>
                </a:solidFill>
              </a:rPr>
              <a:t>to</a:t>
            </a:r>
            <a:r>
              <a:rPr dirty="0" sz="2200" spc="35">
                <a:solidFill>
                  <a:srgbClr val="C00000"/>
                </a:solidFill>
              </a:rPr>
              <a:t> </a:t>
            </a:r>
            <a:r>
              <a:rPr dirty="0" sz="2200" spc="-5">
                <a:solidFill>
                  <a:srgbClr val="C00000"/>
                </a:solidFill>
              </a:rPr>
              <a:t>learn</a:t>
            </a:r>
            <a:endParaRPr sz="2200"/>
          </a:p>
          <a:p>
            <a:pPr marL="299085" indent="-163830">
              <a:lnSpc>
                <a:spcPct val="100000"/>
              </a:lnSpc>
              <a:spcBef>
                <a:spcPts val="525"/>
              </a:spcBef>
              <a:buChar char="-"/>
              <a:tabLst>
                <a:tab pos="299720" algn="l"/>
              </a:tabLst>
            </a:pPr>
            <a:r>
              <a:rPr dirty="0" sz="2200" spc="-5"/>
              <a:t>Structure and syntax are pretty intuitive and </a:t>
            </a:r>
            <a:r>
              <a:rPr dirty="0" sz="2200" spc="-10"/>
              <a:t>easy </a:t>
            </a:r>
            <a:r>
              <a:rPr dirty="0" sz="2200" spc="-5"/>
              <a:t>to</a:t>
            </a:r>
            <a:r>
              <a:rPr dirty="0" sz="2200" spc="95"/>
              <a:t> </a:t>
            </a:r>
            <a:r>
              <a:rPr dirty="0" sz="2200" spc="-5"/>
              <a:t>grasp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9857" y="732790"/>
            <a:ext cx="3542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Installing</a:t>
            </a:r>
            <a:r>
              <a:rPr dirty="0" sz="4000" spc="-6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7742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3327780"/>
            <a:ext cx="487679" cy="364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0564" y="1949322"/>
            <a:ext cx="7790815" cy="348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latin typeface="Times New Roman"/>
                <a:cs typeface="Times New Roman"/>
              </a:rPr>
              <a:t>Python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is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pre-installed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most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Unix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systems,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including  </a:t>
            </a:r>
            <a:r>
              <a:rPr dirty="0" sz="2400" spc="35">
                <a:latin typeface="Times New Roman"/>
                <a:cs typeface="Times New Roman"/>
              </a:rPr>
              <a:t>Linux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-65">
                <a:latin typeface="Times New Roman"/>
                <a:cs typeface="Times New Roman"/>
              </a:rPr>
              <a:t>MAC </a:t>
            </a:r>
            <a:r>
              <a:rPr dirty="0" sz="2400" spc="40">
                <a:latin typeface="Times New Roman"/>
                <a:cs typeface="Times New Roman"/>
              </a:rPr>
              <a:t>OS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1835"/>
              </a:spcBef>
            </a:pPr>
            <a:r>
              <a:rPr dirty="0" sz="2700">
                <a:latin typeface="Times New Roman"/>
                <a:cs typeface="Times New Roman"/>
              </a:rPr>
              <a:t>But </a:t>
            </a:r>
            <a:r>
              <a:rPr dirty="0" sz="2700" spc="-5">
                <a:latin typeface="Times New Roman"/>
                <a:cs typeface="Times New Roman"/>
              </a:rPr>
              <a:t>for </a:t>
            </a:r>
            <a:r>
              <a:rPr dirty="0" sz="2700">
                <a:latin typeface="Times New Roman"/>
                <a:cs typeface="Times New Roman"/>
              </a:rPr>
              <a:t>in </a:t>
            </a:r>
            <a:r>
              <a:rPr dirty="0" sz="2700" spc="-20">
                <a:latin typeface="Times New Roman"/>
                <a:cs typeface="Times New Roman"/>
              </a:rPr>
              <a:t>Windows </a:t>
            </a:r>
            <a:r>
              <a:rPr dirty="0" sz="2700">
                <a:latin typeface="Times New Roman"/>
                <a:cs typeface="Times New Roman"/>
              </a:rPr>
              <a:t>Operating Systems </a:t>
            </a:r>
            <a:r>
              <a:rPr dirty="0" sz="2700" spc="-5">
                <a:latin typeface="Times New Roman"/>
                <a:cs typeface="Times New Roman"/>
              </a:rPr>
              <a:t>, </a:t>
            </a:r>
            <a:r>
              <a:rPr dirty="0" sz="2700">
                <a:latin typeface="Times New Roman"/>
                <a:cs typeface="Times New Roman"/>
              </a:rPr>
              <a:t>user </a:t>
            </a:r>
            <a:r>
              <a:rPr dirty="0" sz="2700" spc="-5">
                <a:latin typeface="Times New Roman"/>
                <a:cs typeface="Times New Roman"/>
              </a:rPr>
              <a:t>can  </a:t>
            </a:r>
            <a:r>
              <a:rPr dirty="0" sz="2700">
                <a:latin typeface="Times New Roman"/>
                <a:cs typeface="Times New Roman"/>
              </a:rPr>
              <a:t>download </a:t>
            </a:r>
            <a:r>
              <a:rPr dirty="0" sz="2700" spc="-5">
                <a:latin typeface="Times New Roman"/>
                <a:cs typeface="Times New Roman"/>
              </a:rPr>
              <a:t>from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u="heavy" sz="2700" spc="-1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9"/>
              </a:rPr>
              <a:t>https://www.python.org/downloads/</a:t>
            </a:r>
            <a:endParaRPr sz="2700">
              <a:latin typeface="Times New Roman"/>
              <a:cs typeface="Times New Roman"/>
            </a:endParaRPr>
          </a:p>
          <a:p>
            <a:pPr marL="377825" marR="5080" indent="-247015">
              <a:lnSpc>
                <a:spcPct val="100000"/>
              </a:lnSpc>
              <a:spcBef>
                <a:spcPts val="650"/>
              </a:spcBef>
            </a:pPr>
            <a:r>
              <a:rPr dirty="0" sz="2700">
                <a:latin typeface="Times New Roman"/>
                <a:cs typeface="Times New Roman"/>
              </a:rPr>
              <a:t>- </a:t>
            </a:r>
            <a:r>
              <a:rPr dirty="0" sz="2700" spc="-5">
                <a:latin typeface="Times New Roman"/>
                <a:cs typeface="Times New Roman"/>
              </a:rPr>
              <a:t>from </a:t>
            </a:r>
            <a:r>
              <a:rPr dirty="0" sz="2700">
                <a:latin typeface="Times New Roman"/>
                <a:cs typeface="Times New Roman"/>
              </a:rPr>
              <a:t>the above link download latest version of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python  IDE and install, recent version is 3.4.1 but </a:t>
            </a:r>
            <a:r>
              <a:rPr dirty="0" sz="2700" spc="-5">
                <a:latin typeface="Times New Roman"/>
                <a:cs typeface="Times New Roman"/>
              </a:rPr>
              <a:t>most </a:t>
            </a:r>
            <a:r>
              <a:rPr dirty="0" sz="2700">
                <a:latin typeface="Times New Roman"/>
                <a:cs typeface="Times New Roman"/>
              </a:rPr>
              <a:t>of  them uses version 2.7.7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only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43840" y="1225550"/>
            <a:ext cx="454151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5459" y="1165605"/>
            <a:ext cx="3227070" cy="2693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Times New Roman"/>
                <a:cs typeface="Times New Roman"/>
              </a:rPr>
              <a:t>After installing the  </a:t>
            </a:r>
            <a:r>
              <a:rPr dirty="0" sz="2500" spc="-5">
                <a:latin typeface="Times New Roman"/>
                <a:cs typeface="Times New Roman"/>
              </a:rPr>
              <a:t>Python </a:t>
            </a:r>
            <a:r>
              <a:rPr dirty="0" sz="2500" spc="-30">
                <a:latin typeface="Times New Roman"/>
                <a:cs typeface="Times New Roman"/>
              </a:rPr>
              <a:t>Ver#2.7.7, </a:t>
            </a:r>
            <a:r>
              <a:rPr dirty="0" sz="2500" spc="-5">
                <a:latin typeface="Times New Roman"/>
                <a:cs typeface="Times New Roman"/>
              </a:rPr>
              <a:t>go </a:t>
            </a:r>
            <a:r>
              <a:rPr dirty="0" sz="2500" spc="5">
                <a:latin typeface="Times New Roman"/>
                <a:cs typeface="Times New Roman"/>
              </a:rPr>
              <a:t>to  </a:t>
            </a:r>
            <a:r>
              <a:rPr dirty="0" sz="2500" spc="-5">
                <a:latin typeface="Times New Roman"/>
                <a:cs typeface="Times New Roman"/>
              </a:rPr>
              <a:t>start menu then </a:t>
            </a:r>
            <a:r>
              <a:rPr dirty="0" sz="2500">
                <a:latin typeface="Times New Roman"/>
                <a:cs typeface="Times New Roman"/>
              </a:rPr>
              <a:t>click </a:t>
            </a:r>
            <a:r>
              <a:rPr dirty="0" sz="2500" spc="5">
                <a:latin typeface="Times New Roman"/>
                <a:cs typeface="Times New Roman"/>
              </a:rPr>
              <a:t>on  </a:t>
            </a:r>
            <a:r>
              <a:rPr dirty="0" sz="2500" spc="-5">
                <a:latin typeface="Times New Roman"/>
                <a:cs typeface="Times New Roman"/>
              </a:rPr>
              <a:t>python 2.7 in that </a:t>
            </a:r>
            <a:r>
              <a:rPr dirty="0" sz="2500">
                <a:latin typeface="Times New Roman"/>
                <a:cs typeface="Times New Roman"/>
              </a:rPr>
              <a:t>one  </a:t>
            </a:r>
            <a:r>
              <a:rPr dirty="0" sz="2500" spc="-5">
                <a:latin typeface="Times New Roman"/>
                <a:cs typeface="Times New Roman"/>
              </a:rPr>
              <a:t>you can </a:t>
            </a:r>
            <a:r>
              <a:rPr dirty="0" sz="2500">
                <a:latin typeface="Times New Roman"/>
                <a:cs typeface="Times New Roman"/>
              </a:rPr>
              <a:t>select python  (command line) </a:t>
            </a:r>
            <a:r>
              <a:rPr dirty="0" sz="2500" spc="-5">
                <a:latin typeface="Times New Roman"/>
                <a:cs typeface="Times New Roman"/>
              </a:rPr>
              <a:t>it is  </a:t>
            </a:r>
            <a:r>
              <a:rPr dirty="0" sz="2500" spc="-10">
                <a:latin typeface="Times New Roman"/>
                <a:cs typeface="Times New Roman"/>
              </a:rPr>
              <a:t>prompt </a:t>
            </a:r>
            <a:r>
              <a:rPr dirty="0" sz="2500" spc="-5">
                <a:latin typeface="Times New Roman"/>
                <a:cs typeface="Times New Roman"/>
              </a:rPr>
              <a:t>with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&gt;&gt;&gt;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1066800"/>
            <a:ext cx="3429000" cy="494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470" y="808990"/>
            <a:ext cx="51771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i="1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dirty="0" sz="40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today…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0474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643504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348208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432028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5158740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0564" y="1744802"/>
            <a:ext cx="7949565" cy="414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dirty="0" sz="2500" spc="-5">
                <a:latin typeface="Times New Roman"/>
                <a:cs typeface="Times New Roman"/>
              </a:rPr>
              <a:t>Python</a:t>
            </a:r>
            <a:r>
              <a:rPr dirty="0" sz="2500" spc="2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	being </a:t>
            </a:r>
            <a:r>
              <a:rPr dirty="0" sz="2500">
                <a:latin typeface="Times New Roman"/>
                <a:cs typeface="Times New Roman"/>
              </a:rPr>
              <a:t>applied </a:t>
            </a: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>
                <a:latin typeface="Times New Roman"/>
                <a:cs typeface="Times New Roman"/>
              </a:rPr>
              <a:t>real revenue-generating products  </a:t>
            </a:r>
            <a:r>
              <a:rPr dirty="0" sz="2500" spc="-5">
                <a:latin typeface="Times New Roman"/>
                <a:cs typeface="Times New Roman"/>
              </a:rPr>
              <a:t>by </a:t>
            </a:r>
            <a:r>
              <a:rPr dirty="0" sz="2500" spc="-10">
                <a:latin typeface="Times New Roman"/>
                <a:cs typeface="Times New Roman"/>
              </a:rPr>
              <a:t>real </a:t>
            </a:r>
            <a:r>
              <a:rPr dirty="0" sz="2500" spc="-5">
                <a:latin typeface="Times New Roman"/>
                <a:cs typeface="Times New Roman"/>
              </a:rPr>
              <a:t>companies. For</a:t>
            </a:r>
            <a:r>
              <a:rPr dirty="0" sz="2500" spc="1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instance: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1114425" algn="l"/>
                <a:tab pos="2092960" algn="l"/>
                <a:tab pos="3460115" algn="l"/>
                <a:tab pos="4050029" algn="l"/>
                <a:tab pos="4483100" algn="l"/>
                <a:tab pos="5548630" algn="l"/>
                <a:tab pos="5963285" algn="l"/>
                <a:tab pos="6429375" algn="l"/>
                <a:tab pos="7124700" algn="l"/>
              </a:tabLst>
            </a:pPr>
            <a:r>
              <a:rPr dirty="0" sz="2500" spc="-5">
                <a:latin typeface="Times New Roman"/>
                <a:cs typeface="Times New Roman"/>
              </a:rPr>
              <a:t>Goog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5">
                <a:latin typeface="Times New Roman"/>
                <a:cs typeface="Times New Roman"/>
              </a:rPr>
              <a:t>m</a:t>
            </a:r>
            <a:r>
              <a:rPr dirty="0" sz="2500" spc="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kes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ex</a:t>
            </a:r>
            <a:r>
              <a:rPr dirty="0" sz="2500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en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ve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u</a:t>
            </a:r>
            <a:r>
              <a:rPr dirty="0" sz="2500" spc="10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o</a:t>
            </a:r>
            <a:r>
              <a:rPr dirty="0" sz="2500" spc="-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its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w</a:t>
            </a:r>
            <a:r>
              <a:rPr dirty="0" sz="2500" spc="-5">
                <a:latin typeface="Times New Roman"/>
                <a:cs typeface="Times New Roman"/>
              </a:rPr>
              <a:t>eb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arch  </a:t>
            </a:r>
            <a:r>
              <a:rPr dirty="0" sz="2500" spc="-10">
                <a:latin typeface="Times New Roman"/>
                <a:cs typeface="Times New Roman"/>
              </a:rPr>
              <a:t>system, </a:t>
            </a:r>
            <a:r>
              <a:rPr dirty="0" sz="2500" spc="-5">
                <a:latin typeface="Times New Roman"/>
                <a:cs typeface="Times New Roman"/>
              </a:rPr>
              <a:t>and </a:t>
            </a:r>
            <a:r>
              <a:rPr dirty="0" sz="2500" spc="-10">
                <a:latin typeface="Times New Roman"/>
                <a:cs typeface="Times New Roman"/>
              </a:rPr>
              <a:t>employs </a:t>
            </a:r>
            <a:r>
              <a:rPr dirty="0" sz="2500" spc="-25">
                <a:latin typeface="Times New Roman"/>
                <a:cs typeface="Times New Roman"/>
              </a:rPr>
              <a:t>Python’s</a:t>
            </a:r>
            <a:r>
              <a:rPr dirty="0" sz="2500" spc="13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creator.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Times New Roman"/>
                <a:cs typeface="Times New Roman"/>
              </a:rPr>
              <a:t>Intel, </a:t>
            </a:r>
            <a:r>
              <a:rPr dirty="0" sz="2500">
                <a:latin typeface="Times New Roman"/>
                <a:cs typeface="Times New Roman"/>
              </a:rPr>
              <a:t>Cisco, Hewlett-Packard, Seagate, Qualcomm, </a:t>
            </a:r>
            <a:r>
              <a:rPr dirty="0" sz="2500" spc="-5">
                <a:latin typeface="Times New Roman"/>
                <a:cs typeface="Times New Roman"/>
              </a:rPr>
              <a:t>and IBM  use Python for hardware</a:t>
            </a:r>
            <a:r>
              <a:rPr dirty="0" sz="2500" spc="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testing.</a:t>
            </a: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600"/>
              </a:spcBef>
              <a:tabLst>
                <a:tab pos="829310" algn="l"/>
                <a:tab pos="1507490" algn="l"/>
                <a:tab pos="2538095" algn="l"/>
                <a:tab pos="2934335" algn="l"/>
                <a:tab pos="3364229" algn="l"/>
                <a:tab pos="4589780" algn="l"/>
                <a:tab pos="6506845" algn="l"/>
                <a:tab pos="7133590" algn="l"/>
                <a:tab pos="7635240" algn="l"/>
              </a:tabLst>
            </a:pPr>
            <a:r>
              <a:rPr dirty="0" sz="2500" spc="-5">
                <a:latin typeface="Times New Roman"/>
                <a:cs typeface="Times New Roman"/>
              </a:rPr>
              <a:t>ESRI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u</a:t>
            </a:r>
            <a:r>
              <a:rPr dirty="0" sz="2500" spc="5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es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en</a:t>
            </a:r>
            <a:r>
              <a:rPr dirty="0" sz="2500">
                <a:latin typeface="Times New Roman"/>
                <a:cs typeface="Times New Roman"/>
              </a:rPr>
              <a:t>d</a:t>
            </a:r>
            <a:r>
              <a:rPr dirty="0" sz="2500" spc="-10">
                <a:latin typeface="Times New Roman"/>
                <a:cs typeface="Times New Roman"/>
              </a:rPr>
              <a:t>-</a:t>
            </a:r>
            <a:r>
              <a:rPr dirty="0" sz="2500" spc="5">
                <a:latin typeface="Times New Roman"/>
                <a:cs typeface="Times New Roman"/>
              </a:rPr>
              <a:t>u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>
                <a:latin typeface="Times New Roman"/>
                <a:cs typeface="Times New Roman"/>
              </a:rPr>
              <a:t>u</a:t>
            </a:r>
            <a:r>
              <a:rPr dirty="0" sz="2500" spc="-5">
                <a:latin typeface="Times New Roman"/>
                <a:cs typeface="Times New Roman"/>
              </a:rPr>
              <a:t>st</a:t>
            </a:r>
            <a:r>
              <a:rPr dirty="0" sz="2500" spc="20">
                <a:latin typeface="Times New Roman"/>
                <a:cs typeface="Times New Roman"/>
              </a:rPr>
              <a:t>o</a:t>
            </a:r>
            <a:r>
              <a:rPr dirty="0" sz="2500" spc="-15">
                <a:latin typeface="Times New Roman"/>
                <a:cs typeface="Times New Roman"/>
              </a:rPr>
              <a:t>m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za</a:t>
            </a:r>
            <a:r>
              <a:rPr dirty="0" sz="2500" spc="10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ion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tool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o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its  </a:t>
            </a:r>
            <a:r>
              <a:rPr dirty="0" sz="2500" spc="-5">
                <a:latin typeface="Times New Roman"/>
                <a:cs typeface="Times New Roman"/>
              </a:rPr>
              <a:t>popular GIS mapping</a:t>
            </a:r>
            <a:r>
              <a:rPr dirty="0" sz="2500" spc="7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products.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690245" algn="l"/>
                <a:tab pos="2032000" algn="l"/>
                <a:tab pos="2924810" algn="l"/>
                <a:tab pos="4048760" algn="l"/>
                <a:tab pos="5135245" algn="l"/>
                <a:tab pos="5534660" algn="l"/>
                <a:tab pos="6598284" algn="l"/>
                <a:tab pos="768858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-260">
                <a:latin typeface="Times New Roman"/>
                <a:cs typeface="Times New Roman"/>
              </a:rPr>
              <a:t>Y</a:t>
            </a:r>
            <a:r>
              <a:rPr dirty="0" sz="2500" spc="5">
                <a:latin typeface="Times New Roman"/>
                <a:cs typeface="Times New Roman"/>
              </a:rPr>
              <a:t>o</a:t>
            </a:r>
            <a:r>
              <a:rPr dirty="0" sz="2500" spc="-5">
                <a:latin typeface="Times New Roman"/>
                <a:cs typeface="Times New Roman"/>
              </a:rPr>
              <a:t>u</a:t>
            </a:r>
            <a:r>
              <a:rPr dirty="0" sz="2500" spc="-90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ube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v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d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o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h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ring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v</a:t>
            </a:r>
            <a:r>
              <a:rPr dirty="0" sz="2500" spc="-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c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5">
                <a:latin typeface="Times New Roman"/>
                <a:cs typeface="Times New Roman"/>
              </a:rPr>
              <a:t>r</a:t>
            </a:r>
            <a:r>
              <a:rPr dirty="0" sz="2500" spc="5">
                <a:latin typeface="Times New Roman"/>
                <a:cs typeface="Times New Roman"/>
              </a:rPr>
              <a:t>g</a:t>
            </a:r>
            <a:r>
              <a:rPr dirty="0" sz="2500" spc="-5">
                <a:latin typeface="Times New Roman"/>
                <a:cs typeface="Times New Roman"/>
              </a:rPr>
              <a:t>ely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w</a:t>
            </a: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 spc="10">
                <a:latin typeface="Times New Roman"/>
                <a:cs typeface="Times New Roman"/>
              </a:rPr>
              <a:t>t</a:t>
            </a:r>
            <a:r>
              <a:rPr dirty="0" sz="2500" spc="-5">
                <a:latin typeface="Times New Roman"/>
                <a:cs typeface="Times New Roman"/>
              </a:rPr>
              <a:t>en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in 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4894" y="961390"/>
            <a:ext cx="6163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What can I do with</a:t>
            </a: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3857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350642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2862707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3375025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388708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40" y="4399229"/>
            <a:ext cx="509016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0564" y="1688109"/>
            <a:ext cx="5881370" cy="30981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 marR="308610">
              <a:lnSpc>
                <a:spcPct val="120000"/>
              </a:lnSpc>
            </a:pPr>
            <a:r>
              <a:rPr dirty="0" sz="2800" spc="-5">
                <a:latin typeface="Times New Roman"/>
                <a:cs typeface="Times New Roman"/>
              </a:rPr>
              <a:t>Graphical User Interface Programming  Internet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12700" marR="2519680">
              <a:lnSpc>
                <a:spcPct val="120000"/>
              </a:lnSpc>
              <a:spcBef>
                <a:spcPts val="5"/>
              </a:spcBef>
            </a:pPr>
            <a:r>
              <a:rPr dirty="0" sz="2800" spc="-5">
                <a:latin typeface="Times New Roman"/>
                <a:cs typeface="Times New Roman"/>
              </a:rPr>
              <a:t>Component Integration  Database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10">
                <a:latin typeface="Times New Roman"/>
                <a:cs typeface="Times New Roman"/>
              </a:rPr>
              <a:t>Gaming, </a:t>
            </a:r>
            <a:r>
              <a:rPr dirty="0" sz="2800" spc="-5">
                <a:latin typeface="Times New Roman"/>
                <a:cs typeface="Times New Roman"/>
              </a:rPr>
              <a:t>Images, XML , Robot 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7607" y="961390"/>
            <a:ext cx="3214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6FC0"/>
                </a:solidFill>
              </a:rPr>
              <a:t>A Sample</a:t>
            </a:r>
            <a:r>
              <a:rPr dirty="0" sz="4000" spc="-295">
                <a:solidFill>
                  <a:srgbClr val="006FC0"/>
                </a:solidFill>
              </a:rPr>
              <a:t> </a:t>
            </a:r>
            <a:r>
              <a:rPr dirty="0" sz="4000">
                <a:solidFill>
                  <a:srgbClr val="006FC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255390" y="1870989"/>
            <a:ext cx="222440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 marR="5080" indent="-96520">
              <a:lnSpc>
                <a:spcPct val="120000"/>
              </a:lnSpc>
              <a:spcBef>
                <a:spcPts val="100"/>
              </a:spcBef>
            </a:pP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# A </a:t>
            </a:r>
            <a:r>
              <a:rPr dirty="0" sz="2800" spc="-10">
                <a:solidFill>
                  <a:srgbClr val="FF3300"/>
                </a:solidFill>
                <a:latin typeface="Times New Roman"/>
                <a:cs typeface="Times New Roman"/>
              </a:rPr>
              <a:t>comment.  </a:t>
            </a: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# Another</a:t>
            </a:r>
            <a:r>
              <a:rPr dirty="0" sz="2800" spc="-20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31" y="1870989"/>
            <a:ext cx="168783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latin typeface="Times New Roman"/>
                <a:cs typeface="Times New Roman"/>
              </a:rPr>
              <a:t>x = </a:t>
            </a:r>
            <a:r>
              <a:rPr dirty="0" sz="2800">
                <a:latin typeface="Times New Roman"/>
                <a:cs typeface="Times New Roman"/>
              </a:rPr>
              <a:t>34 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800" spc="-5">
                <a:latin typeface="Times New Roman"/>
                <a:cs typeface="Times New Roman"/>
              </a:rPr>
              <a:t>y =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CC33"/>
                </a:solidFill>
                <a:latin typeface="Times New Roman"/>
                <a:cs typeface="Times New Roman"/>
              </a:rPr>
              <a:t>“Hello”  </a:t>
            </a:r>
            <a:r>
              <a:rPr dirty="0" sz="2800" spc="-5">
                <a:latin typeface="Times New Roman"/>
                <a:cs typeface="Times New Roman"/>
              </a:rPr>
              <a:t>z 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3.45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3407435"/>
            <a:ext cx="412432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9570" marR="5080" indent="-357505">
              <a:lnSpc>
                <a:spcPct val="120000"/>
              </a:lnSpc>
              <a:spcBef>
                <a:spcPts val="100"/>
              </a:spcBef>
            </a:pPr>
            <a:r>
              <a:rPr dirty="0" sz="2800" spc="-5">
                <a:solidFill>
                  <a:srgbClr val="FF6600"/>
                </a:solidFill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z == 3.45 </a:t>
            </a:r>
            <a:r>
              <a:rPr dirty="0" sz="2800">
                <a:solidFill>
                  <a:srgbClr val="FF6600"/>
                </a:solidFill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y == </a:t>
            </a:r>
            <a:r>
              <a:rPr dirty="0" sz="2800" spc="-5">
                <a:solidFill>
                  <a:srgbClr val="33CC33"/>
                </a:solidFill>
                <a:latin typeface="Times New Roman"/>
                <a:cs typeface="Times New Roman"/>
              </a:rPr>
              <a:t>“Hello”</a:t>
            </a:r>
            <a:r>
              <a:rPr dirty="0" sz="2800" spc="-5">
                <a:latin typeface="Times New Roman"/>
                <a:cs typeface="Times New Roman"/>
              </a:rPr>
              <a:t>:  x = x +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4866" y="4517212"/>
            <a:ext cx="2268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# </a:t>
            </a:r>
            <a:r>
              <a:rPr dirty="0" sz="2800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dirty="0" sz="2800" spc="-6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concat.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31" y="4430864"/>
            <a:ext cx="2770505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6870">
              <a:lnSpc>
                <a:spcPct val="1201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y = y + </a:t>
            </a:r>
            <a:r>
              <a:rPr dirty="0" sz="2800" spc="-5">
                <a:solidFill>
                  <a:srgbClr val="33CC33"/>
                </a:solidFill>
                <a:latin typeface="Times New Roman"/>
                <a:cs typeface="Times New Roman"/>
              </a:rPr>
              <a:t>“</a:t>
            </a:r>
            <a:r>
              <a:rPr dirty="0" sz="2800" spc="-13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33CC33"/>
                </a:solidFill>
                <a:latin typeface="Times New Roman"/>
                <a:cs typeface="Times New Roman"/>
              </a:rPr>
              <a:t>World”  </a:t>
            </a:r>
            <a:r>
              <a:rPr dirty="0" sz="280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dirty="0" sz="2800" spc="-2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dirty="0" sz="2800" spc="-10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732790"/>
            <a:ext cx="6314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0000"/>
                </a:solidFill>
              </a:rPr>
              <a:t>Enough to </a:t>
            </a:r>
            <a:r>
              <a:rPr dirty="0" sz="4000">
                <a:solidFill>
                  <a:srgbClr val="FF0000"/>
                </a:solidFill>
              </a:rPr>
              <a:t>understand </a:t>
            </a:r>
            <a:r>
              <a:rPr dirty="0" sz="4000" spc="-5">
                <a:solidFill>
                  <a:srgbClr val="FF0000"/>
                </a:solidFill>
              </a:rPr>
              <a:t>the</a:t>
            </a:r>
            <a:r>
              <a:rPr dirty="0" sz="4000" spc="-70">
                <a:solidFill>
                  <a:srgbClr val="FF0000"/>
                </a:solidFill>
              </a:rPr>
              <a:t> </a:t>
            </a:r>
            <a:r>
              <a:rPr dirty="0" sz="4000" spc="-5">
                <a:solidFill>
                  <a:srgbClr val="FF000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48640" y="17205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5594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38169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42360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54175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40" y="58366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2159" y="1621533"/>
            <a:ext cx="7494270" cy="45612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sz="2500" spc="-5">
                <a:latin typeface="Times New Roman"/>
                <a:cs typeface="Times New Roman"/>
              </a:rPr>
              <a:t>Indentation matters to code</a:t>
            </a:r>
            <a:r>
              <a:rPr dirty="0" sz="2500" spc="114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meaning</a:t>
            </a:r>
            <a:endParaRPr sz="2500">
              <a:latin typeface="Times New Roman"/>
              <a:cs typeface="Times New Roman"/>
            </a:endParaRPr>
          </a:p>
          <a:p>
            <a:pPr marL="50800" marR="2187575" indent="-38735">
              <a:lnSpc>
                <a:spcPct val="1100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dirty="0" sz="2500" spc="-5">
                <a:latin typeface="Times New Roman"/>
                <a:cs typeface="Times New Roman"/>
              </a:rPr>
              <a:t>Block structure indicated by indentation  First assignment to a variable creates</a:t>
            </a:r>
            <a:r>
              <a:rPr dirty="0" sz="2500" spc="1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Char char="-"/>
              <a:tabLst>
                <a:tab pos="193040" algn="l"/>
              </a:tabLst>
            </a:pPr>
            <a:r>
              <a:rPr dirty="0" sz="2500" spc="-40">
                <a:latin typeface="Times New Roman"/>
                <a:cs typeface="Times New Roman"/>
              </a:rPr>
              <a:t>Variable </a:t>
            </a:r>
            <a:r>
              <a:rPr dirty="0" sz="2500" spc="-5">
                <a:latin typeface="Times New Roman"/>
                <a:cs typeface="Times New Roman"/>
              </a:rPr>
              <a:t>types </a:t>
            </a:r>
            <a:r>
              <a:rPr dirty="0" sz="2500" spc="-10">
                <a:latin typeface="Times New Roman"/>
                <a:cs typeface="Times New Roman"/>
              </a:rPr>
              <a:t>don’t </a:t>
            </a:r>
            <a:r>
              <a:rPr dirty="0" sz="2500" spc="-5">
                <a:latin typeface="Times New Roman"/>
                <a:cs typeface="Times New Roman"/>
              </a:rPr>
              <a:t>need to be</a:t>
            </a:r>
            <a:r>
              <a:rPr dirty="0" sz="2500" spc="1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declared.</a:t>
            </a:r>
            <a:endParaRPr sz="2500">
              <a:latin typeface="Times New Roman"/>
              <a:cs typeface="Times New Roman"/>
            </a:endParaRPr>
          </a:p>
          <a:p>
            <a:pPr marL="50800" marR="1134110" indent="-38735">
              <a:lnSpc>
                <a:spcPct val="110000"/>
              </a:lnSpc>
              <a:buChar char="-"/>
              <a:tabLst>
                <a:tab pos="199390" algn="l"/>
              </a:tabLst>
            </a:pPr>
            <a:r>
              <a:rPr dirty="0" sz="2500" spc="-5">
                <a:latin typeface="Times New Roman"/>
                <a:cs typeface="Times New Roman"/>
              </a:rPr>
              <a:t>Python figures out the variable types on its own.  Assignment is </a:t>
            </a:r>
            <a:r>
              <a:rPr dirty="0" sz="2500" spc="-5" i="1">
                <a:solidFill>
                  <a:srgbClr val="009DD9"/>
                </a:solidFill>
                <a:latin typeface="Times New Roman"/>
                <a:cs typeface="Times New Roman"/>
              </a:rPr>
              <a:t>= </a:t>
            </a:r>
            <a:r>
              <a:rPr dirty="0" sz="2500" spc="-5">
                <a:latin typeface="Times New Roman"/>
                <a:cs typeface="Times New Roman"/>
              </a:rPr>
              <a:t>and comparison is</a:t>
            </a:r>
            <a:r>
              <a:rPr dirty="0" sz="2500" spc="145">
                <a:latin typeface="Times New Roman"/>
                <a:cs typeface="Times New Roman"/>
              </a:rPr>
              <a:t> </a:t>
            </a:r>
            <a:r>
              <a:rPr dirty="0" sz="2500" spc="-10" i="1">
                <a:solidFill>
                  <a:srgbClr val="009DD9"/>
                </a:solidFill>
                <a:latin typeface="Times New Roman"/>
                <a:cs typeface="Times New Roman"/>
              </a:rPr>
              <a:t>==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500" spc="-5">
                <a:latin typeface="Times New Roman"/>
                <a:cs typeface="Times New Roman"/>
              </a:rPr>
              <a:t>For </a:t>
            </a:r>
            <a:r>
              <a:rPr dirty="0" sz="2500" spc="-10">
                <a:latin typeface="Times New Roman"/>
                <a:cs typeface="Times New Roman"/>
              </a:rPr>
              <a:t>numbers </a:t>
            </a:r>
            <a:r>
              <a:rPr dirty="0" sz="2500" spc="-5" i="1">
                <a:solidFill>
                  <a:srgbClr val="009DD9"/>
                </a:solidFill>
                <a:latin typeface="Times New Roman"/>
                <a:cs typeface="Times New Roman"/>
              </a:rPr>
              <a:t>+ - * / % </a:t>
            </a:r>
            <a:r>
              <a:rPr dirty="0" sz="2500" spc="-5">
                <a:latin typeface="Times New Roman"/>
                <a:cs typeface="Times New Roman"/>
              </a:rPr>
              <a:t>are as</a:t>
            </a:r>
            <a:r>
              <a:rPr dirty="0" sz="2500" spc="1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expected</a:t>
            </a:r>
            <a:endParaRPr sz="2500">
              <a:latin typeface="Times New Roman"/>
              <a:cs typeface="Times New Roman"/>
            </a:endParaRPr>
          </a:p>
          <a:p>
            <a:pPr marL="199390" marR="5080" indent="-199390">
              <a:lnSpc>
                <a:spcPts val="2700"/>
              </a:lnSpc>
              <a:spcBef>
                <a:spcPts val="640"/>
              </a:spcBef>
              <a:buChar char="-"/>
              <a:tabLst>
                <a:tab pos="199390" algn="l"/>
              </a:tabLst>
            </a:pPr>
            <a:r>
              <a:rPr dirty="0" sz="2500" spc="-5">
                <a:latin typeface="Times New Roman"/>
                <a:cs typeface="Times New Roman"/>
              </a:rPr>
              <a:t>Special use of </a:t>
            </a:r>
            <a:r>
              <a:rPr dirty="0" sz="2500" spc="-5" b="1" i="1">
                <a:solidFill>
                  <a:srgbClr val="009DD9"/>
                </a:solidFill>
                <a:latin typeface="Times New Roman"/>
                <a:cs typeface="Times New Roman"/>
              </a:rPr>
              <a:t>+ </a:t>
            </a:r>
            <a:r>
              <a:rPr dirty="0" sz="2500" spc="-5">
                <a:latin typeface="Times New Roman"/>
                <a:cs typeface="Times New Roman"/>
              </a:rPr>
              <a:t>for string concatenation and </a:t>
            </a:r>
            <a:r>
              <a:rPr dirty="0" sz="2500" spc="-5" b="1" i="1">
                <a:solidFill>
                  <a:srgbClr val="009DD9"/>
                </a:solidFill>
                <a:latin typeface="Times New Roman"/>
                <a:cs typeface="Times New Roman"/>
              </a:rPr>
              <a:t>% </a:t>
            </a:r>
            <a:r>
              <a:rPr dirty="0" sz="2500" spc="-5">
                <a:latin typeface="Times New Roman"/>
                <a:cs typeface="Times New Roman"/>
              </a:rPr>
              <a:t>for string  formatting (as in </a:t>
            </a:r>
            <a:r>
              <a:rPr dirty="0" sz="2500" spc="-45">
                <a:latin typeface="Times New Roman"/>
                <a:cs typeface="Times New Roman"/>
              </a:rPr>
              <a:t>C’s</a:t>
            </a:r>
            <a:r>
              <a:rPr dirty="0" sz="2500" spc="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printf)</a:t>
            </a:r>
            <a:endParaRPr sz="2500">
              <a:latin typeface="Times New Roman"/>
              <a:cs typeface="Times New Roman"/>
            </a:endParaRPr>
          </a:p>
          <a:p>
            <a:pPr marL="50800" marR="527685">
              <a:lnSpc>
                <a:spcPts val="3300"/>
              </a:lnSpc>
              <a:spcBef>
                <a:spcPts val="120"/>
              </a:spcBef>
            </a:pPr>
            <a:r>
              <a:rPr dirty="0" sz="2500" spc="-5">
                <a:latin typeface="Times New Roman"/>
                <a:cs typeface="Times New Roman"/>
              </a:rPr>
              <a:t>Logical operators are words 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>
                <a:solidFill>
                  <a:srgbClr val="009DD9"/>
                </a:solidFill>
                <a:latin typeface="Times New Roman"/>
                <a:cs typeface="Times New Roman"/>
              </a:rPr>
              <a:t>and, </a:t>
            </a:r>
            <a:r>
              <a:rPr dirty="0" sz="2500" spc="-35">
                <a:solidFill>
                  <a:srgbClr val="009DD9"/>
                </a:solidFill>
                <a:latin typeface="Times New Roman"/>
                <a:cs typeface="Times New Roman"/>
              </a:rPr>
              <a:t>or, </a:t>
            </a:r>
            <a:r>
              <a:rPr dirty="0" sz="2500" spc="-5">
                <a:solidFill>
                  <a:srgbClr val="009DD9"/>
                </a:solidFill>
                <a:latin typeface="Times New Roman"/>
                <a:cs typeface="Times New Roman"/>
              </a:rPr>
              <a:t>not</a:t>
            </a:r>
            <a:r>
              <a:rPr dirty="0" sz="2500" spc="-5">
                <a:latin typeface="Times New Roman"/>
                <a:cs typeface="Times New Roman"/>
              </a:rPr>
              <a:t>) </a:t>
            </a:r>
            <a:r>
              <a:rPr dirty="0" sz="2500" spc="-5" i="1">
                <a:latin typeface="Times New Roman"/>
                <a:cs typeface="Times New Roman"/>
              </a:rPr>
              <a:t>not </a:t>
            </a:r>
            <a:r>
              <a:rPr dirty="0" sz="2500" spc="-5">
                <a:latin typeface="Times New Roman"/>
                <a:cs typeface="Times New Roman"/>
              </a:rPr>
              <a:t>symbols  The basic printing </a:t>
            </a:r>
            <a:r>
              <a:rPr dirty="0" sz="2500" spc="-10">
                <a:latin typeface="Times New Roman"/>
                <a:cs typeface="Times New Roman"/>
              </a:rPr>
              <a:t>command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 spc="155"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009DD9"/>
                </a:solidFill>
                <a:latin typeface="Times New Roman"/>
                <a:cs typeface="Times New Roman"/>
              </a:rPr>
              <a:t>print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8377" y="915416"/>
            <a:ext cx="48202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 Code</a:t>
            </a:r>
            <a:r>
              <a:rPr dirty="0" sz="4000" spc="-3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" y="1758645"/>
            <a:ext cx="454151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1659" y="1698701"/>
            <a:ext cx="8255634" cy="155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Times New Roman"/>
                <a:cs typeface="Times New Roman"/>
              </a:rPr>
              <a:t>Python’s </a:t>
            </a:r>
            <a:r>
              <a:rPr dirty="0" sz="2500">
                <a:latin typeface="Times New Roman"/>
                <a:cs typeface="Times New Roman"/>
              </a:rPr>
              <a:t>traditional </a:t>
            </a:r>
            <a:r>
              <a:rPr dirty="0" sz="2500" spc="-5">
                <a:latin typeface="Times New Roman"/>
                <a:cs typeface="Times New Roman"/>
              </a:rPr>
              <a:t>runtime execution </a:t>
            </a:r>
            <a:r>
              <a:rPr dirty="0" sz="2500">
                <a:latin typeface="Times New Roman"/>
                <a:cs typeface="Times New Roman"/>
              </a:rPr>
              <a:t>model: source code </a:t>
            </a:r>
            <a:r>
              <a:rPr dirty="0" sz="2500" spc="-10">
                <a:latin typeface="Times New Roman"/>
                <a:cs typeface="Times New Roman"/>
              </a:rPr>
              <a:t>you  </a:t>
            </a:r>
            <a:r>
              <a:rPr dirty="0" sz="2500" spc="-5">
                <a:latin typeface="Times New Roman"/>
                <a:cs typeface="Times New Roman"/>
              </a:rPr>
              <a:t>type is </a:t>
            </a:r>
            <a:r>
              <a:rPr dirty="0" sz="2500">
                <a:latin typeface="Times New Roman"/>
                <a:cs typeface="Times New Roman"/>
              </a:rPr>
              <a:t>translated </a:t>
            </a:r>
            <a:r>
              <a:rPr dirty="0" sz="2500" spc="-5">
                <a:latin typeface="Times New Roman"/>
                <a:cs typeface="Times New Roman"/>
              </a:rPr>
              <a:t>to </a:t>
            </a:r>
            <a:r>
              <a:rPr dirty="0" sz="2500">
                <a:latin typeface="Times New Roman"/>
                <a:cs typeface="Times New Roman"/>
              </a:rPr>
              <a:t>byte </a:t>
            </a:r>
            <a:r>
              <a:rPr dirty="0" sz="2500" spc="-5">
                <a:latin typeface="Times New Roman"/>
                <a:cs typeface="Times New Roman"/>
              </a:rPr>
              <a:t>code, which </a:t>
            </a:r>
            <a:r>
              <a:rPr dirty="0" sz="2500">
                <a:latin typeface="Times New Roman"/>
                <a:cs typeface="Times New Roman"/>
              </a:rPr>
              <a:t>is then </a:t>
            </a:r>
            <a:r>
              <a:rPr dirty="0" sz="2500" spc="-5">
                <a:latin typeface="Times New Roman"/>
                <a:cs typeface="Times New Roman"/>
              </a:rPr>
              <a:t>run by </a:t>
            </a:r>
            <a:r>
              <a:rPr dirty="0" sz="2500">
                <a:latin typeface="Times New Roman"/>
                <a:cs typeface="Times New Roman"/>
              </a:rPr>
              <a:t>the </a:t>
            </a:r>
            <a:r>
              <a:rPr dirty="0" sz="2500" spc="-5">
                <a:latin typeface="Times New Roman"/>
                <a:cs typeface="Times New Roman"/>
              </a:rPr>
              <a:t>Python  </a:t>
            </a:r>
            <a:r>
              <a:rPr dirty="0" sz="2500" spc="-25">
                <a:latin typeface="Times New Roman"/>
                <a:cs typeface="Times New Roman"/>
              </a:rPr>
              <a:t>Virtual </a:t>
            </a:r>
            <a:r>
              <a:rPr dirty="0" sz="2500">
                <a:latin typeface="Times New Roman"/>
                <a:cs typeface="Times New Roman"/>
              </a:rPr>
              <a:t>Machine. </a:t>
            </a:r>
            <a:r>
              <a:rPr dirty="0" sz="2500" spc="-65">
                <a:latin typeface="Times New Roman"/>
                <a:cs typeface="Times New Roman"/>
              </a:rPr>
              <a:t>Your </a:t>
            </a:r>
            <a:r>
              <a:rPr dirty="0" sz="2500" spc="-5">
                <a:latin typeface="Times New Roman"/>
                <a:cs typeface="Times New Roman"/>
              </a:rPr>
              <a:t>code is </a:t>
            </a:r>
            <a:r>
              <a:rPr dirty="0" sz="2500">
                <a:latin typeface="Times New Roman"/>
                <a:cs typeface="Times New Roman"/>
              </a:rPr>
              <a:t>automatically compiled, but then  </a:t>
            </a:r>
            <a:r>
              <a:rPr dirty="0" sz="2500" spc="-5">
                <a:latin typeface="Times New Roman"/>
                <a:cs typeface="Times New Roman"/>
              </a:rPr>
              <a:t>it is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interpreted.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581400"/>
            <a:ext cx="6781800" cy="18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06548" y="5717540"/>
            <a:ext cx="53117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Source code extension is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.py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Byte </a:t>
            </a:r>
            <a:r>
              <a:rPr dirty="0" sz="2000">
                <a:latin typeface="Times New Roman"/>
                <a:cs typeface="Times New Roman"/>
              </a:rPr>
              <a:t>code extension is </a:t>
            </a:r>
            <a:r>
              <a:rPr dirty="0" sz="2000" b="1">
                <a:latin typeface="Times New Roman"/>
                <a:cs typeface="Times New Roman"/>
              </a:rPr>
              <a:t>.pyc </a:t>
            </a:r>
            <a:r>
              <a:rPr dirty="0" sz="2000" spc="-5">
                <a:latin typeface="Times New Roman"/>
                <a:cs typeface="Times New Roman"/>
              </a:rPr>
              <a:t>(compiled </a:t>
            </a:r>
            <a:r>
              <a:rPr dirty="0" sz="2000">
                <a:latin typeface="Times New Roman"/>
                <a:cs typeface="Times New Roman"/>
              </a:rPr>
              <a:t>python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239" y="808990"/>
            <a:ext cx="331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dirty="0" sz="4000" spc="-5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5964"/>
            <a:ext cx="7910830" cy="524002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dirty="0" sz="2200" spc="-5">
                <a:latin typeface="Times New Roman"/>
                <a:cs typeface="Times New Roman"/>
              </a:rPr>
              <a:t>Once </a:t>
            </a:r>
            <a:r>
              <a:rPr dirty="0" sz="2200">
                <a:latin typeface="Times New Roman"/>
                <a:cs typeface="Times New Roman"/>
              </a:rPr>
              <a:t>you're </a:t>
            </a:r>
            <a:r>
              <a:rPr dirty="0" sz="2200" spc="-5">
                <a:latin typeface="Times New Roman"/>
                <a:cs typeface="Times New Roman"/>
              </a:rPr>
              <a:t>inside </a:t>
            </a:r>
            <a:r>
              <a:rPr dirty="0" sz="2200">
                <a:latin typeface="Times New Roman"/>
                <a:cs typeface="Times New Roman"/>
              </a:rPr>
              <a:t>the Python </a:t>
            </a:r>
            <a:r>
              <a:rPr dirty="0" sz="2200" spc="-10">
                <a:latin typeface="Times New Roman"/>
                <a:cs typeface="Times New Roman"/>
              </a:rPr>
              <a:t>interpreter, </a:t>
            </a:r>
            <a:r>
              <a:rPr dirty="0" sz="2200">
                <a:latin typeface="Times New Roman"/>
                <a:cs typeface="Times New Roman"/>
              </a:rPr>
              <a:t>type </a:t>
            </a:r>
            <a:r>
              <a:rPr dirty="0" sz="2200" spc="-5">
                <a:latin typeface="Times New Roman"/>
                <a:cs typeface="Times New Roman"/>
              </a:rPr>
              <a:t>in </a:t>
            </a:r>
            <a:r>
              <a:rPr dirty="0" sz="2200" spc="-10">
                <a:latin typeface="Times New Roman"/>
                <a:cs typeface="Times New Roman"/>
              </a:rPr>
              <a:t>commands </a:t>
            </a:r>
            <a:r>
              <a:rPr dirty="0" sz="2200" spc="-5">
                <a:latin typeface="Times New Roman"/>
                <a:cs typeface="Times New Roman"/>
              </a:rPr>
              <a:t>at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will.</a:t>
            </a:r>
            <a:endParaRPr sz="22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dirty="0" sz="2200" spc="-5">
                <a:latin typeface="Times New Roman"/>
                <a:cs typeface="Times New Roman"/>
              </a:rPr>
              <a:t>&gt;&gt;&gt; </a:t>
            </a:r>
            <a:r>
              <a:rPr dirty="0" sz="2200">
                <a:latin typeface="Times New Roman"/>
                <a:cs typeface="Times New Roman"/>
              </a:rPr>
              <a:t>print </a:t>
            </a:r>
            <a:r>
              <a:rPr dirty="0" sz="2200" spc="-5">
                <a:latin typeface="Times New Roman"/>
                <a:cs typeface="Times New Roman"/>
              </a:rPr>
              <a:t>'Hello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world'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dirty="0" sz="2200" spc="-5">
                <a:latin typeface="Times New Roman"/>
                <a:cs typeface="Times New Roman"/>
              </a:rPr>
              <a:t>Hello world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# Relevant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displayed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on subsequent lines without the</a:t>
            </a:r>
            <a:r>
              <a:rPr dirty="0" sz="2200" spc="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&gt;&gt;&gt;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dirty="0" sz="2200" spc="-5">
                <a:latin typeface="Times New Roman"/>
                <a:cs typeface="Times New Roman"/>
              </a:rPr>
              <a:t>&gt;&gt;&gt; x = 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95"/>
              </a:spcBef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# Quantities stored in </a:t>
            </a:r>
            <a:r>
              <a:rPr dirty="0" sz="2200" spc="-10">
                <a:solidFill>
                  <a:srgbClr val="C00000"/>
                </a:solidFill>
                <a:latin typeface="Times New Roman"/>
                <a:cs typeface="Times New Roman"/>
              </a:rPr>
              <a:t>memory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not displayed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dirty="0" sz="2200" spc="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50"/>
              </a:spcBef>
            </a:pPr>
            <a:r>
              <a:rPr dirty="0" sz="2200" spc="-5">
                <a:latin typeface="Times New Roman"/>
                <a:cs typeface="Times New Roman"/>
              </a:rPr>
              <a:t>&gt;&gt;&gt;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287020" marR="298450">
              <a:lnSpc>
                <a:spcPct val="116799"/>
              </a:lnSpc>
              <a:spcBef>
                <a:spcPts val="240"/>
              </a:spcBef>
            </a:pP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# If a quantity is stored in </a:t>
            </a:r>
            <a:r>
              <a:rPr dirty="0" sz="2200" spc="-30">
                <a:solidFill>
                  <a:srgbClr val="C00000"/>
                </a:solidFill>
                <a:latin typeface="Times New Roman"/>
                <a:cs typeface="Times New Roman"/>
              </a:rPr>
              <a:t>memory, </a:t>
            </a:r>
            <a:r>
              <a:rPr dirty="0" sz="2200">
                <a:solidFill>
                  <a:srgbClr val="C00000"/>
                </a:solidFill>
                <a:latin typeface="Times New Roman"/>
                <a:cs typeface="Times New Roman"/>
              </a:rPr>
              <a:t>typing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its </a:t>
            </a:r>
            <a:r>
              <a:rPr dirty="0" sz="2200" spc="-10">
                <a:solidFill>
                  <a:srgbClr val="C00000"/>
                </a:solidFill>
                <a:latin typeface="Times New Roman"/>
                <a:cs typeface="Times New Roman"/>
              </a:rPr>
              <a:t>name </a:t>
            </a:r>
            <a:r>
              <a:rPr dirty="0" sz="2200" spc="-5">
                <a:solidFill>
                  <a:srgbClr val="C00000"/>
                </a:solidFill>
                <a:latin typeface="Times New Roman"/>
                <a:cs typeface="Times New Roman"/>
              </a:rPr>
              <a:t>will display it  </a:t>
            </a:r>
            <a:r>
              <a:rPr dirty="0" sz="2200" spc="-5">
                <a:latin typeface="Times New Roman"/>
                <a:cs typeface="Times New Roman"/>
              </a:rPr>
              <a:t>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dirty="0" sz="2200" spc="-5">
                <a:latin typeface="Times New Roman"/>
                <a:cs typeface="Times New Roman"/>
              </a:rPr>
              <a:t>&gt;&gt;&gt;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2+3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dirty="0" sz="2200" spc="-5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859" y="805941"/>
            <a:ext cx="17716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i="1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5685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19879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24070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28261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32449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40" y="36645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640" y="40836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8640" y="450248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8640" y="492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8640" y="53413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8640" y="57604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10564" y="1469415"/>
            <a:ext cx="6753859" cy="46374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">
                <a:latin typeface="Times New Roman"/>
                <a:cs typeface="Times New Roman"/>
              </a:rPr>
              <a:t>What is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Python…?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dirty="0" sz="2500" spc="-10">
                <a:latin typeface="Times New Roman"/>
                <a:cs typeface="Times New Roman"/>
              </a:rPr>
              <a:t>Differences </a:t>
            </a:r>
            <a:r>
              <a:rPr dirty="0" sz="2500" spc="-5">
                <a:latin typeface="Times New Roman"/>
                <a:cs typeface="Times New Roman"/>
              </a:rPr>
              <a:t>between program and scripting language  History of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spc="-5">
                <a:latin typeface="Times New Roman"/>
                <a:cs typeface="Times New Roman"/>
              </a:rPr>
              <a:t>Scope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170555">
              <a:lnSpc>
                <a:spcPts val="3300"/>
              </a:lnSpc>
              <a:spcBef>
                <a:spcPts val="160"/>
              </a:spcBef>
            </a:pPr>
            <a:r>
              <a:rPr dirty="0" sz="2500" spc="-5">
                <a:latin typeface="Times New Roman"/>
                <a:cs typeface="Times New Roman"/>
              </a:rPr>
              <a:t>Why do people use Python?  Installing Python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IDE</a:t>
            </a:r>
            <a:endParaRPr sz="2500">
              <a:latin typeface="Times New Roman"/>
              <a:cs typeface="Times New Roman"/>
            </a:endParaRPr>
          </a:p>
          <a:p>
            <a:pPr marL="12700" marR="3336290">
              <a:lnSpc>
                <a:spcPts val="3300"/>
              </a:lnSpc>
            </a:pPr>
            <a:r>
              <a:rPr dirty="0" sz="2500" spc="-5">
                <a:latin typeface="Times New Roman"/>
                <a:cs typeface="Times New Roman"/>
              </a:rPr>
              <a:t>Who uses python today  What can I do with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842385">
              <a:lnSpc>
                <a:spcPts val="3300"/>
              </a:lnSpc>
              <a:spcBef>
                <a:spcPts val="5"/>
              </a:spcBef>
            </a:pPr>
            <a:r>
              <a:rPr dirty="0" sz="2500" spc="-5">
                <a:latin typeface="Times New Roman"/>
                <a:cs typeface="Times New Roman"/>
              </a:rPr>
              <a:t>A </a:t>
            </a:r>
            <a:r>
              <a:rPr dirty="0" sz="2500" spc="-10">
                <a:latin typeface="Times New Roman"/>
                <a:cs typeface="Times New Roman"/>
              </a:rPr>
              <a:t>Sample </a:t>
            </a:r>
            <a:r>
              <a:rPr dirty="0" sz="2500" spc="-5">
                <a:latin typeface="Times New Roman"/>
                <a:cs typeface="Times New Roman"/>
              </a:rPr>
              <a:t>Code  Python code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execution  Running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3617" y="1061415"/>
            <a:ext cx="47942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 i="1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dirty="0" sz="5000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5000" spc="-6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5000" i="1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1708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30089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38474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0564" y="2110867"/>
            <a:ext cx="7796530" cy="208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36670" algn="l"/>
                <a:tab pos="5693410" algn="l"/>
                <a:tab pos="6967855" algn="l"/>
                <a:tab pos="7571105" algn="l"/>
              </a:tabLst>
            </a:pPr>
            <a:r>
              <a:rPr dirty="0" sz="2500" spc="-5">
                <a:latin typeface="Times New Roman"/>
                <a:cs typeface="Times New Roman"/>
              </a:rPr>
              <a:t>Python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254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ge</a:t>
            </a:r>
            <a:r>
              <a:rPr dirty="0" sz="2500" spc="5">
                <a:latin typeface="Times New Roman"/>
                <a:cs typeface="Times New Roman"/>
              </a:rPr>
              <a:t>n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 spc="-5">
                <a:latin typeface="Times New Roman"/>
                <a:cs typeface="Times New Roman"/>
              </a:rPr>
              <a:t>al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270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pu</a:t>
            </a:r>
            <a:r>
              <a:rPr dirty="0" sz="2500" spc="-5">
                <a:latin typeface="Times New Roman"/>
                <a:cs typeface="Times New Roman"/>
              </a:rPr>
              <a:t>rpo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p</a:t>
            </a:r>
            <a:r>
              <a:rPr dirty="0" sz="2500">
                <a:latin typeface="Times New Roman"/>
                <a:cs typeface="Times New Roman"/>
              </a:rPr>
              <a:t>r</a:t>
            </a:r>
            <a:r>
              <a:rPr dirty="0" sz="2500" spc="-5">
                <a:latin typeface="Times New Roman"/>
                <a:cs typeface="Times New Roman"/>
              </a:rPr>
              <a:t>og</a:t>
            </a:r>
            <a:r>
              <a:rPr dirty="0" sz="2500">
                <a:latin typeface="Times New Roman"/>
                <a:cs typeface="Times New Roman"/>
              </a:rPr>
              <a:t>ra</a:t>
            </a:r>
            <a:r>
              <a:rPr dirty="0" sz="2500" spc="-5">
                <a:latin typeface="Times New Roman"/>
                <a:cs typeface="Times New Roman"/>
              </a:rPr>
              <a:t>m</a:t>
            </a:r>
            <a:r>
              <a:rPr dirty="0" sz="2500" spc="-15">
                <a:latin typeface="Times New Roman"/>
                <a:cs typeface="Times New Roman"/>
              </a:rPr>
              <a:t>m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ng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>
                <a:latin typeface="Times New Roman"/>
                <a:cs typeface="Times New Roman"/>
              </a:rPr>
              <a:t>n</a:t>
            </a:r>
            <a:r>
              <a:rPr dirty="0" sz="2500" spc="-5">
                <a:latin typeface="Times New Roman"/>
                <a:cs typeface="Times New Roman"/>
              </a:rPr>
              <a:t>gua</a:t>
            </a:r>
            <a:r>
              <a:rPr dirty="0" sz="2500">
                <a:latin typeface="Times New Roman"/>
                <a:cs typeface="Times New Roman"/>
              </a:rPr>
              <a:t>g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th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is  </a:t>
            </a:r>
            <a:r>
              <a:rPr dirty="0" sz="2500" spc="-5">
                <a:latin typeface="Times New Roman"/>
                <a:cs typeface="Times New Roman"/>
              </a:rPr>
              <a:t>often applied in scripting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roles.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73405" algn="l"/>
                <a:tab pos="1619885" algn="l"/>
                <a:tab pos="1978660" algn="l"/>
                <a:tab pos="3858260" algn="l"/>
                <a:tab pos="5153660" algn="l"/>
                <a:tab pos="5563870" algn="l"/>
                <a:tab pos="6258560" algn="l"/>
                <a:tab pos="6670040" algn="l"/>
              </a:tabLst>
            </a:pPr>
            <a:r>
              <a:rPr dirty="0" sz="2500" spc="-5">
                <a:latin typeface="Times New Roman"/>
                <a:cs typeface="Times New Roman"/>
              </a:rPr>
              <a:t>So,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p</a:t>
            </a:r>
            <a:r>
              <a:rPr dirty="0" sz="2500" spc="-5">
                <a:latin typeface="Times New Roman"/>
                <a:cs typeface="Times New Roman"/>
              </a:rPr>
              <a:t>ro</a:t>
            </a:r>
            <a:r>
              <a:rPr dirty="0" sz="2500">
                <a:latin typeface="Times New Roman"/>
                <a:cs typeface="Times New Roman"/>
              </a:rPr>
              <a:t>gra</a:t>
            </a:r>
            <a:r>
              <a:rPr dirty="0" sz="2500" spc="-5">
                <a:latin typeface="Times New Roman"/>
                <a:cs typeface="Times New Roman"/>
              </a:rPr>
              <a:t>m</a:t>
            </a:r>
            <a:r>
              <a:rPr dirty="0" sz="2500" spc="-15">
                <a:latin typeface="Times New Roman"/>
                <a:cs typeface="Times New Roman"/>
              </a:rPr>
              <a:t>m</a:t>
            </a:r>
            <a:r>
              <a:rPr dirty="0" sz="2500" spc="5">
                <a:latin typeface="Times New Roman"/>
                <a:cs typeface="Times New Roman"/>
              </a:rPr>
              <a:t>in</a:t>
            </a:r>
            <a:r>
              <a:rPr dirty="0" sz="2500" spc="-5">
                <a:latin typeface="Times New Roman"/>
                <a:cs typeface="Times New Roman"/>
              </a:rPr>
              <a:t>g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>
                <a:latin typeface="Times New Roman"/>
                <a:cs typeface="Times New Roman"/>
              </a:rPr>
              <a:t>n</a:t>
            </a:r>
            <a:r>
              <a:rPr dirty="0" sz="2500" spc="-5">
                <a:latin typeface="Times New Roman"/>
                <a:cs typeface="Times New Roman"/>
              </a:rPr>
              <a:t>gua</a:t>
            </a:r>
            <a:r>
              <a:rPr dirty="0" sz="2500">
                <a:latin typeface="Times New Roman"/>
                <a:cs typeface="Times New Roman"/>
              </a:rPr>
              <a:t>g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w</a:t>
            </a:r>
            <a:r>
              <a:rPr dirty="0" sz="2500" spc="-5">
                <a:latin typeface="Times New Roman"/>
                <a:cs typeface="Times New Roman"/>
              </a:rPr>
              <a:t>ell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cri</a:t>
            </a:r>
            <a:r>
              <a:rPr dirty="0" sz="2500" spc="10">
                <a:latin typeface="Times New Roman"/>
                <a:cs typeface="Times New Roman"/>
              </a:rPr>
              <a:t>p</a:t>
            </a:r>
            <a:r>
              <a:rPr dirty="0" sz="2500" spc="-5">
                <a:latin typeface="Times New Roman"/>
                <a:cs typeface="Times New Roman"/>
              </a:rPr>
              <a:t>ting  </a:t>
            </a:r>
            <a:r>
              <a:rPr dirty="0" sz="2500" spc="-5">
                <a:latin typeface="Times New Roman"/>
                <a:cs typeface="Times New Roman"/>
              </a:rPr>
              <a:t>language.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Times New Roman"/>
                <a:cs typeface="Times New Roman"/>
              </a:rPr>
              <a:t>Python is also called as Interpreted</a:t>
            </a:r>
            <a:r>
              <a:rPr dirty="0" sz="2500" spc="1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598678"/>
            <a:ext cx="69145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dirty="0" sz="4000" spc="-15" i="1">
                <a:solidFill>
                  <a:srgbClr val="FF0000"/>
                </a:solidFill>
                <a:latin typeface="Times New Roman"/>
                <a:cs typeface="Times New Roman"/>
              </a:rPr>
              <a:t>Differences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dirty="0" sz="4000" spc="-25" i="1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and  </a:t>
            </a: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scripting</a:t>
            </a:r>
            <a:r>
              <a:rPr dirty="0" sz="40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i="1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39" y="4358894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22250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1750"/>
              </a:spcBef>
            </a:pPr>
            <a:r>
              <a:rPr dirty="0" spc="70"/>
              <a:t>Program</a:t>
            </a:r>
          </a:p>
          <a:p>
            <a:pPr algn="just" marL="12700" marR="8255">
              <a:lnSpc>
                <a:spcPct val="100000"/>
              </a:lnSpc>
              <a:spcBef>
                <a:spcPts val="1420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executed </a:t>
            </a:r>
            <a:r>
              <a:rPr dirty="0" sz="2400" spc="-5" b="0" i="1">
                <a:solidFill>
                  <a:srgbClr val="000000"/>
                </a:solidFill>
                <a:latin typeface="Times New Roman"/>
                <a:cs typeface="Times New Roman"/>
              </a:rPr>
              <a:t>(i.e.  </a:t>
            </a:r>
            <a:r>
              <a:rPr dirty="0" sz="2400" b="0" i="1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dirty="0" sz="2400" spc="-20" b="0" i="1">
                <a:solidFill>
                  <a:srgbClr val="000000"/>
                </a:solidFill>
                <a:latin typeface="Times New Roman"/>
                <a:cs typeface="Times New Roman"/>
              </a:rPr>
              <a:t>source </a:t>
            </a:r>
            <a:r>
              <a:rPr dirty="0" sz="2400" spc="-10" b="0" i="1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dirty="0" sz="2400" spc="-5" b="0" i="1">
                <a:solidFill>
                  <a:srgbClr val="000000"/>
                </a:solidFill>
                <a:latin typeface="Times New Roman"/>
                <a:cs typeface="Times New Roman"/>
              </a:rPr>
              <a:t>first compiled,  </a:t>
            </a:r>
            <a:r>
              <a:rPr dirty="0" sz="2400" b="0" i="1">
                <a:solidFill>
                  <a:srgbClr val="000000"/>
                </a:solidFill>
                <a:latin typeface="Times New Roman"/>
                <a:cs typeface="Times New Roman"/>
              </a:rPr>
              <a:t>and the </a:t>
            </a:r>
            <a:r>
              <a:rPr dirty="0" sz="2400" spc="-15" b="0" i="1">
                <a:solidFill>
                  <a:srgbClr val="000000"/>
                </a:solidFill>
                <a:latin typeface="Times New Roman"/>
                <a:cs typeface="Times New Roman"/>
              </a:rPr>
              <a:t>result </a:t>
            </a:r>
            <a:r>
              <a:rPr dirty="0" sz="2400" spc="-10" b="0" i="1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dirty="0" sz="2400" spc="-5" b="0" i="1">
                <a:solidFill>
                  <a:srgbClr val="000000"/>
                </a:solidFill>
                <a:latin typeface="Times New Roman"/>
                <a:cs typeface="Times New Roman"/>
              </a:rPr>
              <a:t>that  </a:t>
            </a:r>
            <a:r>
              <a:rPr dirty="0" sz="2400" b="0" i="1">
                <a:solidFill>
                  <a:srgbClr val="000000"/>
                </a:solidFill>
                <a:latin typeface="Times New Roman"/>
                <a:cs typeface="Times New Roman"/>
              </a:rPr>
              <a:t>compilation is</a:t>
            </a:r>
            <a:r>
              <a:rPr dirty="0" sz="2400" spc="-50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 i="1">
                <a:solidFill>
                  <a:srgbClr val="000000"/>
                </a:solidFill>
                <a:latin typeface="Times New Roman"/>
                <a:cs typeface="Times New Roman"/>
              </a:rPr>
              <a:t>expected)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A "program"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general,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sequence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of instructions 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written so that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computer  can perform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certain</a:t>
            </a:r>
            <a:r>
              <a:rPr dirty="0" sz="24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928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1928" y="3334461"/>
            <a:ext cx="435863" cy="32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868044">
              <a:lnSpc>
                <a:spcPct val="100000"/>
              </a:lnSpc>
              <a:spcBef>
                <a:spcPts val="1540"/>
              </a:spcBef>
            </a:pPr>
            <a:r>
              <a:rPr dirty="0" spc="45"/>
              <a:t>Scripting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script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24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interpreted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75"/>
              </a:spcBef>
            </a:pP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"script"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code written in  a scripting language.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scripting language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2400" spc="-1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nothing  but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a type of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programming  language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can 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write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code to</a:t>
            </a:r>
            <a:r>
              <a:rPr dirty="0" sz="24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another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5410" y="758697"/>
            <a:ext cx="1854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i="1">
                <a:solidFill>
                  <a:srgbClr val="FF0000"/>
                </a:solidFill>
                <a:latin typeface="Times New Roman"/>
                <a:cs typeface="Times New Roman"/>
              </a:rPr>
              <a:t>History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84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4756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331350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415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46091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0564" y="1881657"/>
            <a:ext cx="7797800" cy="30740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400"/>
              </a:spcBef>
            </a:pPr>
            <a:r>
              <a:rPr dirty="0" sz="2500" spc="-5">
                <a:latin typeface="Times New Roman"/>
                <a:cs typeface="Times New Roman"/>
              </a:rPr>
              <a:t>Invented in the Netherlands, early 90s by Guido van Rossum  Python was </a:t>
            </a:r>
            <a:r>
              <a:rPr dirty="0" sz="2500">
                <a:latin typeface="Times New Roman"/>
                <a:cs typeface="Times New Roman"/>
              </a:rPr>
              <a:t>conceived </a:t>
            </a:r>
            <a:r>
              <a:rPr dirty="0" sz="2500" spc="-5">
                <a:latin typeface="Times New Roman"/>
                <a:cs typeface="Times New Roman"/>
              </a:rPr>
              <a:t>in </a:t>
            </a:r>
            <a:r>
              <a:rPr dirty="0" sz="2500">
                <a:latin typeface="Times New Roman"/>
                <a:cs typeface="Times New Roman"/>
              </a:rPr>
              <a:t>the late 1980s </a:t>
            </a:r>
            <a:r>
              <a:rPr dirty="0" sz="2500" spc="-5">
                <a:latin typeface="Times New Roman"/>
                <a:cs typeface="Times New Roman"/>
              </a:rPr>
              <a:t>and its  implementation was started in </a:t>
            </a:r>
            <a:r>
              <a:rPr dirty="0" sz="2500" spc="-10">
                <a:latin typeface="Times New Roman"/>
                <a:cs typeface="Times New Roman"/>
              </a:rPr>
              <a:t>December</a:t>
            </a:r>
            <a:r>
              <a:rPr dirty="0" sz="2500" spc="2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1989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tabLst>
                <a:tab pos="990600" algn="l"/>
                <a:tab pos="1671955" algn="l"/>
                <a:tab pos="2882265" algn="l"/>
                <a:tab pos="3281679" algn="l"/>
                <a:tab pos="3874770" algn="l"/>
                <a:tab pos="4513580" algn="l"/>
                <a:tab pos="5652135" algn="l"/>
                <a:tab pos="6952615" algn="l"/>
              </a:tabLst>
            </a:pPr>
            <a:r>
              <a:rPr dirty="0" sz="2500" spc="-5">
                <a:latin typeface="Times New Roman"/>
                <a:cs typeface="Times New Roman"/>
              </a:rPr>
              <a:t>Guido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-275">
                <a:latin typeface="Times New Roman"/>
                <a:cs typeface="Times New Roman"/>
              </a:rPr>
              <a:t>V</a:t>
            </a:r>
            <a:r>
              <a:rPr dirty="0" sz="2500" spc="-5">
                <a:latin typeface="Times New Roman"/>
                <a:cs typeface="Times New Roman"/>
              </a:rPr>
              <a:t>an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Ro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u</a:t>
            </a:r>
            <a:r>
              <a:rPr dirty="0" sz="2500" spc="-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f</a:t>
            </a:r>
            <a:r>
              <a:rPr dirty="0" sz="2500" spc="-5">
                <a:latin typeface="Times New Roman"/>
                <a:cs typeface="Times New Roman"/>
              </a:rPr>
              <a:t>an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o</a:t>
            </a:r>
            <a:r>
              <a:rPr dirty="0" sz="2500" spc="-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‘Monty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P</a:t>
            </a:r>
            <a:r>
              <a:rPr dirty="0" sz="2500">
                <a:latin typeface="Times New Roman"/>
                <a:cs typeface="Times New Roman"/>
              </a:rPr>
              <a:t>y</a:t>
            </a:r>
            <a:r>
              <a:rPr dirty="0" sz="2500" spc="-5">
                <a:latin typeface="Times New Roman"/>
                <a:cs typeface="Times New Roman"/>
              </a:rPr>
              <a:t>thon</a:t>
            </a:r>
            <a:r>
              <a:rPr dirty="0" sz="2500" spc="-130">
                <a:latin typeface="Times New Roman"/>
                <a:cs typeface="Times New Roman"/>
              </a:rPr>
              <a:t>’</a:t>
            </a:r>
            <a:r>
              <a:rPr dirty="0" sz="2500" spc="-5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Fly</a:t>
            </a:r>
            <a:r>
              <a:rPr dirty="0" sz="2500" spc="10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ng  </a:t>
            </a:r>
            <a:r>
              <a:rPr dirty="0" sz="2500" spc="-5">
                <a:latin typeface="Times New Roman"/>
                <a:cs typeface="Times New Roman"/>
              </a:rPr>
              <a:t>Circus’, this is a </a:t>
            </a:r>
            <a:r>
              <a:rPr dirty="0" sz="2500" spc="-10">
                <a:latin typeface="Times New Roman"/>
                <a:cs typeface="Times New Roman"/>
              </a:rPr>
              <a:t>famous TV </a:t>
            </a:r>
            <a:r>
              <a:rPr dirty="0" sz="2500" spc="-5">
                <a:latin typeface="Times New Roman"/>
                <a:cs typeface="Times New Roman"/>
              </a:rPr>
              <a:t>show in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Netherlands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10">
                <a:latin typeface="Times New Roman"/>
                <a:cs typeface="Times New Roman"/>
              </a:rPr>
              <a:t>Named </a:t>
            </a:r>
            <a:r>
              <a:rPr dirty="0" sz="2500" spc="-5">
                <a:latin typeface="Times New Roman"/>
                <a:cs typeface="Times New Roman"/>
              </a:rPr>
              <a:t>after Monty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Times New Roman"/>
                <a:cs typeface="Times New Roman"/>
              </a:rPr>
              <a:t>Open sourced from the</a:t>
            </a:r>
            <a:r>
              <a:rPr dirty="0" sz="2500" spc="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beginning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732" y="732790"/>
            <a:ext cx="78022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5" i="1">
                <a:solidFill>
                  <a:srgbClr val="FF0000"/>
                </a:solidFill>
                <a:latin typeface="Times New Roman"/>
                <a:cs typeface="Times New Roman"/>
              </a:rPr>
              <a:t>Python’s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Benevolent Dictator For</a:t>
            </a:r>
            <a:r>
              <a:rPr dirty="0" sz="4000" spc="4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Times New Roman"/>
                <a:cs typeface="Times New Roman"/>
              </a:rPr>
              <a:t>Life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204085"/>
            <a:ext cx="5099685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“Python is an </a:t>
            </a:r>
            <a:r>
              <a:rPr dirty="0" sz="2500">
                <a:latin typeface="Times New Roman"/>
                <a:cs typeface="Times New Roman"/>
              </a:rPr>
              <a:t>experiment </a:t>
            </a:r>
            <a:r>
              <a:rPr dirty="0" sz="2500" spc="-5">
                <a:latin typeface="Times New Roman"/>
                <a:cs typeface="Times New Roman"/>
              </a:rPr>
              <a:t>in how much  </a:t>
            </a:r>
            <a:r>
              <a:rPr dirty="0" sz="2500">
                <a:latin typeface="Times New Roman"/>
                <a:cs typeface="Times New Roman"/>
              </a:rPr>
              <a:t>freedom program-mers </a:t>
            </a:r>
            <a:r>
              <a:rPr dirty="0" sz="2500" spc="-5">
                <a:latin typeface="Times New Roman"/>
                <a:cs typeface="Times New Roman"/>
              </a:rPr>
              <a:t>need. </a:t>
            </a:r>
            <a:r>
              <a:rPr dirty="0" sz="2500" spc="-65">
                <a:latin typeface="Times New Roman"/>
                <a:cs typeface="Times New Roman"/>
              </a:rPr>
              <a:t>Too  </a:t>
            </a:r>
            <a:r>
              <a:rPr dirty="0" sz="2500" spc="-5">
                <a:latin typeface="Times New Roman"/>
                <a:cs typeface="Times New Roman"/>
              </a:rPr>
              <a:t>much </a:t>
            </a:r>
            <a:r>
              <a:rPr dirty="0" sz="2500">
                <a:latin typeface="Times New Roman"/>
                <a:cs typeface="Times New Roman"/>
              </a:rPr>
              <a:t>freedom and nobody </a:t>
            </a:r>
            <a:r>
              <a:rPr dirty="0" sz="2500" spc="-5">
                <a:latin typeface="Times New Roman"/>
                <a:cs typeface="Times New Roman"/>
              </a:rPr>
              <a:t>can </a:t>
            </a:r>
            <a:r>
              <a:rPr dirty="0" sz="2500">
                <a:latin typeface="Times New Roman"/>
                <a:cs typeface="Times New Roman"/>
              </a:rPr>
              <a:t>read  another's </a:t>
            </a:r>
            <a:r>
              <a:rPr dirty="0" sz="2500" spc="-5">
                <a:latin typeface="Times New Roman"/>
                <a:cs typeface="Times New Roman"/>
              </a:rPr>
              <a:t>code; too </a:t>
            </a:r>
            <a:r>
              <a:rPr dirty="0" sz="2500">
                <a:latin typeface="Times New Roman"/>
                <a:cs typeface="Times New Roman"/>
              </a:rPr>
              <a:t>little </a:t>
            </a:r>
            <a:r>
              <a:rPr dirty="0" sz="2500" spc="-5">
                <a:latin typeface="Times New Roman"/>
                <a:cs typeface="Times New Roman"/>
              </a:rPr>
              <a:t>and  expressive-ness is</a:t>
            </a:r>
            <a:r>
              <a:rPr dirty="0" sz="2500" spc="6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endangered.”</a:t>
            </a:r>
            <a:endParaRPr sz="2500">
              <a:latin typeface="Times New Roman"/>
              <a:cs typeface="Times New Roman"/>
            </a:endParaRPr>
          </a:p>
          <a:p>
            <a:pPr algn="just" marL="488315">
              <a:lnSpc>
                <a:spcPct val="100000"/>
              </a:lnSpc>
            </a:pPr>
            <a:r>
              <a:rPr dirty="0" sz="2500" spc="-5">
                <a:solidFill>
                  <a:srgbClr val="92D050"/>
                </a:solidFill>
                <a:latin typeface="Times New Roman"/>
                <a:cs typeface="Times New Roman"/>
              </a:rPr>
              <a:t>- Guido van</a:t>
            </a:r>
            <a:r>
              <a:rPr dirty="0" sz="2500" spc="25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92D050"/>
                </a:solidFill>
                <a:latin typeface="Times New Roman"/>
                <a:cs typeface="Times New Roman"/>
              </a:rPr>
              <a:t>Rossum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600200"/>
            <a:ext cx="2845307" cy="426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3453" y="729741"/>
            <a:ext cx="58921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202815" algn="l"/>
              </a:tabLst>
            </a:pPr>
            <a:r>
              <a:rPr dirty="0" sz="4500" i="1">
                <a:latin typeface="Times New Roman"/>
                <a:cs typeface="Times New Roman"/>
              </a:rPr>
              <a:t>Why	</a:t>
            </a:r>
            <a:r>
              <a:rPr dirty="0" sz="4500" spc="-5" i="1">
                <a:latin typeface="Times New Roman"/>
                <a:cs typeface="Times New Roman"/>
              </a:rPr>
              <a:t>was	</a:t>
            </a:r>
            <a:r>
              <a:rPr dirty="0" sz="4500" i="1">
                <a:latin typeface="Times New Roman"/>
                <a:cs typeface="Times New Roman"/>
              </a:rPr>
              <a:t>python</a:t>
            </a:r>
            <a:r>
              <a:rPr dirty="0" sz="4500" spc="-75" i="1">
                <a:latin typeface="Times New Roman"/>
                <a:cs typeface="Times New Roman"/>
              </a:rPr>
              <a:t> </a:t>
            </a:r>
            <a:r>
              <a:rPr dirty="0" sz="4500" spc="-25" i="1">
                <a:latin typeface="Times New Roman"/>
                <a:cs typeface="Times New Roman"/>
              </a:rPr>
              <a:t>created?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64" y="1642313"/>
            <a:ext cx="7806055" cy="1691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60">
                <a:latin typeface="Times New Roman"/>
                <a:cs typeface="Times New Roman"/>
              </a:rPr>
              <a:t>"My </a:t>
            </a:r>
            <a:r>
              <a:rPr dirty="0" sz="2600" spc="70">
                <a:latin typeface="Times New Roman"/>
                <a:cs typeface="Times New Roman"/>
              </a:rPr>
              <a:t>original </a:t>
            </a:r>
            <a:r>
              <a:rPr dirty="0" sz="2600" spc="100">
                <a:latin typeface="Times New Roman"/>
                <a:cs typeface="Times New Roman"/>
              </a:rPr>
              <a:t>motivation </a:t>
            </a:r>
            <a:r>
              <a:rPr dirty="0" sz="2600" spc="50">
                <a:latin typeface="Times New Roman"/>
                <a:cs typeface="Times New Roman"/>
              </a:rPr>
              <a:t>for </a:t>
            </a:r>
            <a:r>
              <a:rPr dirty="0" sz="2600" spc="95">
                <a:latin typeface="Times New Roman"/>
                <a:cs typeface="Times New Roman"/>
              </a:rPr>
              <a:t>creating </a:t>
            </a:r>
            <a:r>
              <a:rPr dirty="0" sz="2600" spc="120">
                <a:latin typeface="Times New Roman"/>
                <a:cs typeface="Times New Roman"/>
              </a:rPr>
              <a:t>Python </a:t>
            </a:r>
            <a:r>
              <a:rPr dirty="0" sz="2600" spc="45">
                <a:latin typeface="Times New Roman"/>
                <a:cs typeface="Times New Roman"/>
              </a:rPr>
              <a:t>was </a:t>
            </a:r>
            <a:r>
              <a:rPr dirty="0" sz="2600" spc="160">
                <a:latin typeface="Times New Roman"/>
                <a:cs typeface="Times New Roman"/>
              </a:rPr>
              <a:t>the  </a:t>
            </a:r>
            <a:r>
              <a:rPr dirty="0" sz="2600" spc="60">
                <a:latin typeface="Times New Roman"/>
                <a:cs typeface="Times New Roman"/>
              </a:rPr>
              <a:t>perceived </a:t>
            </a:r>
            <a:r>
              <a:rPr dirty="0" sz="2600" spc="140">
                <a:latin typeface="Times New Roman"/>
                <a:cs typeface="Times New Roman"/>
              </a:rPr>
              <a:t>need </a:t>
            </a:r>
            <a:r>
              <a:rPr dirty="0" sz="2600" spc="50">
                <a:latin typeface="Times New Roman"/>
                <a:cs typeface="Times New Roman"/>
              </a:rPr>
              <a:t>for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05">
                <a:latin typeface="Times New Roman"/>
                <a:cs typeface="Times New Roman"/>
              </a:rPr>
              <a:t>higher </a:t>
            </a:r>
            <a:r>
              <a:rPr dirty="0" sz="2600" spc="20">
                <a:latin typeface="Times New Roman"/>
                <a:cs typeface="Times New Roman"/>
              </a:rPr>
              <a:t>level </a:t>
            </a:r>
            <a:r>
              <a:rPr dirty="0" sz="2600" spc="80">
                <a:latin typeface="Times New Roman"/>
                <a:cs typeface="Times New Roman"/>
              </a:rPr>
              <a:t>language </a:t>
            </a:r>
            <a:r>
              <a:rPr dirty="0" sz="2600" spc="110">
                <a:latin typeface="Times New Roman"/>
                <a:cs typeface="Times New Roman"/>
              </a:rPr>
              <a:t>in </a:t>
            </a:r>
            <a:r>
              <a:rPr dirty="0" sz="2600" spc="160">
                <a:latin typeface="Times New Roman"/>
                <a:cs typeface="Times New Roman"/>
              </a:rPr>
              <a:t>the  </a:t>
            </a:r>
            <a:r>
              <a:rPr dirty="0" sz="2600" spc="85">
                <a:latin typeface="Times New Roman"/>
                <a:cs typeface="Times New Roman"/>
              </a:rPr>
              <a:t>Amoeba </a:t>
            </a:r>
            <a:r>
              <a:rPr dirty="0" sz="2600" spc="110">
                <a:latin typeface="Times New Roman"/>
                <a:cs typeface="Times New Roman"/>
              </a:rPr>
              <a:t>[Operating </a:t>
            </a:r>
            <a:r>
              <a:rPr dirty="0" sz="2600" spc="40">
                <a:latin typeface="Times New Roman"/>
                <a:cs typeface="Times New Roman"/>
              </a:rPr>
              <a:t>Systems]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project.</a:t>
            </a:r>
            <a:endParaRPr sz="2600">
              <a:latin typeface="Times New Roman"/>
              <a:cs typeface="Times New Roman"/>
            </a:endParaRPr>
          </a:p>
          <a:p>
            <a:pPr algn="just" marL="1566545">
              <a:lnSpc>
                <a:spcPct val="100000"/>
              </a:lnSpc>
              <a:spcBef>
                <a:spcPts val="625"/>
              </a:spcBef>
            </a:pPr>
            <a:r>
              <a:rPr dirty="0" sz="2600" spc="15">
                <a:latin typeface="Times New Roman"/>
                <a:cs typeface="Times New Roman"/>
              </a:rPr>
              <a:t>I </a:t>
            </a:r>
            <a:r>
              <a:rPr dirty="0" sz="2600" spc="80">
                <a:latin typeface="Times New Roman"/>
                <a:cs typeface="Times New Roman"/>
              </a:rPr>
              <a:t>realized </a:t>
            </a:r>
            <a:r>
              <a:rPr dirty="0" sz="2600" spc="165">
                <a:latin typeface="Times New Roman"/>
                <a:cs typeface="Times New Roman"/>
              </a:rPr>
              <a:t>that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110">
                <a:latin typeface="Times New Roman"/>
                <a:cs typeface="Times New Roman"/>
              </a:rPr>
              <a:t>development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229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703701"/>
            <a:ext cx="69297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2664460" algn="l"/>
                <a:tab pos="3624579" algn="l"/>
                <a:tab pos="4720590" algn="l"/>
                <a:tab pos="5208905" algn="l"/>
                <a:tab pos="5876290" algn="l"/>
              </a:tabLst>
            </a:pP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 spc="140">
                <a:latin typeface="Times New Roman"/>
                <a:cs typeface="Times New Roman"/>
              </a:rPr>
              <a:t>o</a:t>
            </a:r>
            <a:r>
              <a:rPr dirty="0" sz="2600" spc="50">
                <a:latin typeface="Times New Roman"/>
                <a:cs typeface="Times New Roman"/>
              </a:rPr>
              <a:t>r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 spc="50">
                <a:latin typeface="Times New Roman"/>
                <a:cs typeface="Times New Roman"/>
              </a:rPr>
              <a:t>o</a:t>
            </a:r>
            <a:r>
              <a:rPr dirty="0" sz="2600" spc="-105">
                <a:latin typeface="Times New Roman"/>
                <a:cs typeface="Times New Roman"/>
              </a:rPr>
              <a:t>v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 spc="-80">
                <a:latin typeface="Times New Roman"/>
                <a:cs typeface="Times New Roman"/>
              </a:rPr>
              <a:t>r</a:t>
            </a:r>
            <a:r>
              <a:rPr dirty="0" sz="2600" spc="15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0">
                <a:latin typeface="Times New Roman"/>
                <a:cs typeface="Times New Roman"/>
              </a:rPr>
              <a:t>doin</a:t>
            </a:r>
            <a:r>
              <a:rPr dirty="0" sz="2600" spc="114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30">
                <a:latin typeface="Times New Roman"/>
                <a:cs typeface="Times New Roman"/>
              </a:rPr>
              <a:t>the</a:t>
            </a:r>
            <a:r>
              <a:rPr dirty="0" sz="2600" spc="135">
                <a:latin typeface="Times New Roman"/>
                <a:cs typeface="Times New Roman"/>
              </a:rPr>
              <a:t>s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10">
                <a:latin typeface="Times New Roman"/>
                <a:cs typeface="Times New Roman"/>
              </a:rPr>
              <a:t>thing</a:t>
            </a:r>
            <a:r>
              <a:rPr dirty="0" sz="2600" spc="11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70">
                <a:latin typeface="Times New Roman"/>
                <a:cs typeface="Times New Roman"/>
              </a:rPr>
              <a:t>i</a:t>
            </a:r>
            <a:r>
              <a:rPr dirty="0" sz="2600" spc="14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50">
                <a:latin typeface="Times New Roman"/>
                <a:cs typeface="Times New Roman"/>
              </a:rPr>
              <a:t>th</a:t>
            </a:r>
            <a:r>
              <a:rPr dirty="0" sz="2600" spc="18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0">
                <a:latin typeface="Times New Roman"/>
                <a:cs typeface="Times New Roman"/>
              </a:rPr>
              <a:t>B</a:t>
            </a:r>
            <a:r>
              <a:rPr dirty="0" sz="2600" spc="-50">
                <a:latin typeface="Times New Roman"/>
                <a:cs typeface="Times New Roman"/>
              </a:rPr>
              <a:t>o</a:t>
            </a:r>
            <a:r>
              <a:rPr dirty="0" sz="2600" spc="150">
                <a:latin typeface="Times New Roman"/>
                <a:cs typeface="Times New Roman"/>
              </a:rPr>
              <a:t>urne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564" y="3307460"/>
            <a:ext cx="7799070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5"/>
              </a:spcBef>
              <a:tabLst>
                <a:tab pos="2328545" algn="l"/>
                <a:tab pos="3619500" algn="l"/>
                <a:tab pos="4113529" algn="l"/>
                <a:tab pos="4537075" algn="l"/>
                <a:tab pos="5274945" algn="l"/>
                <a:tab pos="6392545" algn="l"/>
                <a:tab pos="7066280" algn="l"/>
              </a:tabLst>
            </a:pPr>
            <a:r>
              <a:rPr dirty="0" sz="2600" spc="145">
                <a:latin typeface="Times New Roman"/>
                <a:cs typeface="Times New Roman"/>
              </a:rPr>
              <a:t>admi</a:t>
            </a:r>
            <a:r>
              <a:rPr dirty="0" sz="2600" spc="130">
                <a:latin typeface="Times New Roman"/>
                <a:cs typeface="Times New Roman"/>
              </a:rPr>
              <a:t>n</a:t>
            </a:r>
            <a:r>
              <a:rPr dirty="0" sz="2600" spc="90">
                <a:latin typeface="Times New Roman"/>
                <a:cs typeface="Times New Roman"/>
              </a:rPr>
              <a:t>ist</a:t>
            </a:r>
            <a:r>
              <a:rPr dirty="0" sz="2600" spc="50">
                <a:latin typeface="Times New Roman"/>
                <a:cs typeface="Times New Roman"/>
              </a:rPr>
              <a:t>r</a:t>
            </a:r>
            <a:r>
              <a:rPr dirty="0" sz="2600" spc="125">
                <a:latin typeface="Times New Roman"/>
                <a:cs typeface="Times New Roman"/>
              </a:rPr>
              <a:t>ation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80">
                <a:latin typeface="Times New Roman"/>
                <a:cs typeface="Times New Roman"/>
              </a:rPr>
              <a:t>util</a:t>
            </a:r>
            <a:r>
              <a:rPr dirty="0" sz="2600" spc="45">
                <a:latin typeface="Times New Roman"/>
                <a:cs typeface="Times New Roman"/>
              </a:rPr>
              <a:t>i</a:t>
            </a:r>
            <a:r>
              <a:rPr dirty="0" sz="2600" spc="100">
                <a:latin typeface="Times New Roman"/>
                <a:cs typeface="Times New Roman"/>
              </a:rPr>
              <a:t>t</a:t>
            </a:r>
            <a:r>
              <a:rPr dirty="0" sz="2600" spc="90">
                <a:latin typeface="Times New Roman"/>
                <a:cs typeface="Times New Roman"/>
              </a:rPr>
              <a:t>i</a:t>
            </a:r>
            <a:r>
              <a:rPr dirty="0" sz="2600" spc="65">
                <a:latin typeface="Times New Roman"/>
                <a:cs typeface="Times New Roman"/>
              </a:rPr>
              <a:t>es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70">
                <a:latin typeface="Times New Roman"/>
                <a:cs typeface="Times New Roman"/>
              </a:rPr>
              <a:t>i</a:t>
            </a:r>
            <a:r>
              <a:rPr dirty="0" sz="2600" spc="14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4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</a:t>
            </a:r>
            <a:r>
              <a:rPr dirty="0" sz="2600" spc="65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5">
                <a:latin typeface="Times New Roman"/>
                <a:cs typeface="Times New Roman"/>
              </a:rPr>
              <a:t>t</a:t>
            </a:r>
            <a:r>
              <a:rPr dirty="0" sz="2600" spc="165">
                <a:latin typeface="Times New Roman"/>
                <a:cs typeface="Times New Roman"/>
              </a:rPr>
              <a:t>a</a:t>
            </a:r>
            <a:r>
              <a:rPr dirty="0" sz="2600" spc="95">
                <a:latin typeface="Times New Roman"/>
                <a:cs typeface="Times New Roman"/>
              </a:rPr>
              <a:t>ki</a:t>
            </a:r>
            <a:r>
              <a:rPr dirty="0" sz="2600" spc="114">
                <a:latin typeface="Times New Roman"/>
                <a:cs typeface="Times New Roman"/>
              </a:rPr>
              <a:t>n</a:t>
            </a:r>
            <a:r>
              <a:rPr dirty="0" sz="2600" spc="2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0">
                <a:latin typeface="Times New Roman"/>
                <a:cs typeface="Times New Roman"/>
              </a:rPr>
              <a:t>t</a:t>
            </a:r>
            <a:r>
              <a:rPr dirty="0" sz="2600" spc="90">
                <a:latin typeface="Times New Roman"/>
                <a:cs typeface="Times New Roman"/>
              </a:rPr>
              <a:t>o</a:t>
            </a:r>
            <a:r>
              <a:rPr dirty="0" sz="2600" spc="10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l</a:t>
            </a:r>
            <a:r>
              <a:rPr dirty="0" sz="2600" spc="160">
                <a:latin typeface="Times New Roman"/>
                <a:cs typeface="Times New Roman"/>
              </a:rPr>
              <a:t>o</a:t>
            </a:r>
            <a:r>
              <a:rPr dirty="0" sz="2600" spc="140">
                <a:latin typeface="Times New Roman"/>
                <a:cs typeface="Times New Roman"/>
              </a:rPr>
              <a:t>n</a:t>
            </a:r>
            <a:r>
              <a:rPr dirty="0" sz="2600" spc="-45">
                <a:latin typeface="Times New Roman"/>
                <a:cs typeface="Times New Roman"/>
              </a:rPr>
              <a:t>g</a:t>
            </a:r>
            <a:r>
              <a:rPr dirty="0" sz="2600" spc="1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600" spc="114">
                <a:latin typeface="Times New Roman"/>
                <a:cs typeface="Times New Roman"/>
              </a:rPr>
              <a:t>sh</a:t>
            </a:r>
            <a:r>
              <a:rPr dirty="0" sz="2600" spc="100">
                <a:latin typeface="Times New Roman"/>
                <a:cs typeface="Times New Roman"/>
              </a:rPr>
              <a:t>e</a:t>
            </a:r>
            <a:r>
              <a:rPr dirty="0" sz="2600" spc="5">
                <a:latin typeface="Times New Roman"/>
                <a:cs typeface="Times New Roman"/>
              </a:rPr>
              <a:t>ll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64" y="4021679"/>
            <a:ext cx="7806055" cy="18484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110">
                <a:latin typeface="Times New Roman"/>
                <a:cs typeface="Times New Roman"/>
              </a:rPr>
              <a:t>wouldn't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work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for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variety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reasons.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 marR="5080" indent="1553845">
              <a:lnSpc>
                <a:spcPct val="100000"/>
              </a:lnSpc>
              <a:spcBef>
                <a:spcPts val="625"/>
              </a:spcBef>
              <a:tabLst>
                <a:tab pos="2150745" algn="l"/>
                <a:tab pos="3053080" algn="l"/>
                <a:tab pos="3740785" algn="l"/>
                <a:tab pos="4053204" algn="l"/>
                <a:tab pos="4911090" algn="l"/>
                <a:tab pos="5466080" algn="l"/>
                <a:tab pos="5778500" algn="l"/>
                <a:tab pos="7209790" algn="l"/>
              </a:tabLst>
            </a:pP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 spc="-75">
                <a:latin typeface="Times New Roman"/>
                <a:cs typeface="Times New Roman"/>
              </a:rPr>
              <a:t>o</a:t>
            </a:r>
            <a:r>
              <a:rPr dirty="0" sz="2600" spc="15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100">
                <a:latin typeface="Times New Roman"/>
                <a:cs typeface="Times New Roman"/>
              </a:rPr>
              <a:t>r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Times New Roman"/>
                <a:cs typeface="Times New Roman"/>
              </a:rPr>
              <a:t>w</a:t>
            </a:r>
            <a:r>
              <a:rPr dirty="0" sz="2600" spc="70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35">
                <a:latin typeface="Times New Roman"/>
                <a:cs typeface="Times New Roman"/>
              </a:rPr>
              <a:t>nee</a:t>
            </a:r>
            <a:r>
              <a:rPr dirty="0" sz="2600" spc="15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90">
                <a:latin typeface="Times New Roman"/>
                <a:cs typeface="Times New Roman"/>
              </a:rPr>
              <a:t>f</a:t>
            </a:r>
            <a:r>
              <a:rPr dirty="0" sz="2600" spc="120">
                <a:latin typeface="Times New Roman"/>
                <a:cs typeface="Times New Roman"/>
              </a:rPr>
              <a:t>or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95">
                <a:latin typeface="Times New Roman"/>
                <a:cs typeface="Times New Roman"/>
              </a:rPr>
              <a:t>la</a:t>
            </a:r>
            <a:r>
              <a:rPr dirty="0" sz="2600" spc="120">
                <a:latin typeface="Times New Roman"/>
                <a:cs typeface="Times New Roman"/>
              </a:rPr>
              <a:t>n</a:t>
            </a:r>
            <a:r>
              <a:rPr dirty="0" sz="2600" spc="80">
                <a:latin typeface="Times New Roman"/>
                <a:cs typeface="Times New Roman"/>
              </a:rPr>
              <a:t>gua</a:t>
            </a:r>
            <a:r>
              <a:rPr dirty="0" sz="2600" spc="15">
                <a:latin typeface="Times New Roman"/>
                <a:cs typeface="Times New Roman"/>
              </a:rPr>
              <a:t>g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55">
                <a:latin typeface="Times New Roman"/>
                <a:cs typeface="Times New Roman"/>
              </a:rPr>
              <a:t>th</a:t>
            </a:r>
            <a:r>
              <a:rPr dirty="0" sz="2600" spc="165">
                <a:latin typeface="Times New Roman"/>
                <a:cs typeface="Times New Roman"/>
              </a:rPr>
              <a:t>a</a:t>
            </a:r>
            <a:r>
              <a:rPr dirty="0" sz="2600" spc="180">
                <a:latin typeface="Times New Roman"/>
                <a:cs typeface="Times New Roman"/>
              </a:rPr>
              <a:t>t  </a:t>
            </a:r>
            <a:r>
              <a:rPr dirty="0" sz="2600" spc="85">
                <a:latin typeface="Times New Roman"/>
                <a:cs typeface="Times New Roman"/>
              </a:rPr>
              <a:t>would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bridge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gap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between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C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and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shell”</a:t>
            </a:r>
            <a:endParaRPr sz="2600">
              <a:latin typeface="Times New Roman"/>
              <a:cs typeface="Times New Roman"/>
            </a:endParaRPr>
          </a:p>
          <a:p>
            <a:pPr marL="4310380">
              <a:lnSpc>
                <a:spcPct val="100000"/>
              </a:lnSpc>
              <a:spcBef>
                <a:spcPts val="625"/>
              </a:spcBef>
            </a:pPr>
            <a:r>
              <a:rPr dirty="0" sz="2600" spc="70">
                <a:latin typeface="Times New Roman"/>
                <a:cs typeface="Times New Roman"/>
              </a:rPr>
              <a:t>- </a:t>
            </a:r>
            <a:r>
              <a:rPr dirty="0" sz="2600" spc="85">
                <a:latin typeface="Times New Roman"/>
                <a:cs typeface="Times New Roman"/>
              </a:rPr>
              <a:t>Guido </a:t>
            </a:r>
            <a:r>
              <a:rPr dirty="0" sz="2600">
                <a:latin typeface="Times New Roman"/>
                <a:cs typeface="Times New Roman"/>
              </a:rPr>
              <a:t>Van</a:t>
            </a:r>
            <a:r>
              <a:rPr dirty="0" sz="2600" spc="-3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Rossum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7919" y="656590"/>
            <a:ext cx="33261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Scope of</a:t>
            </a:r>
            <a:r>
              <a:rPr dirty="0" sz="4000" spc="-5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6062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25213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4350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57223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0564" y="1469097"/>
            <a:ext cx="3948429" cy="45993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500" spc="-5">
                <a:latin typeface="Times New Roman"/>
                <a:cs typeface="Times New Roman"/>
              </a:rPr>
              <a:t>Science</a:t>
            </a:r>
            <a:endParaRPr sz="2500">
              <a:latin typeface="Times New Roman"/>
              <a:cs typeface="Times New Roman"/>
            </a:endParaRPr>
          </a:p>
          <a:p>
            <a:pPr marL="12700" marR="1009650">
              <a:lnSpc>
                <a:spcPct val="120000"/>
              </a:lnSpc>
              <a:spcBef>
                <a:spcPts val="5"/>
              </a:spcBef>
            </a:pPr>
            <a:r>
              <a:rPr dirty="0" sz="2500" spc="-5">
                <a:latin typeface="Times New Roman"/>
                <a:cs typeface="Times New Roman"/>
              </a:rPr>
              <a:t>- Bioinformatics  System</a:t>
            </a:r>
            <a:r>
              <a:rPr dirty="0" sz="2500" spc="-1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Administration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Times New Roman"/>
                <a:cs typeface="Times New Roman"/>
              </a:rPr>
              <a:t>-Unix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60">
                <a:latin typeface="Times New Roman"/>
                <a:cs typeface="Times New Roman"/>
              </a:rPr>
              <a:t>-Web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logic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60">
                <a:latin typeface="Times New Roman"/>
                <a:cs typeface="Times New Roman"/>
              </a:rPr>
              <a:t>-Web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sphere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75">
                <a:latin typeface="Times New Roman"/>
                <a:cs typeface="Times New Roman"/>
              </a:rPr>
              <a:t>Web </a:t>
            </a:r>
            <a:r>
              <a:rPr dirty="0" sz="2500" spc="-5">
                <a:latin typeface="Times New Roman"/>
                <a:cs typeface="Times New Roman"/>
              </a:rPr>
              <a:t>Application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500" spc="-5">
                <a:latin typeface="Times New Roman"/>
                <a:cs typeface="Times New Roman"/>
              </a:rPr>
              <a:t>-CGI</a:t>
            </a:r>
            <a:endParaRPr sz="2500">
              <a:latin typeface="Times New Roman"/>
              <a:cs typeface="Times New Roman"/>
            </a:endParaRPr>
          </a:p>
          <a:p>
            <a:pPr marL="12700" marR="1635125">
              <a:lnSpc>
                <a:spcPct val="120000"/>
              </a:lnSpc>
            </a:pPr>
            <a:r>
              <a:rPr dirty="0" sz="2500" spc="-5">
                <a:latin typeface="Times New Roman"/>
                <a:cs typeface="Times New Roman"/>
              </a:rPr>
              <a:t>-Jython –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Servlets  </a:t>
            </a:r>
            <a:r>
              <a:rPr dirty="0" sz="2500" spc="-30">
                <a:latin typeface="Times New Roman"/>
                <a:cs typeface="Times New Roman"/>
              </a:rPr>
              <a:t>Testing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scripts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030" y="808990"/>
            <a:ext cx="6120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i="1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do people use</a:t>
            </a:r>
            <a:r>
              <a:rPr dirty="0" sz="4000" spc="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6737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3969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48841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1621497"/>
            <a:ext cx="8112125" cy="452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5895">
              <a:lnSpc>
                <a:spcPct val="1201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The following </a:t>
            </a:r>
            <a:r>
              <a:rPr dirty="0" sz="2500" spc="-10">
                <a:latin typeface="Times New Roman"/>
                <a:cs typeface="Times New Roman"/>
              </a:rPr>
              <a:t>primary </a:t>
            </a:r>
            <a:r>
              <a:rPr dirty="0" sz="2500" spc="-5">
                <a:latin typeface="Times New Roman"/>
                <a:cs typeface="Times New Roman"/>
              </a:rPr>
              <a:t>factors cited by Python users  seem to be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these: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C00000"/>
                </a:solidFill>
                <a:latin typeface="Times New Roman"/>
                <a:cs typeface="Times New Roman"/>
              </a:rPr>
              <a:t>Python is</a:t>
            </a:r>
            <a:r>
              <a:rPr dirty="0" sz="25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C00000"/>
                </a:solidFill>
                <a:latin typeface="Times New Roman"/>
                <a:cs typeface="Times New Roman"/>
              </a:rPr>
              <a:t>object-oriented</a:t>
            </a:r>
            <a:endParaRPr sz="25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Times New Roman"/>
                <a:cs typeface="Times New Roman"/>
              </a:rPr>
              <a:t>Structure supports such concepts as polymorphism, operation  overloading, and multiple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inheritance.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dirty="0" sz="2500" spc="-5">
                <a:solidFill>
                  <a:srgbClr val="C00000"/>
                </a:solidFill>
                <a:latin typeface="Times New Roman"/>
                <a:cs typeface="Times New Roman"/>
              </a:rPr>
              <a:t>Indentation</a:t>
            </a:r>
            <a:endParaRPr sz="2500">
              <a:latin typeface="Times New Roman"/>
              <a:cs typeface="Times New Roman"/>
            </a:endParaRPr>
          </a:p>
          <a:p>
            <a:pPr marL="287020" marR="1428115">
              <a:lnSpc>
                <a:spcPts val="3600"/>
              </a:lnSpc>
              <a:spcBef>
                <a:spcPts val="220"/>
              </a:spcBef>
            </a:pPr>
            <a:r>
              <a:rPr dirty="0" sz="2500" spc="-5">
                <a:latin typeface="Times New Roman"/>
                <a:cs typeface="Times New Roman"/>
              </a:rPr>
              <a:t>Indentation is one of the greatest future in Python.  </a:t>
            </a:r>
            <a:r>
              <a:rPr dirty="0" sz="2500" spc="-5">
                <a:solidFill>
                  <a:srgbClr val="C00000"/>
                </a:solidFill>
                <a:latin typeface="Times New Roman"/>
                <a:cs typeface="Times New Roman"/>
              </a:rPr>
              <a:t>It's free (open</a:t>
            </a:r>
            <a:r>
              <a:rPr dirty="0" sz="2500" spc="5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C00000"/>
                </a:solidFill>
                <a:latin typeface="Times New Roman"/>
                <a:cs typeface="Times New Roman"/>
              </a:rPr>
              <a:t>source)</a:t>
            </a:r>
            <a:endParaRPr sz="2500">
              <a:latin typeface="Times New Roman"/>
              <a:cs typeface="Times New Roman"/>
            </a:endParaRPr>
          </a:p>
          <a:p>
            <a:pPr marL="287020" marR="1261110">
              <a:lnSpc>
                <a:spcPts val="3600"/>
              </a:lnSpc>
            </a:pPr>
            <a:r>
              <a:rPr dirty="0" sz="2500" spc="-5">
                <a:latin typeface="Times New Roman"/>
                <a:cs typeface="Times New Roman"/>
              </a:rPr>
              <a:t>Downloading and installing Python is free and easy  Source code is easily</a:t>
            </a:r>
            <a:r>
              <a:rPr dirty="0" sz="2500" spc="6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accessible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2020-01-10T03:50:17Z</dcterms:created>
  <dcterms:modified xsi:type="dcterms:W3CDTF">2020-01-10T03:50:17Z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2020-01-10T00:00:00Z</vt:filetime>
  </property>
</Properties>
</file>