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23"/>
  </p:notesMasterIdLst>
  <p:handoutMasterIdLst>
    <p:handoutMasterId r:id="rId24"/>
  </p:handoutMasterIdLst>
  <p:sldIdLst>
    <p:sldId id="256" r:id="rId3"/>
    <p:sldId id="320" r:id="rId4"/>
    <p:sldId id="401" r:id="rId5"/>
    <p:sldId id="402" r:id="rId6"/>
    <p:sldId id="406" r:id="rId7"/>
    <p:sldId id="414" r:id="rId8"/>
    <p:sldId id="412" r:id="rId9"/>
    <p:sldId id="403" r:id="rId10"/>
    <p:sldId id="404" r:id="rId11"/>
    <p:sldId id="405" r:id="rId12"/>
    <p:sldId id="322" r:id="rId13"/>
    <p:sldId id="397" r:id="rId14"/>
    <p:sldId id="407" r:id="rId15"/>
    <p:sldId id="408" r:id="rId16"/>
    <p:sldId id="411" r:id="rId17"/>
    <p:sldId id="398" r:id="rId18"/>
    <p:sldId id="413" r:id="rId19"/>
    <p:sldId id="409" r:id="rId20"/>
    <p:sldId id="410" r:id="rId21"/>
    <p:sldId id="41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1/10/2020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xmlns=""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1/10/2020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xmlns=""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smtClean="0"/>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xmlns="" val="39755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36796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234162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1"/>
            <a:ext cx="4038600"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1"/>
            <a:ext cx="4038600" cy="1881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14789"/>
            <a:ext cx="4038600" cy="1882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304982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1"/>
            <a:ext cx="4038600"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smtClean="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150596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288665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1/10/2020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xmlns="" val="3182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1/10/2020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xmlns="" val="229839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1/10/2020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xmlns="" val="3101590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1/10/2020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xmlns="" val="2553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1/10/2020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xmlns="" val="407303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65262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1/10/2020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xmlns="" val="226647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1/10/2020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xmlns="" val="403962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1/10/2020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xmlns="" val="77590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1/10/2020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xmlns="" val="239852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1/10/2020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xmlns="" val="212435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1/10/2020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xmlns="" val="403658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39063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19254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778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2119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16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557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xmlns="" val="78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92" r:id="rId1"/>
    <p:sldLayoutId id="2147484393" r:id="rId2"/>
    <p:sldLayoutId id="2147484373" r:id="rId3"/>
    <p:sldLayoutId id="2147484374" r:id="rId4"/>
    <p:sldLayoutId id="2147484394" r:id="rId5"/>
    <p:sldLayoutId id="2147484395" r:id="rId6"/>
    <p:sldLayoutId id="2147484396" r:id="rId7"/>
    <p:sldLayoutId id="2147484397" r:id="rId8"/>
    <p:sldLayoutId id="2147484375" r:id="rId9"/>
    <p:sldLayoutId id="2147484376" r:id="rId10"/>
    <p:sldLayoutId id="2147484377" r:id="rId11"/>
    <p:sldLayoutId id="2147484378" r:id="rId12"/>
    <p:sldLayoutId id="2147484379" r:id="rId13"/>
    <p:sldLayoutId id="2147484380" r:id="rId14"/>
  </p:sldLayoutIdLst>
  <p:timing>
    <p:tnLst>
      <p:par>
        <p:cTn id="1" dur="indefinite" restart="never" nodeType="tmRoot"/>
      </p:par>
    </p:tnLst>
  </p:timing>
  <p:hf sldNum="0" hdr="0" dt="0"/>
  <p:txStyles>
    <p:titleStyle>
      <a:lvl1pPr algn="ctr" rtl="0" eaLnBrk="1" fontAlgn="base" hangingPunct="1">
        <a:spcBef>
          <a:spcPct val="0"/>
        </a:spcBef>
        <a:spcAft>
          <a:spcPct val="0"/>
        </a:spcAft>
        <a:defRPr sz="3600">
          <a:solidFill>
            <a:schemeClr val="tx1"/>
          </a:solidFill>
          <a:latin typeface="+mj-lt"/>
          <a:ea typeface="ＭＳ Ｐゴシック" charset="0"/>
          <a:cs typeface="+mj-cs"/>
        </a:defRPr>
      </a:lvl1pPr>
      <a:lvl2pPr algn="ctr" rtl="0" eaLnBrk="1" fontAlgn="base" hangingPunct="1">
        <a:spcBef>
          <a:spcPct val="0"/>
        </a:spcBef>
        <a:spcAft>
          <a:spcPct val="0"/>
        </a:spcAft>
        <a:defRPr sz="3600">
          <a:solidFill>
            <a:schemeClr val="tx1"/>
          </a:solidFill>
          <a:latin typeface="Arial" pitchFamily="34" charset="0"/>
          <a:ea typeface="ＭＳ Ｐゴシック" charset="0"/>
        </a:defRPr>
      </a:lvl2pPr>
      <a:lvl3pPr algn="ctr" rtl="0" eaLnBrk="1" fontAlgn="base" hangingPunct="1">
        <a:spcBef>
          <a:spcPct val="0"/>
        </a:spcBef>
        <a:spcAft>
          <a:spcPct val="0"/>
        </a:spcAft>
        <a:defRPr sz="3600">
          <a:solidFill>
            <a:schemeClr val="tx1"/>
          </a:solidFill>
          <a:latin typeface="Arial" pitchFamily="34" charset="0"/>
          <a:ea typeface="ＭＳ Ｐゴシック" charset="0"/>
        </a:defRPr>
      </a:lvl3pPr>
      <a:lvl4pPr algn="ctr" rtl="0" eaLnBrk="1" fontAlgn="base" hangingPunct="1">
        <a:spcBef>
          <a:spcPct val="0"/>
        </a:spcBef>
        <a:spcAft>
          <a:spcPct val="0"/>
        </a:spcAft>
        <a:defRPr sz="3600">
          <a:solidFill>
            <a:schemeClr val="tx1"/>
          </a:solidFill>
          <a:latin typeface="Arial" pitchFamily="34" charset="0"/>
          <a:ea typeface="ＭＳ Ｐゴシック" charset="0"/>
        </a:defRPr>
      </a:lvl4pPr>
      <a:lvl5pPr algn="ctr" rtl="0" eaLnBrk="1" fontAlgn="base" hangingPunct="1">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1" fontAlgn="base" hangingPunct="1">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1/10/2020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313" y="987425"/>
            <a:ext cx="7772400" cy="1470025"/>
          </a:xfrm>
        </p:spPr>
        <p:txBody>
          <a:bodyPr/>
          <a:lstStyle/>
          <a:p>
            <a:pPr eaLnBrk="1" hangingPunct="1"/>
            <a:r>
              <a:rPr lang="en-US" altLang="en-US" sz="4400" dirty="0" smtClean="0">
                <a:ea typeface="ＭＳ Ｐゴシック" pitchFamily="34" charset="-128"/>
              </a:rPr>
              <a:t>Introduction to Data Science</a:t>
            </a:r>
          </a:p>
        </p:txBody>
      </p:sp>
      <p:sp>
        <p:nvSpPr>
          <p:cNvPr id="9219" name="Rectangle 3"/>
          <p:cNvSpPr>
            <a:spLocks noGrp="1" noChangeArrowheads="1"/>
          </p:cNvSpPr>
          <p:nvPr>
            <p:ph type="subTitle" idx="1"/>
          </p:nvPr>
        </p:nvSpPr>
        <p:spPr>
          <a:xfrm>
            <a:off x="609600" y="3352800"/>
            <a:ext cx="7848600" cy="2438400"/>
          </a:xfrm>
        </p:spPr>
        <p:txBody>
          <a:bodyPr/>
          <a:lstStyle/>
          <a:p>
            <a:pPr eaLnBrk="1" hangingPunct="1">
              <a:lnSpc>
                <a:spcPct val="120000"/>
              </a:lnSpc>
            </a:pPr>
            <a:r>
              <a:rPr lang="en-US" altLang="en-US" sz="2400" dirty="0" smtClean="0">
                <a:ea typeface="ＭＳ Ｐゴシック" pitchFamily="34" charset="-128"/>
              </a:rPr>
              <a:t>Kamal Al Nasr, Matthew Hayes </a:t>
            </a:r>
            <a:r>
              <a:rPr lang="en-US" altLang="en-US" sz="2400" dirty="0">
                <a:ea typeface="ＭＳ Ｐゴシック" pitchFamily="34" charset="-128"/>
              </a:rPr>
              <a:t>and Jean-Claude </a:t>
            </a:r>
            <a:r>
              <a:rPr lang="en-US" altLang="en-US" sz="2400" dirty="0" err="1">
                <a:ea typeface="ＭＳ Ｐゴシック" pitchFamily="34" charset="-128"/>
              </a:rPr>
              <a:t>Pedjeu</a:t>
            </a:r>
            <a:endParaRPr lang="en-US" altLang="en-US" sz="2400" dirty="0" smtClean="0">
              <a:ea typeface="ＭＳ Ｐゴシック" pitchFamily="34" charset="-128"/>
            </a:endParaRPr>
          </a:p>
          <a:p>
            <a:pPr eaLnBrk="1" hangingPunct="1">
              <a:lnSpc>
                <a:spcPct val="120000"/>
              </a:lnSpc>
            </a:pPr>
            <a:r>
              <a:rPr lang="en-US" altLang="en-US" sz="2000" i="1" dirty="0" smtClean="0">
                <a:ea typeface="ＭＳ Ｐゴシック" pitchFamily="34" charset="-128"/>
              </a:rPr>
              <a:t>Computer Science and Mathematical Sciences</a:t>
            </a:r>
          </a:p>
          <a:p>
            <a:pPr eaLnBrk="1" hangingPunct="1">
              <a:lnSpc>
                <a:spcPct val="80000"/>
              </a:lnSpc>
            </a:pPr>
            <a:r>
              <a:rPr lang="en-US" altLang="en-US" sz="2000" i="1" dirty="0" smtClean="0">
                <a:ea typeface="ＭＳ Ｐゴシック" pitchFamily="34" charset="-128"/>
              </a:rPr>
              <a:t>College of Engineering</a:t>
            </a:r>
          </a:p>
          <a:p>
            <a:pPr eaLnBrk="1" hangingPunct="1">
              <a:lnSpc>
                <a:spcPct val="80000"/>
              </a:lnSpc>
            </a:pPr>
            <a:r>
              <a:rPr lang="en-US" altLang="en-US" sz="2000" i="1" dirty="0" smtClean="0">
                <a:ea typeface="ＭＳ Ｐゴシック" pitchFamily="34" charset="-128"/>
              </a:rPr>
              <a:t> Tennessee State University</a:t>
            </a:r>
          </a:p>
          <a:p>
            <a:pPr eaLnBrk="1" hangingPunct="1">
              <a:lnSpc>
                <a:spcPct val="80000"/>
              </a:lnSpc>
            </a:pPr>
            <a:endParaRPr lang="en-US" altLang="en-US" sz="1800" dirty="0" smtClean="0">
              <a:ea typeface="ＭＳ Ｐゴシック" pitchFamily="34" charset="-128"/>
            </a:endParaRPr>
          </a:p>
        </p:txBody>
      </p:sp>
      <p:sp>
        <p:nvSpPr>
          <p:cNvPr id="11" name="Title 1"/>
          <p:cNvSpPr txBox="1">
            <a:spLocks/>
          </p:cNvSpPr>
          <p:nvPr/>
        </p:nvSpPr>
        <p:spPr bwMode="auto">
          <a:xfrm>
            <a:off x="1371600" y="0"/>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pic>
        <p:nvPicPr>
          <p:cNvPr id="9221" name="Picture 1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77200" y="5927725"/>
            <a:ext cx="10668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1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29600" y="93663"/>
            <a:ext cx="914400" cy="91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15" descr="http://www.tnepscor.org/images/logo_new.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6248400"/>
            <a:ext cx="1668463"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4" name="TextBox 7"/>
          <p:cNvSpPr txBox="1">
            <a:spLocks noChangeArrowheads="1"/>
          </p:cNvSpPr>
          <p:nvPr/>
        </p:nvSpPr>
        <p:spPr bwMode="auto">
          <a:xfrm>
            <a:off x="2990850" y="6400800"/>
            <a:ext cx="4095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pitchFamily="34" charset="-128"/>
              </a:defRPr>
            </a:lvl1pPr>
            <a:lvl2pPr>
              <a:defRPr sz="2800">
                <a:solidFill>
                  <a:srgbClr val="000050"/>
                </a:solidFill>
                <a:latin typeface="Arial" charset="0"/>
                <a:ea typeface="ＭＳ Ｐゴシック" pitchFamily="34" charset="-128"/>
              </a:defRPr>
            </a:lvl2pPr>
            <a:lvl3pPr>
              <a:defRPr sz="2400">
                <a:solidFill>
                  <a:schemeClr val="tx1"/>
                </a:solidFill>
                <a:latin typeface="Arial" charset="0"/>
                <a:ea typeface="ＭＳ Ｐゴシック" pitchFamily="34" charset="-128"/>
              </a:defRPr>
            </a:lvl3pPr>
            <a:lvl4pPr>
              <a:defRPr sz="2000">
                <a:solidFill>
                  <a:schemeClr val="tx1"/>
                </a:solidFill>
                <a:latin typeface="Arial" charset="0"/>
                <a:ea typeface="ＭＳ Ｐゴシック" pitchFamily="34" charset="-128"/>
              </a:defRPr>
            </a:lvl4pPr>
            <a:lvl5pPr>
              <a:defRPr sz="2000">
                <a:solidFill>
                  <a:schemeClr val="tx1"/>
                </a:solidFill>
                <a:latin typeface="Arial" charset="0"/>
                <a:ea typeface="ＭＳ Ｐゴシック" pitchFamily="34" charset="-128"/>
              </a:defRPr>
            </a:lvl5pPr>
            <a:lvl6pPr eaLnBrk="0" hangingPunct="0">
              <a:defRPr sz="2000">
                <a:solidFill>
                  <a:schemeClr val="tx1"/>
                </a:solidFill>
                <a:latin typeface="Arial" charset="0"/>
                <a:ea typeface="ＭＳ Ｐゴシック" pitchFamily="34" charset="-128"/>
              </a:defRPr>
            </a:lvl6pPr>
            <a:lvl7pPr eaLnBrk="0" hangingPunct="0">
              <a:defRPr sz="2000">
                <a:solidFill>
                  <a:schemeClr val="tx1"/>
                </a:solidFill>
                <a:latin typeface="Arial" charset="0"/>
                <a:ea typeface="ＭＳ Ｐゴシック" pitchFamily="34" charset="-128"/>
              </a:defRPr>
            </a:lvl7pPr>
            <a:lvl8pPr eaLnBrk="0" hangingPunct="0">
              <a:defRPr sz="2000">
                <a:solidFill>
                  <a:schemeClr val="tx1"/>
                </a:solidFill>
                <a:latin typeface="Arial" charset="0"/>
                <a:ea typeface="ＭＳ Ｐゴシック" pitchFamily="34" charset="-128"/>
              </a:defRPr>
            </a:lvl8pPr>
            <a:lvl9pPr eaLnBrk="0" hangingPunct="0">
              <a:defRPr sz="2000">
                <a:solidFill>
                  <a:schemeClr val="tx1"/>
                </a:solidFill>
                <a:latin typeface="Arial" charset="0"/>
                <a:ea typeface="ＭＳ Ｐゴシック" pitchFamily="34" charset="-128"/>
              </a:defRPr>
            </a:lvl9pPr>
          </a:lstStyle>
          <a:p>
            <a:pPr>
              <a:lnSpc>
                <a:spcPct val="200000"/>
              </a:lnSpc>
            </a:pPr>
            <a:r>
              <a:rPr lang="en-US" altLang="en-US" sz="1400" i="1">
                <a:latin typeface="Georgia" pitchFamily="18" charset="0"/>
              </a:rPr>
              <a:t>1</a:t>
            </a:r>
            <a:r>
              <a:rPr lang="en-US" altLang="en-US" sz="1400" i="1" baseline="30000">
                <a:latin typeface="Georgia" pitchFamily="18" charset="0"/>
              </a:rPr>
              <a:t>st</a:t>
            </a:r>
            <a:r>
              <a:rPr lang="en-US" altLang="en-US" sz="1400" i="1">
                <a:latin typeface="Georgia" pitchFamily="18" charset="0"/>
              </a:rPr>
              <a:t> Annual Workshop on Data Sciences</a:t>
            </a:r>
          </a:p>
        </p:txBody>
      </p:sp>
      <p:pic>
        <p:nvPicPr>
          <p:cNvPr id="9225" name="Picture 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5725" y="69850"/>
            <a:ext cx="1285875" cy="723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and Data Science</a:t>
            </a:r>
            <a:endParaRPr lang="en-US" dirty="0"/>
          </a:p>
        </p:txBody>
      </p:sp>
      <p:sp>
        <p:nvSpPr>
          <p:cNvPr id="3" name="Content Placeholder 2"/>
          <p:cNvSpPr>
            <a:spLocks noGrp="1"/>
          </p:cNvSpPr>
          <p:nvPr>
            <p:ph idx="1"/>
          </p:nvPr>
        </p:nvSpPr>
        <p:spPr/>
        <p:txBody>
          <a:bodyPr/>
          <a:lstStyle/>
          <a:p>
            <a:r>
              <a:rPr lang="en-US" sz="2600" dirty="0" smtClean="0"/>
              <a:t>“… </a:t>
            </a:r>
            <a:r>
              <a:rPr lang="en-US" sz="2600" dirty="0"/>
              <a:t>the sexy job in the next 10 years will be statisticians,” </a:t>
            </a:r>
            <a:r>
              <a:rPr lang="en-US" sz="1400" dirty="0"/>
              <a:t>Hal Varian, Google Chief Economist</a:t>
            </a:r>
          </a:p>
          <a:p>
            <a:r>
              <a:rPr lang="en-US" sz="2600" dirty="0" smtClean="0"/>
              <a:t>The </a:t>
            </a:r>
            <a:r>
              <a:rPr lang="en-US" sz="2600" dirty="0"/>
              <a:t>U.S. will need 140,000-190,000 predictive analysts and 1.5 million managers/analysts by 2018. </a:t>
            </a:r>
            <a:r>
              <a:rPr lang="en-US" sz="1400" dirty="0"/>
              <a:t>McKinsey Global Institute’s June 2011</a:t>
            </a:r>
          </a:p>
          <a:p>
            <a:r>
              <a:rPr lang="en-US" sz="2600" dirty="0" smtClean="0"/>
              <a:t>New </a:t>
            </a:r>
            <a:r>
              <a:rPr lang="en-US" sz="2600" dirty="0"/>
              <a:t>Data Science institutes being created or repurposed – NYU, Columbia, Washington, UCB,...</a:t>
            </a:r>
          </a:p>
          <a:p>
            <a:r>
              <a:rPr lang="en-US" sz="2600" dirty="0" smtClean="0"/>
              <a:t>New </a:t>
            </a:r>
            <a:r>
              <a:rPr lang="en-US" sz="2600" dirty="0"/>
              <a:t>degree programs, courses, boot-camps:</a:t>
            </a:r>
          </a:p>
          <a:p>
            <a:pPr lvl="1"/>
            <a:r>
              <a:rPr lang="en-US" sz="2200" dirty="0" smtClean="0"/>
              <a:t>e.g</a:t>
            </a:r>
            <a:r>
              <a:rPr lang="en-US" sz="2200" dirty="0"/>
              <a:t>., at Berkeley: Stats, </a:t>
            </a:r>
            <a:r>
              <a:rPr lang="en-US" sz="2200" dirty="0" smtClean="0"/>
              <a:t>I-School</a:t>
            </a:r>
            <a:r>
              <a:rPr lang="en-US" sz="2200" dirty="0"/>
              <a:t>, CS, Astronomy…</a:t>
            </a:r>
          </a:p>
          <a:p>
            <a:pPr lvl="1"/>
            <a:r>
              <a:rPr lang="en-US" sz="2200" dirty="0" smtClean="0"/>
              <a:t>One </a:t>
            </a:r>
            <a:r>
              <a:rPr lang="en-US" sz="2200" dirty="0"/>
              <a:t>proposal (elsewhere) for an MS in “Big Data Science”</a:t>
            </a:r>
          </a:p>
        </p:txBody>
      </p:sp>
    </p:spTree>
    <p:extLst>
      <p:ext uri="{BB962C8B-B14F-4D97-AF65-F5344CB8AC3E}">
        <p14:creationId xmlns:p14="http://schemas.microsoft.com/office/powerpoint/2010/main" xmlns="" val="3902230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smtClean="0">
                <a:ea typeface="+mn-ea"/>
              </a:rPr>
              <a:t>An </a:t>
            </a:r>
            <a:r>
              <a:rPr lang="en-US" dirty="0">
                <a:ea typeface="+mn-ea"/>
              </a:rPr>
              <a:t>area that manages, manipulates, extracts, and interprets knowledge from tremendous amount of </a:t>
            </a:r>
            <a:r>
              <a:rPr lang="en-US" dirty="0" smtClean="0">
                <a:ea typeface="+mn-ea"/>
              </a:rPr>
              <a:t>data</a:t>
            </a:r>
          </a:p>
          <a:p>
            <a:pPr>
              <a:defRPr/>
            </a:pPr>
            <a:r>
              <a:rPr lang="en-US" dirty="0" smtClean="0">
                <a:ea typeface="+mn-ea"/>
              </a:rPr>
              <a:t>Data </a:t>
            </a:r>
            <a:r>
              <a:rPr lang="en-US" dirty="0">
                <a:ea typeface="+mn-ea"/>
              </a:rPr>
              <a:t>science </a:t>
            </a:r>
            <a:r>
              <a:rPr lang="en-US" dirty="0" smtClean="0">
                <a:ea typeface="+mn-ea"/>
              </a:rPr>
              <a:t>(DS) is </a:t>
            </a:r>
            <a:r>
              <a:rPr lang="en-US" dirty="0">
                <a:ea typeface="+mn-ea"/>
              </a:rPr>
              <a:t>a multidisciplinary field of study with goal to address </a:t>
            </a:r>
            <a:r>
              <a:rPr lang="en-US" dirty="0" smtClean="0">
                <a:ea typeface="+mn-ea"/>
              </a:rPr>
              <a:t>the challenges in </a:t>
            </a:r>
            <a:r>
              <a:rPr lang="en-US" dirty="0">
                <a:ea typeface="+mn-ea"/>
              </a:rPr>
              <a:t>big </a:t>
            </a:r>
            <a:r>
              <a:rPr lang="en-US" dirty="0" smtClean="0">
                <a:ea typeface="+mn-ea"/>
              </a:rPr>
              <a:t>data</a:t>
            </a:r>
            <a:endParaRPr lang="en-US" dirty="0">
              <a:ea typeface="+mn-ea"/>
            </a:endParaRPr>
          </a:p>
          <a:p>
            <a:pPr>
              <a:defRPr/>
            </a:pPr>
            <a:r>
              <a:rPr lang="en-US" dirty="0">
                <a:solidFill>
                  <a:srgbClr val="000066"/>
                </a:solidFill>
                <a:ea typeface="+mn-ea"/>
              </a:rPr>
              <a:t>Data science principles apply to all data – big and </a:t>
            </a:r>
            <a:r>
              <a:rPr lang="en-US" dirty="0" smtClean="0">
                <a:solidFill>
                  <a:srgbClr val="000066"/>
                </a:solidFill>
                <a:ea typeface="+mn-ea"/>
              </a:rPr>
              <a:t>small</a:t>
            </a:r>
          </a:p>
        </p:txBody>
      </p:sp>
      <p:sp>
        <p:nvSpPr>
          <p:cNvPr id="2" name="TextBox 1"/>
          <p:cNvSpPr txBox="1"/>
          <p:nvPr/>
        </p:nvSpPr>
        <p:spPr>
          <a:xfrm>
            <a:off x="1600200" y="6324600"/>
            <a:ext cx="5483745" cy="276999"/>
          </a:xfrm>
          <a:prstGeom prst="rect">
            <a:avLst/>
          </a:prstGeom>
          <a:noFill/>
        </p:spPr>
        <p:txBody>
          <a:bodyPr wrap="none" rtlCol="0">
            <a:spAutoFit/>
          </a:bodyPr>
          <a:lstStyle/>
          <a:p>
            <a:r>
              <a:rPr lang="en-US" sz="1200" b="1" dirty="0">
                <a:solidFill>
                  <a:schemeClr val="bg1">
                    <a:lumMod val="65000"/>
                  </a:schemeClr>
                </a:solidFill>
              </a:rPr>
              <a:t>https://</a:t>
            </a:r>
            <a:r>
              <a:rPr lang="en-US" sz="1200" b="1" dirty="0" smtClean="0">
                <a:solidFill>
                  <a:schemeClr val="bg1">
                    <a:lumMod val="65000"/>
                  </a:schemeClr>
                </a:solidFill>
              </a:rPr>
              <a:t>hbr.org/2012/10/data-scientist-the-sexiest-job-of-the-21st-century</a:t>
            </a:r>
            <a:r>
              <a:rPr lang="en-US" sz="1200" b="1" dirty="0">
                <a:solidFill>
                  <a:schemeClr val="bg1">
                    <a:lumMod val="65000"/>
                  </a:schemeClr>
                </a:solidFill>
              </a:rPr>
              <a:t>/</a:t>
            </a:r>
            <a:endParaRPr lang="en-US" sz="12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p:txBody>
          <a:bodyPr/>
          <a:lstStyle/>
          <a:p>
            <a:r>
              <a:rPr lang="en-US" sz="2800" dirty="0"/>
              <a:t>Theories and techniques from many fields and disciplines are used to investigate and analyze a large amount of data to help decision makers in many industries such as science, engineering, economics, politics, finance, and </a:t>
            </a:r>
            <a:r>
              <a:rPr lang="en-US" sz="2800" dirty="0" smtClean="0"/>
              <a:t>education</a:t>
            </a:r>
          </a:p>
          <a:p>
            <a:pPr lvl="1"/>
            <a:r>
              <a:rPr lang="en-US" sz="2400" dirty="0" smtClean="0"/>
              <a:t>Computer Science</a:t>
            </a:r>
          </a:p>
          <a:p>
            <a:pPr lvl="2"/>
            <a:r>
              <a:rPr lang="en-US" sz="2000" dirty="0" smtClean="0"/>
              <a:t>Pattern recognition, visualization, data warehousing, High performance computing, Databases, AI</a:t>
            </a:r>
          </a:p>
          <a:p>
            <a:pPr lvl="1"/>
            <a:r>
              <a:rPr lang="en-US" sz="2400" dirty="0" smtClean="0"/>
              <a:t>Mathematics</a:t>
            </a:r>
          </a:p>
          <a:p>
            <a:pPr lvl="2"/>
            <a:r>
              <a:rPr lang="en-US" sz="2000" dirty="0" smtClean="0"/>
              <a:t>Mathematical Modeling</a:t>
            </a:r>
          </a:p>
          <a:p>
            <a:pPr lvl="1"/>
            <a:r>
              <a:rPr lang="en-US" sz="2400" dirty="0" smtClean="0"/>
              <a:t>Statistics</a:t>
            </a:r>
          </a:p>
          <a:p>
            <a:pPr lvl="2"/>
            <a:r>
              <a:rPr lang="en-US" sz="2000" dirty="0"/>
              <a:t>Statistical and Stochastic modeling, </a:t>
            </a:r>
            <a:r>
              <a:rPr lang="en-US" sz="2000" dirty="0" smtClean="0"/>
              <a:t>Probability.</a:t>
            </a:r>
            <a:endParaRPr lang="en-US" dirty="0"/>
          </a:p>
        </p:txBody>
      </p:sp>
    </p:spTree>
    <p:extLst>
      <p:ext uri="{BB962C8B-B14F-4D97-AF65-F5344CB8AC3E}">
        <p14:creationId xmlns:p14="http://schemas.microsoft.com/office/powerpoint/2010/main" xmlns="" val="3110249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Data Science</a:t>
            </a:r>
            <a:endParaRPr lang="en-US" altLang="en-US" dirty="0" smtClean="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066800"/>
            <a:ext cx="8229600" cy="53909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9427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Data Science</a:t>
            </a:r>
            <a:endParaRPr lang="en-US" altLang="en-US" dirty="0" smtClean="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066800"/>
            <a:ext cx="8305800" cy="5527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0667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t>
            </a:r>
            <a:r>
              <a:rPr lang="en-US" dirty="0"/>
              <a:t>E</a:t>
            </a:r>
            <a:r>
              <a:rPr lang="en-US" dirty="0" smtClean="0"/>
              <a:t>xamples</a:t>
            </a:r>
            <a:endParaRPr lang="en-US" dirty="0"/>
          </a:p>
        </p:txBody>
      </p:sp>
      <p:sp>
        <p:nvSpPr>
          <p:cNvPr id="3" name="Content Placeholder 2"/>
          <p:cNvSpPr>
            <a:spLocks noGrp="1"/>
          </p:cNvSpPr>
          <p:nvPr>
            <p:ph idx="1"/>
          </p:nvPr>
        </p:nvSpPr>
        <p:spPr/>
        <p:txBody>
          <a:bodyPr/>
          <a:lstStyle/>
          <a:p>
            <a:r>
              <a:rPr lang="en-US" dirty="0" smtClean="0"/>
              <a:t>Companies learn your secrets, shopping patterns, and preferences</a:t>
            </a:r>
          </a:p>
          <a:p>
            <a:pPr lvl="1"/>
            <a:r>
              <a:rPr lang="en-US" dirty="0" smtClean="0"/>
              <a:t>For example, </a:t>
            </a:r>
            <a:r>
              <a:rPr lang="en-US" dirty="0"/>
              <a:t>c</a:t>
            </a:r>
            <a:r>
              <a:rPr lang="en-US" dirty="0" smtClean="0"/>
              <a:t>an we know if a woman is pregnant, even if she doesn’t want us to know? </a:t>
            </a:r>
            <a:r>
              <a:rPr lang="en-US" dirty="0" smtClean="0">
                <a:hlinkClick r:id="rId2"/>
              </a:rPr>
              <a:t>Target case study</a:t>
            </a:r>
            <a:endParaRPr lang="en-US" dirty="0" smtClean="0"/>
          </a:p>
          <a:p>
            <a:r>
              <a:rPr lang="en-US" dirty="0" smtClean="0"/>
              <a:t>Data Science and election (2008, 2012)</a:t>
            </a:r>
          </a:p>
          <a:p>
            <a:pPr lvl="1"/>
            <a:r>
              <a:rPr lang="en-US" dirty="0"/>
              <a:t>1 million people installed the Obama Facebook app that gave access to info on “friends</a:t>
            </a:r>
            <a:r>
              <a:rPr lang="en-US" dirty="0" smtClean="0"/>
              <a:t>”</a:t>
            </a:r>
            <a:endParaRPr lang="en-US" dirty="0"/>
          </a:p>
          <a:p>
            <a:endParaRPr lang="en-US" dirty="0"/>
          </a:p>
        </p:txBody>
      </p:sp>
    </p:spTree>
    <p:extLst>
      <p:ext uri="{BB962C8B-B14F-4D97-AF65-F5344CB8AC3E}">
        <p14:creationId xmlns:p14="http://schemas.microsoft.com/office/powerpoint/2010/main" xmlns="" val="2259088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Scientists</a:t>
            </a:r>
            <a:endParaRPr lang="en-US" dirty="0"/>
          </a:p>
        </p:txBody>
      </p:sp>
      <p:sp>
        <p:nvSpPr>
          <p:cNvPr id="3" name="Content Placeholder 2"/>
          <p:cNvSpPr>
            <a:spLocks noGrp="1"/>
          </p:cNvSpPr>
          <p:nvPr>
            <p:ph idx="1"/>
          </p:nvPr>
        </p:nvSpPr>
        <p:spPr/>
        <p:txBody>
          <a:bodyPr/>
          <a:lstStyle/>
          <a:p>
            <a:pPr>
              <a:defRPr/>
            </a:pPr>
            <a:r>
              <a:rPr lang="en-US" dirty="0"/>
              <a:t>Data Scientist</a:t>
            </a:r>
          </a:p>
          <a:p>
            <a:pPr lvl="1">
              <a:defRPr/>
            </a:pPr>
            <a:r>
              <a:rPr lang="en-US" dirty="0"/>
              <a:t>The Sexiest Job of the 21</a:t>
            </a:r>
            <a:r>
              <a:rPr lang="en-US" baseline="30000" dirty="0"/>
              <a:t>st</a:t>
            </a:r>
            <a:r>
              <a:rPr lang="en-US" dirty="0"/>
              <a:t> Century</a:t>
            </a:r>
          </a:p>
          <a:p>
            <a:r>
              <a:rPr lang="en-US" dirty="0" smtClean="0"/>
              <a:t>They find stories, extract knowledge. They are not reporters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xmlns="" val="1764501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Scientists</a:t>
            </a:r>
            <a:endParaRPr lang="en-US" dirty="0"/>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a:t>
            </a:r>
            <a:r>
              <a:rPr lang="en-US" dirty="0" smtClean="0"/>
              <a:t>decisions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xmlns="" val="249449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00200" y="-76200"/>
            <a:ext cx="6477000" cy="990600"/>
          </a:xfrm>
        </p:spPr>
        <p:txBody>
          <a:bodyPr/>
          <a:lstStyle/>
          <a:p>
            <a:r>
              <a:rPr lang="en-US" dirty="0"/>
              <a:t>What do Data Scientists do</a:t>
            </a:r>
            <a:r>
              <a:rPr lang="en-US" altLang="en-US" dirty="0" smtClean="0"/>
              <a:t>?</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smtClean="0"/>
              <a:t>National Security</a:t>
            </a:r>
          </a:p>
          <a:p>
            <a:pPr algn="just"/>
            <a:r>
              <a:rPr lang="en-US" sz="2800" dirty="0" smtClean="0"/>
              <a:t>Cyber Security</a:t>
            </a:r>
          </a:p>
          <a:p>
            <a:pPr algn="just"/>
            <a:r>
              <a:rPr lang="en-US" sz="2800" dirty="0" smtClean="0"/>
              <a:t>Business Analytics</a:t>
            </a:r>
          </a:p>
          <a:p>
            <a:pPr algn="just"/>
            <a:r>
              <a:rPr lang="en-US" sz="2800" dirty="0" smtClean="0"/>
              <a:t>Engineering </a:t>
            </a:r>
          </a:p>
          <a:p>
            <a:pPr algn="just"/>
            <a:r>
              <a:rPr lang="en-US" sz="2800" dirty="0" smtClean="0"/>
              <a:t>Healthcare </a:t>
            </a:r>
          </a:p>
          <a:p>
            <a:pPr algn="just"/>
            <a:r>
              <a:rPr lang="en-US" sz="2800" dirty="0" smtClean="0"/>
              <a:t>And more ….</a:t>
            </a:r>
          </a:p>
          <a:p>
            <a:pPr marL="0" indent="0" algn="just">
              <a:buNone/>
            </a:pPr>
            <a:endParaRPr lang="en-US" sz="2800" dirty="0" smtClean="0"/>
          </a:p>
          <a:p>
            <a:pPr algn="just"/>
            <a:endParaRPr lang="en-US" sz="2800" dirty="0" smtClean="0"/>
          </a:p>
          <a:p>
            <a:pPr algn="just"/>
            <a:endParaRPr lang="en-US" sz="2800" dirty="0" smtClean="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xmlns="" val="3652706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1600" y="0"/>
            <a:ext cx="7467600" cy="990600"/>
          </a:xfrm>
        </p:spPr>
        <p:txBody>
          <a:bodyPr/>
          <a:lstStyle/>
          <a:p>
            <a:r>
              <a:rPr lang="en-US" altLang="en-US" dirty="0" smtClean="0"/>
              <a:t>Concentration in Data Science</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smtClean="0"/>
              <a:t>Mathematics and Applied Mathematics</a:t>
            </a:r>
          </a:p>
          <a:p>
            <a:pPr algn="just"/>
            <a:r>
              <a:rPr lang="en-US" sz="2800" dirty="0" smtClean="0"/>
              <a:t>Applied Statistics/Data Analysis</a:t>
            </a:r>
          </a:p>
          <a:p>
            <a:pPr algn="just"/>
            <a:r>
              <a:rPr lang="en-US" sz="2800" dirty="0" smtClean="0"/>
              <a:t>Solid </a:t>
            </a:r>
            <a:r>
              <a:rPr lang="en-US" sz="2800" dirty="0"/>
              <a:t>Programming </a:t>
            </a:r>
            <a:r>
              <a:rPr lang="en-US" sz="2800" dirty="0" smtClean="0"/>
              <a:t>Skills </a:t>
            </a:r>
            <a:r>
              <a:rPr lang="en-US" sz="2800" dirty="0"/>
              <a:t>(R, </a:t>
            </a:r>
            <a:r>
              <a:rPr lang="en-US" sz="2800" dirty="0" smtClean="0"/>
              <a:t>Python)</a:t>
            </a:r>
            <a:endParaRPr lang="en-US" sz="2800" dirty="0" smtClean="0"/>
          </a:p>
          <a:p>
            <a:pPr algn="just"/>
            <a:r>
              <a:rPr lang="en-US" sz="2800" dirty="0" smtClean="0"/>
              <a:t>Machine </a:t>
            </a:r>
            <a:r>
              <a:rPr lang="en-US" sz="2800" dirty="0" smtClean="0"/>
              <a:t>Learning and discovery</a:t>
            </a:r>
          </a:p>
          <a:p>
            <a:pPr marL="0" indent="0" algn="just">
              <a:buNone/>
            </a:pPr>
            <a:endParaRPr lang="en-US" sz="2800" dirty="0" smtClean="0"/>
          </a:p>
          <a:p>
            <a:pPr algn="just"/>
            <a:endParaRPr lang="en-US" sz="2800" dirty="0" smtClean="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xmlns="" val="3970351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ea typeface="ＭＳ Ｐゴシック" pitchFamily="34" charset="-128"/>
              </a:rPr>
              <a:t>Outline</a:t>
            </a:r>
          </a:p>
        </p:txBody>
      </p:sp>
      <p:sp>
        <p:nvSpPr>
          <p:cNvPr id="10243" name="Content Placeholder 2"/>
          <p:cNvSpPr>
            <a:spLocks noGrp="1"/>
          </p:cNvSpPr>
          <p:nvPr>
            <p:ph idx="1"/>
          </p:nvPr>
        </p:nvSpPr>
        <p:spPr>
          <a:xfrm>
            <a:off x="457200" y="1295400"/>
            <a:ext cx="8229600" cy="5334000"/>
          </a:xfrm>
        </p:spPr>
        <p:txBody>
          <a:bodyPr>
            <a:normAutofit/>
          </a:bodyPr>
          <a:lstStyle/>
          <a:p>
            <a:pPr eaLnBrk="1" hangingPunct="1">
              <a:defRPr/>
            </a:pPr>
            <a:r>
              <a:rPr lang="en-US" altLang="en-US" dirty="0" smtClean="0">
                <a:ea typeface="+mn-ea"/>
              </a:rPr>
              <a:t>Data </a:t>
            </a:r>
            <a:r>
              <a:rPr lang="en-US" altLang="en-US" dirty="0" smtClean="0">
                <a:ea typeface="+mn-ea"/>
              </a:rPr>
              <a:t>Science</a:t>
            </a:r>
          </a:p>
          <a:p>
            <a:pPr lvl="1" eaLnBrk="1" hangingPunct="1">
              <a:defRPr/>
            </a:pPr>
            <a:r>
              <a:rPr lang="en-US" altLang="en-US" dirty="0" smtClean="0"/>
              <a:t>Introduction</a:t>
            </a:r>
          </a:p>
          <a:p>
            <a:pPr lvl="1" eaLnBrk="1" hangingPunct="1">
              <a:defRPr/>
            </a:pPr>
            <a:r>
              <a:rPr lang="en-US" altLang="en-US" dirty="0" smtClean="0"/>
              <a:t>Why Data Science</a:t>
            </a:r>
          </a:p>
          <a:p>
            <a:pPr>
              <a:defRPr/>
            </a:pPr>
            <a:r>
              <a:rPr lang="en-US" altLang="en-US" dirty="0" smtClean="0"/>
              <a:t>Data Scientists</a:t>
            </a:r>
          </a:p>
          <a:p>
            <a:pPr lvl="1">
              <a:defRPr/>
            </a:pPr>
            <a:r>
              <a:rPr lang="en-US" altLang="en-US" dirty="0" smtClean="0"/>
              <a:t>What do they do?</a:t>
            </a:r>
          </a:p>
          <a:p>
            <a:pPr>
              <a:defRPr/>
            </a:pPr>
            <a:r>
              <a:rPr lang="en-US" altLang="en-US" dirty="0" smtClean="0"/>
              <a:t>Major/Concentration in Data Science</a:t>
            </a:r>
          </a:p>
          <a:p>
            <a:pPr lvl="1">
              <a:defRPr/>
            </a:pPr>
            <a:r>
              <a:rPr lang="en-US" altLang="en-US" dirty="0" smtClean="0"/>
              <a:t>What courses to take.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Structure</a:t>
            </a:r>
            <a:endParaRPr lang="en-US" dirty="0"/>
          </a:p>
        </p:txBody>
      </p:sp>
      <p:sp>
        <p:nvSpPr>
          <p:cNvPr id="3" name="Content Placeholder 2"/>
          <p:cNvSpPr>
            <a:spLocks noGrp="1"/>
          </p:cNvSpPr>
          <p:nvPr>
            <p:ph idx="1"/>
          </p:nvPr>
        </p:nvSpPr>
        <p:spPr/>
        <p:txBody>
          <a:bodyPr/>
          <a:lstStyle/>
          <a:p>
            <a:endParaRPr lang="en-US" dirty="0"/>
          </a:p>
        </p:txBody>
      </p:sp>
      <p:pic>
        <p:nvPicPr>
          <p:cNvPr id="51202" name="Picture 2" descr="Image result for data scientist salary chart"/>
          <p:cNvPicPr>
            <a:picLocks noChangeAspect="1" noChangeArrowheads="1"/>
          </p:cNvPicPr>
          <p:nvPr/>
        </p:nvPicPr>
        <p:blipFill>
          <a:blip r:embed="rId2"/>
          <a:srcRect/>
          <a:stretch>
            <a:fillRect/>
          </a:stretch>
        </p:blipFill>
        <p:spPr bwMode="auto">
          <a:xfrm>
            <a:off x="914400" y="1447800"/>
            <a:ext cx="7124700" cy="39719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All Around</a:t>
            </a:r>
            <a:endParaRPr lang="en-US" dirty="0"/>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smtClean="0"/>
              <a:t>Financial transactions, bank/credit transactions</a:t>
            </a:r>
          </a:p>
          <a:p>
            <a:pPr lvl="1"/>
            <a:r>
              <a:rPr lang="en-US" dirty="0" smtClean="0"/>
              <a:t>Online trading and purchasing</a:t>
            </a:r>
            <a:endParaRPr lang="en-US" dirty="0"/>
          </a:p>
          <a:p>
            <a:pPr lvl="1"/>
            <a:r>
              <a:rPr lang="en-US" dirty="0" smtClean="0"/>
              <a:t>Social </a:t>
            </a:r>
            <a:r>
              <a:rPr lang="en-US" dirty="0"/>
              <a:t>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34200" y="1524000"/>
            <a:ext cx="184023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90600" y="487680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438650" y="4944052"/>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674264" y="3429000"/>
            <a:ext cx="2220252" cy="1328928"/>
          </a:xfrm>
          <a:prstGeom prst="rect">
            <a:avLst/>
          </a:prstGeom>
        </p:spPr>
      </p:pic>
    </p:spTree>
    <p:extLst>
      <p:ext uri="{BB962C8B-B14F-4D97-AF65-F5344CB8AC3E}">
        <p14:creationId xmlns:p14="http://schemas.microsoft.com/office/powerpoint/2010/main" xmlns="" val="2348967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Data Do We have?</a:t>
            </a:r>
            <a:endParaRPr lang="en-US" dirty="0"/>
          </a:p>
        </p:txBody>
      </p:sp>
      <p:sp>
        <p:nvSpPr>
          <p:cNvPr id="3" name="Content Placeholder 2"/>
          <p:cNvSpPr>
            <a:spLocks noGrp="1"/>
          </p:cNvSpPr>
          <p:nvPr>
            <p:ph idx="1"/>
          </p:nvPr>
        </p:nvSpPr>
        <p:spPr/>
        <p:txBody>
          <a:bodyPr/>
          <a:lstStyle/>
          <a:p>
            <a:r>
              <a:rPr lang="en-US" dirty="0"/>
              <a:t>Google processes 20 PB a day (2008)</a:t>
            </a:r>
          </a:p>
          <a:p>
            <a:r>
              <a:rPr lang="en-US" dirty="0" smtClean="0"/>
              <a:t>Facebook </a:t>
            </a:r>
            <a:r>
              <a:rPr lang="en-US" dirty="0"/>
              <a:t>has </a:t>
            </a:r>
            <a:r>
              <a:rPr lang="en-US" dirty="0" smtClean="0"/>
              <a:t>60 TB of daily logs</a:t>
            </a:r>
            <a:endParaRPr lang="en-US" dirty="0"/>
          </a:p>
          <a:p>
            <a:r>
              <a:rPr lang="en-US" dirty="0"/>
              <a:t>eBay has 6.5 PB of user data + 50 TB/day (5/2009)</a:t>
            </a:r>
          </a:p>
          <a:p>
            <a:r>
              <a:rPr lang="en-US" dirty="0"/>
              <a:t>1000 </a:t>
            </a:r>
            <a:r>
              <a:rPr lang="en-US" dirty="0" smtClean="0"/>
              <a:t>genomes </a:t>
            </a:r>
            <a:r>
              <a:rPr lang="en-US" dirty="0"/>
              <a:t>project: 200 </a:t>
            </a:r>
            <a:r>
              <a:rPr lang="en-US" dirty="0" smtClean="0"/>
              <a:t>TB</a:t>
            </a:r>
          </a:p>
          <a:p>
            <a:endParaRPr lang="en-US" dirty="0" smtClean="0"/>
          </a:p>
          <a:p>
            <a:endParaRPr lang="en-US" dirty="0"/>
          </a:p>
          <a:p>
            <a:r>
              <a:rPr lang="en-US" sz="2000" dirty="0"/>
              <a:t>Cost of 1 TB of disk: $35</a:t>
            </a:r>
          </a:p>
          <a:p>
            <a:r>
              <a:rPr lang="en-US" sz="2000" dirty="0"/>
              <a:t>Time to read 1 TB disk: 3 </a:t>
            </a:r>
            <a:r>
              <a:rPr lang="en-US" sz="2000" dirty="0" err="1" smtClean="0"/>
              <a:t>hrs</a:t>
            </a:r>
            <a:r>
              <a:rPr lang="en-US" sz="2000" dirty="0" smtClean="0"/>
              <a:t> </a:t>
            </a:r>
          </a:p>
          <a:p>
            <a:pPr marL="0" indent="0">
              <a:buNone/>
            </a:pPr>
            <a:r>
              <a:rPr lang="en-US" sz="2000" dirty="0"/>
              <a:t> </a:t>
            </a:r>
            <a:r>
              <a:rPr lang="en-US" sz="2000" dirty="0" smtClean="0"/>
              <a:t>     (</a:t>
            </a:r>
            <a:r>
              <a:rPr lang="en-US" sz="2000" dirty="0"/>
              <a:t>100 MB/s)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99233" y="4069142"/>
            <a:ext cx="4449661" cy="2790256"/>
          </a:xfrm>
          <a:prstGeom prst="rect">
            <a:avLst/>
          </a:prstGeom>
        </p:spPr>
      </p:pic>
    </p:spTree>
    <p:extLst>
      <p:ext uri="{BB962C8B-B14F-4D97-AF65-F5344CB8AC3E}">
        <p14:creationId xmlns:p14="http://schemas.microsoft.com/office/powerpoint/2010/main" xmlns="" val="2926774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Big Data</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04800" y="1143000"/>
            <a:ext cx="8382000" cy="5029200"/>
          </a:xfrm>
        </p:spPr>
        <p:txBody>
          <a:bodyPr/>
          <a:lstStyle/>
          <a:p>
            <a:pPr marL="342900" lvl="1" indent="-342900" eaLnBrk="1" hangingPunct="1">
              <a:buSzPct val="75000"/>
              <a:buBlip>
                <a:blip r:embed="rId2"/>
              </a:buBlip>
              <a:defRPr/>
            </a:pPr>
            <a:r>
              <a:rPr lang="en-US" altLang="en-US" dirty="0" smtClean="0">
                <a:solidFill>
                  <a:schemeClr val="tx1"/>
                </a:solidFill>
              </a:rPr>
              <a:t>Big </a:t>
            </a:r>
            <a:r>
              <a:rPr lang="en-US" altLang="en-US" dirty="0">
                <a:solidFill>
                  <a:schemeClr val="tx1"/>
                </a:solidFill>
              </a:rPr>
              <a:t>Data </a:t>
            </a:r>
            <a:r>
              <a:rPr lang="en-US" dirty="0" smtClean="0">
                <a:solidFill>
                  <a:schemeClr val="tx1"/>
                </a:solidFill>
              </a:rPr>
              <a:t>is </a:t>
            </a:r>
            <a:r>
              <a:rPr lang="en-US" dirty="0">
                <a:solidFill>
                  <a:schemeClr val="tx1"/>
                </a:solidFill>
              </a:rPr>
              <a:t>any data that is expensive to manage and hard to extract value from </a:t>
            </a:r>
            <a:endParaRPr lang="en-US" dirty="0" smtClean="0">
              <a:solidFill>
                <a:schemeClr val="tx1"/>
              </a:solidFill>
            </a:endParaRPr>
          </a:p>
          <a:p>
            <a:pPr lvl="1" eaLnBrk="1" hangingPunct="1">
              <a:defRPr/>
            </a:pPr>
            <a:r>
              <a:rPr lang="en-US" altLang="en-US" dirty="0" smtClean="0"/>
              <a:t>Volume</a:t>
            </a:r>
          </a:p>
          <a:p>
            <a:pPr lvl="2" eaLnBrk="1" hangingPunct="1">
              <a:defRPr/>
            </a:pPr>
            <a:r>
              <a:rPr lang="en-US" altLang="en-US" dirty="0" smtClean="0"/>
              <a:t>The size of the data</a:t>
            </a:r>
            <a:endParaRPr lang="en-US" altLang="en-US" dirty="0"/>
          </a:p>
          <a:p>
            <a:pPr lvl="1" eaLnBrk="1" hangingPunct="1">
              <a:defRPr/>
            </a:pPr>
            <a:r>
              <a:rPr lang="en-US" altLang="en-US" dirty="0" smtClean="0"/>
              <a:t>Velocity</a:t>
            </a:r>
          </a:p>
          <a:p>
            <a:pPr lvl="2" eaLnBrk="1" hangingPunct="1">
              <a:defRPr/>
            </a:pPr>
            <a:r>
              <a:rPr lang="en-US" dirty="0" smtClean="0"/>
              <a:t>The </a:t>
            </a:r>
            <a:r>
              <a:rPr lang="en-US" dirty="0"/>
              <a:t>latency of data processing relative to the growing demand for </a:t>
            </a:r>
            <a:r>
              <a:rPr lang="en-US" dirty="0" smtClean="0"/>
              <a:t>interactivity</a:t>
            </a:r>
          </a:p>
          <a:p>
            <a:pPr lvl="1" eaLnBrk="1" hangingPunct="1">
              <a:defRPr/>
            </a:pPr>
            <a:r>
              <a:rPr lang="en-US" altLang="en-US" dirty="0" smtClean="0"/>
              <a:t>Variety and Complexity</a:t>
            </a:r>
          </a:p>
          <a:p>
            <a:pPr lvl="2" eaLnBrk="1" hangingPunct="1">
              <a:defRPr/>
            </a:pPr>
            <a:r>
              <a:rPr lang="en-US" dirty="0"/>
              <a:t>the diversity of sources, formats, quality, structures.</a:t>
            </a:r>
          </a:p>
          <a:p>
            <a:pPr marL="914400" lvl="2" indent="0" eaLnBrk="1" hangingPunct="1">
              <a:buNone/>
              <a:defRPr/>
            </a:pPr>
            <a:endParaRPr lang="en-US" altLang="en-US" dirty="0"/>
          </a:p>
        </p:txBody>
      </p:sp>
    </p:spTree>
    <p:extLst>
      <p:ext uri="{BB962C8B-B14F-4D97-AF65-F5344CB8AC3E}">
        <p14:creationId xmlns:p14="http://schemas.microsoft.com/office/powerpoint/2010/main" xmlns="" val="3254017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Image result for big data"/>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82879"/>
            <a:ext cx="7418449" cy="5410200"/>
          </a:xfrm>
          <a:prstGeom prst="rect">
            <a:avLst/>
          </a:prstGeom>
        </p:spPr>
      </p:pic>
    </p:spTree>
    <p:extLst>
      <p:ext uri="{BB962C8B-B14F-4D97-AF65-F5344CB8AC3E}">
        <p14:creationId xmlns:p14="http://schemas.microsoft.com/office/powerpoint/2010/main" xmlns="" val="2669070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We </a:t>
            </a:r>
            <a:r>
              <a:rPr lang="en-US" dirty="0"/>
              <a:t>H</a:t>
            </a:r>
            <a:r>
              <a:rPr lang="en-US" dirty="0" smtClean="0"/>
              <a:t>ave</a:t>
            </a:r>
            <a:endParaRPr lang="en-US" dirty="0"/>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smtClean="0"/>
              <a:t>Streaming </a:t>
            </a:r>
            <a:r>
              <a:rPr lang="en-US" dirty="0"/>
              <a:t>Data </a:t>
            </a:r>
          </a:p>
          <a:p>
            <a:r>
              <a:rPr lang="en-US" dirty="0">
                <a:solidFill>
                  <a:srgbClr val="000066"/>
                </a:solidFill>
              </a:rPr>
              <a:t>You </a:t>
            </a:r>
            <a:r>
              <a:rPr lang="en-US" dirty="0" smtClean="0">
                <a:solidFill>
                  <a:srgbClr val="000066"/>
                </a:solidFill>
              </a:rPr>
              <a:t>can afford to scan </a:t>
            </a:r>
            <a:r>
              <a:rPr lang="en-US" dirty="0">
                <a:solidFill>
                  <a:srgbClr val="000066"/>
                </a:solidFill>
              </a:rPr>
              <a:t>the data once</a:t>
            </a:r>
          </a:p>
          <a:p>
            <a:endParaRPr lang="en-US" dirty="0"/>
          </a:p>
        </p:txBody>
      </p:sp>
    </p:spTree>
    <p:extLst>
      <p:ext uri="{BB962C8B-B14F-4D97-AF65-F5344CB8AC3E}">
        <p14:creationId xmlns:p14="http://schemas.microsoft.com/office/powerpoint/2010/main" xmlns="" val="1594913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T</a:t>
            </a:r>
            <a:r>
              <a:rPr lang="en-US" dirty="0" smtClean="0"/>
              <a:t>o </a:t>
            </a:r>
            <a:r>
              <a:rPr lang="en-US" dirty="0"/>
              <a:t>D</a:t>
            </a:r>
            <a:r>
              <a:rPr lang="en-US" dirty="0" smtClean="0"/>
              <a:t>o With </a:t>
            </a:r>
            <a:r>
              <a:rPr lang="en-US" dirty="0"/>
              <a:t>T</a:t>
            </a:r>
            <a:r>
              <a:rPr lang="en-US" dirty="0" smtClean="0"/>
              <a:t>hese Data?</a:t>
            </a:r>
            <a:endParaRPr lang="en-US" dirty="0"/>
          </a:p>
        </p:txBody>
      </p:sp>
      <p:sp>
        <p:nvSpPr>
          <p:cNvPr id="3" name="Content Placeholder 2"/>
          <p:cNvSpPr>
            <a:spLocks noGrp="1"/>
          </p:cNvSpPr>
          <p:nvPr>
            <p:ph idx="1"/>
          </p:nvPr>
        </p:nvSpPr>
        <p:spPr/>
        <p:txBody>
          <a:bodyPr/>
          <a:lstStyle/>
          <a:p>
            <a:r>
              <a:rPr lang="en-US" dirty="0"/>
              <a:t>Aggregation and Statistics </a:t>
            </a:r>
          </a:p>
          <a:p>
            <a:pPr lvl="1"/>
            <a:r>
              <a:rPr lang="en-US" dirty="0"/>
              <a:t>Data </a:t>
            </a:r>
            <a:r>
              <a:rPr lang="en-US" dirty="0" smtClean="0"/>
              <a:t>warehousing </a:t>
            </a:r>
            <a:r>
              <a:rPr lang="en-US" dirty="0"/>
              <a:t>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p>
          <a:p>
            <a:endParaRPr lang="en-US" dirty="0"/>
          </a:p>
        </p:txBody>
      </p:sp>
    </p:spTree>
    <p:extLst>
      <p:ext uri="{BB962C8B-B14F-4D97-AF65-F5344CB8AC3E}">
        <p14:creationId xmlns:p14="http://schemas.microsoft.com/office/powerpoint/2010/main" xmlns="" val="2096566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174</TotalTime>
  <Words>657</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DataScience</vt:lpstr>
      <vt:lpstr>Custom Design</vt:lpstr>
      <vt:lpstr>Introduction to Data Science</vt:lpstr>
      <vt:lpstr>Outline</vt:lpstr>
      <vt:lpstr>Data All Around</vt:lpstr>
      <vt:lpstr>How Much Data Do We have?</vt:lpstr>
      <vt:lpstr>Big Data</vt:lpstr>
      <vt:lpstr>Big Data</vt:lpstr>
      <vt:lpstr>Big Data</vt:lpstr>
      <vt:lpstr>Types of Data We Have</vt:lpstr>
      <vt:lpstr>What To Do With These Data?</vt:lpstr>
      <vt:lpstr>Big Data and Data Science</vt:lpstr>
      <vt:lpstr>What is Data Science?</vt:lpstr>
      <vt:lpstr>What is Data Science?</vt:lpstr>
      <vt:lpstr>Data Science</vt:lpstr>
      <vt:lpstr>Data Science</vt:lpstr>
      <vt:lpstr>Real Life Examples</vt:lpstr>
      <vt:lpstr>Data Scientists</vt:lpstr>
      <vt:lpstr>Data Scientists</vt:lpstr>
      <vt:lpstr>What do Data Scientists do?</vt:lpstr>
      <vt:lpstr>Concentration in Data Science</vt:lpstr>
      <vt:lpstr>Salary Structure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 Kamal Al Nasr</dc:creator>
  <cp:lastModifiedBy>Vijayakumar</cp:lastModifiedBy>
  <cp:revision>27</cp:revision>
  <dcterms:created xsi:type="dcterms:W3CDTF">2015-03-22T23:49:48Z</dcterms:created>
  <dcterms:modified xsi:type="dcterms:W3CDTF">2020-01-10T03:17:31Z</dcterms:modified>
</cp:coreProperties>
</file>