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Arim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qSQ+xuTp1qucxpb/eP88nyOmv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Arimo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customschemas.google.com/relationships/presentationmetadata" Target="metadata"/><Relationship Id="rId27" Type="http://schemas.openxmlformats.org/officeDocument/2006/relationships/font" Target="fonts/Arim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Bookman Old Style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7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7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6" name="Google Shape;66;p17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5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8" name="Google Shape;78;p9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close up of a piece of paper with a pencil laying on top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7796463" y="457199"/>
            <a:ext cx="4018548" cy="5390147"/>
          </a:xfrm>
          <a:prstGeom prst="rect">
            <a:avLst/>
          </a:prstGeom>
          <a:solidFill>
            <a:schemeClr val="dk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8123416" y="1816768"/>
            <a:ext cx="3214307" cy="18047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ookman Old Style"/>
              <a:buNone/>
            </a:pPr>
            <a:r>
              <a:rPr lang="en-US" sz="4900">
                <a:solidFill>
                  <a:schemeClr val="lt1"/>
                </a:solidFill>
              </a:rPr>
              <a:t>AI Based Image and Video Detection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8127750" y="4042610"/>
            <a:ext cx="3205640" cy="180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PRESENTED BY: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                    VIJAYAKUMAR R</a:t>
            </a:r>
            <a:br>
              <a:rPr lang="en-US" sz="1600"/>
            </a:br>
            <a:r>
              <a:rPr lang="en-US" sz="1600"/>
              <a:t>                     VIGNESH S</a:t>
            </a:r>
            <a:br>
              <a:rPr lang="en-US" sz="1600"/>
            </a:br>
            <a:r>
              <a:rPr lang="en-US" sz="1600"/>
              <a:t>                     VIMAL S</a:t>
            </a:r>
            <a:br>
              <a:rPr lang="en-US" sz="1600"/>
            </a:br>
            <a:r>
              <a:rPr lang="en-US" sz="1600"/>
              <a:t>                     VISHALKUMAR S 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8123416" y="3882876"/>
            <a:ext cx="31089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192505" y="786384"/>
            <a:ext cx="4632159" cy="27810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b="1" sz="60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5304437" y="622120"/>
            <a:ext cx="6196397" cy="5613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81081"/>
              <a:buChar char=" "/>
            </a:pPr>
            <a:r>
              <a:rPr lang="en-US" sz="2400">
                <a:solidFill>
                  <a:schemeClr val="dk1"/>
                </a:solidFill>
              </a:rPr>
              <a:t>Developed a machine learning system to detect fake facial images.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81081"/>
              <a:buChar char=" "/>
            </a:pPr>
            <a:r>
              <a:rPr lang="en-US" sz="2400">
                <a:solidFill>
                  <a:schemeClr val="dk1"/>
                </a:solidFill>
              </a:rPr>
              <a:t>Used simple, interpretable features like entropy, color histograms, and Sobel edges.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81081"/>
              <a:buChar char=" "/>
            </a:pPr>
            <a:r>
              <a:rPr lang="en-US" sz="2400">
                <a:solidFill>
                  <a:schemeClr val="dk1"/>
                </a:solidFill>
              </a:rPr>
              <a:t>Achieved high accuracy (~92%) using a Random Forest classifier.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81081"/>
              <a:buChar char=" "/>
            </a:pPr>
            <a:r>
              <a:rPr lang="en-US" sz="2400">
                <a:solidFill>
                  <a:schemeClr val="dk1"/>
                </a:solidFill>
              </a:rPr>
              <a:t>Requires no GPU or heavy computation – lightweight and fast.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81081"/>
              <a:buChar char=" "/>
            </a:pPr>
            <a:r>
              <a:rPr lang="en-US" sz="2400">
                <a:solidFill>
                  <a:schemeClr val="dk1"/>
                </a:solidFill>
              </a:rPr>
              <a:t>Suitable for real-world use in media verification and digital forensics.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81081"/>
              <a:buChar char=" "/>
            </a:pPr>
            <a:r>
              <a:rPr lang="en-US" sz="2400">
                <a:solidFill>
                  <a:schemeClr val="dk1"/>
                </a:solidFill>
              </a:rPr>
              <a:t>Helps combat misinformation by identifying AI-generated images.</a:t>
            </a:r>
            <a:endParaRPr/>
          </a:p>
          <a:p>
            <a:pPr indent="0" lvl="0" marL="1016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009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372979" y="4066517"/>
            <a:ext cx="4451685" cy="204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CONCLUSION 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  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92505" y="786384"/>
            <a:ext cx="4632159" cy="28454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sz="6000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5458983" y="812799"/>
            <a:ext cx="6103363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US" sz="2400">
                <a:solidFill>
                  <a:schemeClr val="dk1"/>
                </a:solidFill>
              </a:rPr>
              <a:t>1.Expand dataset to include diverse races, lighting, and poses.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US" sz="2400">
                <a:solidFill>
                  <a:schemeClr val="dk1"/>
                </a:solidFill>
              </a:rPr>
              <a:t>2.Integrate with web/mobile platforms for public image verification.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US" sz="2400">
                <a:solidFill>
                  <a:schemeClr val="dk1"/>
                </a:solidFill>
              </a:rPr>
              <a:t>3.Upgrade to CNN-based models for improved robustness.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</a:pPr>
            <a:r>
              <a:rPr lang="en-US" sz="2400">
                <a:solidFill>
                  <a:schemeClr val="dk1"/>
                </a:solidFill>
              </a:rPr>
              <a:t>4.Include detection of other manipulations (e.g., splicing, morphing).</a:t>
            </a:r>
            <a:endParaRPr/>
          </a:p>
          <a:p>
            <a:pPr indent="-2286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397042" y="4066517"/>
            <a:ext cx="4427622" cy="204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CONCLUSION 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       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92505" y="786383"/>
            <a:ext cx="4632159" cy="2884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sz="6000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5458983" y="812799"/>
            <a:ext cx="6103363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1016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8"/>
          <p:cNvSpPr txBox="1"/>
          <p:nvPr>
            <p:ph idx="2" type="body"/>
          </p:nvPr>
        </p:nvSpPr>
        <p:spPr>
          <a:xfrm>
            <a:off x="324853" y="4066517"/>
            <a:ext cx="4499811" cy="204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  REFERENCE  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         </a:t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5731100" y="951716"/>
            <a:ext cx="583124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 et al., ACM SIGKDD, 2017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Rössler et al., ICCV,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Nataraj et al., CVPR, 2019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&amp; Wang, TOMM, 2022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OpenCV, Scikit-learn Documentation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2731168" y="2502567"/>
            <a:ext cx="8424512" cy="11550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 sz="8800">
                <a:solidFill>
                  <a:schemeClr val="accent1"/>
                </a:solidFill>
              </a:rPr>
              <a:t>THANK YOU  </a:t>
            </a:r>
            <a:endParaRPr sz="8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192505" y="786384"/>
            <a:ext cx="4632159" cy="2642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sz="60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5330196" y="99818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1.Introduction 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2.Literature survey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3.Scope and Motivation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4.Details of dataset 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5.Tools and Technology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6.Visualisation 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7.Conclusion 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8.Future Work 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32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9.Reference </a:t>
            </a:r>
            <a:endParaRPr/>
          </a:p>
          <a:p>
            <a:pPr indent="0" lvl="0" marL="1016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1263" y="3645568"/>
            <a:ext cx="4343401" cy="24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OUTLOOK 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92505" y="786384"/>
            <a:ext cx="4632159" cy="2642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sz="6000"/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192505" y="3645568"/>
            <a:ext cx="4632159" cy="24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INTRODUCTION 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267458" y="735291"/>
            <a:ext cx="6310649" cy="4893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AI-generated content is increasingly used to create fake images and videos.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Deepfakes can harm society by spreading misinformation.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 detection is unreliable and time-consuming.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(ML) provides automated, scalable solutions for detection.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92505" y="786384"/>
            <a:ext cx="4632159" cy="2642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Detector</a:t>
            </a:r>
            <a:endParaRPr sz="6000"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192505" y="3645568"/>
            <a:ext cx="4632159" cy="24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  LITERATURE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       SURVEY  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932608" y="699888"/>
            <a:ext cx="69288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Shuetal. (2017)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Fake news detection using linguistic and network-based features.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Rösslere. (2019)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Introduced FaceForensics++ dataset for manipulated face detection.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Ciftci. (2020)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biological signals for deepfake detection.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Nataraj (2019)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Applied co-occurrence matrices for GAN-based image detection.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and Deep Learning are effective but have trade-offs in complexity and interpretability.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192505" y="786383"/>
            <a:ext cx="4632159" cy="27424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sz="6000"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192505" y="3645568"/>
            <a:ext cx="4632159" cy="24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SCOPE AND MOTIVATION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5100035" y="670917"/>
            <a:ext cx="6761408" cy="5539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fake facial images and deepfake videos.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efficient, lightweight ML models.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spread of misinformation.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 tool usable without GPUs or high-end systems.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practical and explainable solution.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92505" y="786384"/>
            <a:ext cx="4632159" cy="2642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sz="6000"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385011" y="3645568"/>
            <a:ext cx="4439653" cy="24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DETAILS OF DATASET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5247860" y="519154"/>
            <a:ext cx="6944139" cy="4708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Images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500 images (from CelebA, Flickr, etc.)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Images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500 AI-generated images (StyleGAN, ThisPersonDoesNotExist.com)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Format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JPEG/PNG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Resolution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 resized to 128×128 pixels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Pre-labeled folders 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real/</a:t>
            </a:r>
            <a:r>
              <a:rPr b="0" i="0" lang="en-US" sz="2400" u="none" cap="none" strike="noStrike">
                <a:solidFill>
                  <a:schemeClr val="dk1"/>
                </a:solidFill>
              </a:rPr>
              <a:t> and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fake/</a:t>
            </a:r>
            <a:endParaRPr b="0"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192505" y="786384"/>
            <a:ext cx="4632159" cy="26426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sz="6000"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192505" y="3645568"/>
            <a:ext cx="4632159" cy="2461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TOOLS AND TECHNOLOGY 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5022761" y="610169"/>
            <a:ext cx="7169239" cy="4708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Libraries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OpenCV</a:t>
            </a:r>
            <a:r>
              <a:rPr b="0" i="0" lang="en-US" sz="2400" u="none" cap="none" strike="noStrike">
                <a:solidFill>
                  <a:schemeClr val="dk1"/>
                </a:solidFill>
              </a:rPr>
              <a:t> – image loading and resizing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NumPy</a:t>
            </a:r>
            <a:r>
              <a:rPr b="0" i="0" lang="en-US" sz="2400" u="none" cap="none" strike="noStrike">
                <a:solidFill>
                  <a:schemeClr val="dk1"/>
                </a:solidFill>
              </a:rPr>
              <a:t>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SciPy</a:t>
            </a:r>
            <a:r>
              <a:rPr b="0" i="0" lang="en-US" sz="2400" u="none" cap="none" strike="noStrike">
                <a:solidFill>
                  <a:schemeClr val="dk1"/>
                </a:solidFill>
              </a:rPr>
              <a:t> – feature extraction (entropy, filters)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Scikit-learn</a:t>
            </a:r>
            <a:r>
              <a:rPr b="0" i="0" lang="en-US" sz="2400" u="none" cap="none" strike="noStrike">
                <a:solidFill>
                  <a:schemeClr val="dk1"/>
                </a:solidFill>
              </a:rPr>
              <a:t> – training a Random Forest model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Visual Studio Code / Jupyter Notebook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Libre Franklin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Windows/Linux/macOS (no GPU required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92505" y="786384"/>
            <a:ext cx="4632159" cy="28712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sz="6000"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192505" y="4259179"/>
            <a:ext cx="4632159" cy="184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VISUALIZATION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938" y="239306"/>
            <a:ext cx="2366400" cy="258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4133" y="239306"/>
            <a:ext cx="2366400" cy="258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3538" y="3565050"/>
            <a:ext cx="2366276" cy="248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94134" y="3565049"/>
            <a:ext cx="2894576" cy="248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92505" y="786383"/>
            <a:ext cx="4632159" cy="2819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>
                <a:solidFill>
                  <a:srgbClr val="FBBE75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 Based Image and Video Detection</a:t>
            </a:r>
            <a:endParaRPr sz="6000"/>
          </a:p>
        </p:txBody>
      </p:sp>
      <p:sp>
        <p:nvSpPr>
          <p:cNvPr id="154" name="Google Shape;154;p25"/>
          <p:cNvSpPr txBox="1"/>
          <p:nvPr>
            <p:ph idx="2" type="body"/>
          </p:nvPr>
        </p:nvSpPr>
        <p:spPr>
          <a:xfrm>
            <a:off x="192505" y="4259179"/>
            <a:ext cx="4632159" cy="1848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VISUALIZATION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385" y="819747"/>
            <a:ext cx="5164294" cy="229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928" y="3386122"/>
            <a:ext cx="5740400" cy="244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2024-11-20T10:14:00Z</dcterms:created>
  <dc:creator>23it0 54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