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62" r:id="rId2"/>
    <p:sldId id="263" r:id="rId3"/>
    <p:sldId id="268" r:id="rId4"/>
    <p:sldId id="269" r:id="rId5"/>
    <p:sldId id="265" r:id="rId6"/>
    <p:sldId id="264" r:id="rId7"/>
    <p:sldId id="279" r:id="rId8"/>
    <p:sldId id="270" r:id="rId9"/>
    <p:sldId id="266" r:id="rId10"/>
    <p:sldId id="276" r:id="rId11"/>
    <p:sldId id="277" r:id="rId12"/>
    <p:sldId id="278" r:id="rId13"/>
    <p:sldId id="275" r:id="rId14"/>
    <p:sldId id="267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95" autoAdjust="0"/>
  </p:normalViewPr>
  <p:slideViewPr>
    <p:cSldViewPr snapToGrid="0">
      <p:cViewPr varScale="1">
        <p:scale>
          <a:sx n="52" d="100"/>
          <a:sy n="52" d="100"/>
        </p:scale>
        <p:origin x="1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19A0C-8270-4799-A63C-831E2B5D5DD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5D9EB-8C3E-41DA-80BE-E02CC49851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65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5D9EB-8C3E-41DA-80BE-E02CC49851A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4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uses real world data to create simulations that can predict how a product or process will perform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Predictive maintenance/accelerated risk assessment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5D9EB-8C3E-41DA-80BE-E02CC49851A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51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transferring data and communication. E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nsure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that data sent from endpoint devices, such as sensors, is received and understood by the next and subsequent steps in the connected environment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5D9EB-8C3E-41DA-80BE-E02CC49851A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55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Enables efficient and quick message delivery between electrical devices</a:t>
            </a:r>
          </a:p>
          <a:p>
            <a:endParaRPr lang="en-SG" sz="1800" dirty="0">
              <a:effectLst/>
              <a:latin typeface="Times New Roman" panose="02020603050405020304" pitchFamily="18" charset="0"/>
            </a:endParaRPr>
          </a:p>
          <a:p>
            <a:r>
              <a:rPr lang="en-SG" sz="1800" dirty="0">
                <a:effectLst/>
                <a:latin typeface="Times New Roman" panose="02020603050405020304" pitchFamily="18" charset="0"/>
              </a:rPr>
              <a:t>QOS level 0 - </a:t>
            </a:r>
            <a:r>
              <a:rPr lang="en-SG" b="0" i="0" dirty="0">
                <a:solidFill>
                  <a:srgbClr val="122834"/>
                </a:solidFill>
                <a:effectLst/>
                <a:latin typeface="Open Sans" panose="020B0606030504020204" pitchFamily="34" charset="0"/>
              </a:rPr>
              <a:t>simplest, lowest-overhead method (publishing without acknowledgement from broker)</a:t>
            </a:r>
          </a:p>
          <a:p>
            <a:r>
              <a:rPr lang="en-SG" b="0" i="0" dirty="0">
                <a:solidFill>
                  <a:srgbClr val="122834"/>
                </a:solidFill>
                <a:effectLst/>
                <a:latin typeface="Open Sans" panose="020B0606030504020204" pitchFamily="34" charset="0"/>
              </a:rPr>
              <a:t>QOS level 1 – guarantees message is transferred (acknowledgement from broker then stops sending, thus multiple messages might occur)</a:t>
            </a:r>
          </a:p>
          <a:p>
            <a:r>
              <a:rPr lang="en-SG" b="0" i="0" dirty="0">
                <a:solidFill>
                  <a:srgbClr val="122834"/>
                </a:solidFill>
                <a:effectLst/>
                <a:latin typeface="Open Sans" panose="020B0606030504020204" pitchFamily="34" charset="0"/>
              </a:rPr>
              <a:t>QOS level 2 – guarantees message is transferred (acknowledgement/handshake, sends message only once)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5D9EB-8C3E-41DA-80BE-E02CC49851A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08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4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9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4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001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4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704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520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759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75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3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02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13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7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63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39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069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90C8-BE19-4B6D-95FA-1BDAE6BFE8B2}" type="datetimeFigureOut">
              <a:rPr lang="en-SG" smtClean="0"/>
              <a:t>5/8/2022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F2D75B-C2DF-4ABD-B3EA-C42A9852C8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6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78F1-63F6-2106-2396-9B1613CB0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94286" cy="1646302"/>
          </a:xfrm>
        </p:spPr>
        <p:txBody>
          <a:bodyPr/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Communication Protocols in a Digital Twin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06280-6E87-15C5-CAD5-17CFDAD19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Done by: Ang Zhengyang, Darren (1901354)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August 2022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178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1E3C391-1180-1EE8-AEE0-2596F372E94C}"/>
              </a:ext>
            </a:extLst>
          </p:cNvPr>
          <p:cNvSpPr/>
          <p:nvPr/>
        </p:nvSpPr>
        <p:spPr>
          <a:xfrm>
            <a:off x="2657994" y="871145"/>
            <a:ext cx="1037968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2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229B652-7630-75DD-D6E6-0726F06217F0}"/>
              </a:ext>
            </a:extLst>
          </p:cNvPr>
          <p:cNvSpPr/>
          <p:nvPr/>
        </p:nvSpPr>
        <p:spPr>
          <a:xfrm>
            <a:off x="2668547" y="1449339"/>
            <a:ext cx="1037968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3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37920059-3205-9543-EC9B-C8B6B5AF73AD}"/>
              </a:ext>
            </a:extLst>
          </p:cNvPr>
          <p:cNvSpPr/>
          <p:nvPr/>
        </p:nvSpPr>
        <p:spPr>
          <a:xfrm>
            <a:off x="2657994" y="237859"/>
            <a:ext cx="1037968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1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1E1F1DD7-0ED3-ECD6-CADC-799CD887D8FB}"/>
              </a:ext>
            </a:extLst>
          </p:cNvPr>
          <p:cNvSpPr/>
          <p:nvPr/>
        </p:nvSpPr>
        <p:spPr>
          <a:xfrm>
            <a:off x="2664428" y="1997669"/>
            <a:ext cx="1037968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4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EB98CB2-F1E5-782F-FC71-9F2A017DB79B}"/>
              </a:ext>
            </a:extLst>
          </p:cNvPr>
          <p:cNvSpPr/>
          <p:nvPr/>
        </p:nvSpPr>
        <p:spPr>
          <a:xfrm>
            <a:off x="2664428" y="2601092"/>
            <a:ext cx="1037968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5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EF8F7B96-B42F-C28F-6668-B3FA2AA25E4B}"/>
              </a:ext>
            </a:extLst>
          </p:cNvPr>
          <p:cNvSpPr/>
          <p:nvPr/>
        </p:nvSpPr>
        <p:spPr>
          <a:xfrm>
            <a:off x="2657994" y="3743063"/>
            <a:ext cx="1037968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7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DB659BDE-C13E-6289-68A3-D4C05F8AF85E}"/>
              </a:ext>
            </a:extLst>
          </p:cNvPr>
          <p:cNvSpPr/>
          <p:nvPr/>
        </p:nvSpPr>
        <p:spPr>
          <a:xfrm>
            <a:off x="2664428" y="3160236"/>
            <a:ext cx="1037968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6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0073FF9C-C51F-7B8E-5A55-6E708C2C7065}"/>
              </a:ext>
            </a:extLst>
          </p:cNvPr>
          <p:cNvSpPr/>
          <p:nvPr/>
        </p:nvSpPr>
        <p:spPr>
          <a:xfrm>
            <a:off x="2657994" y="4332069"/>
            <a:ext cx="1037968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8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65C73464-B1EA-FE72-5EE7-A8744A9FB4D1}"/>
              </a:ext>
            </a:extLst>
          </p:cNvPr>
          <p:cNvSpPr/>
          <p:nvPr/>
        </p:nvSpPr>
        <p:spPr>
          <a:xfrm>
            <a:off x="2657994" y="4906660"/>
            <a:ext cx="1037968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9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4FA999CA-DE41-42D1-698B-D3B41552BFEE}"/>
              </a:ext>
            </a:extLst>
          </p:cNvPr>
          <p:cNvSpPr/>
          <p:nvPr/>
        </p:nvSpPr>
        <p:spPr>
          <a:xfrm>
            <a:off x="2652071" y="5510081"/>
            <a:ext cx="1129096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10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7E07F5AE-84A9-CE35-34C9-3062AA8BDC5A}"/>
              </a:ext>
            </a:extLst>
          </p:cNvPr>
          <p:cNvSpPr/>
          <p:nvPr/>
        </p:nvSpPr>
        <p:spPr>
          <a:xfrm>
            <a:off x="2668547" y="6133070"/>
            <a:ext cx="1112620" cy="54369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MQTT Broker 11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44EF6C-3C69-3164-732F-B0DB7080EF30}"/>
              </a:ext>
            </a:extLst>
          </p:cNvPr>
          <p:cNvSpPr/>
          <p:nvPr/>
        </p:nvSpPr>
        <p:spPr>
          <a:xfrm>
            <a:off x="135924" y="2872940"/>
            <a:ext cx="1037968" cy="725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MATLAB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7E53D-A5C5-EC91-C44D-DE68B82FE613}"/>
              </a:ext>
            </a:extLst>
          </p:cNvPr>
          <p:cNvCxnSpPr>
            <a:cxnSpLocks/>
            <a:stCxn id="33" idx="3"/>
            <a:endCxn id="20" idx="2"/>
          </p:cNvCxnSpPr>
          <p:nvPr/>
        </p:nvCxnSpPr>
        <p:spPr>
          <a:xfrm flipV="1">
            <a:off x="1173892" y="509708"/>
            <a:ext cx="1487322" cy="2726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4D3FC7-737A-28B8-BE4F-0E317B0E70B6}"/>
              </a:ext>
            </a:extLst>
          </p:cNvPr>
          <p:cNvCxnSpPr>
            <a:stCxn id="33" idx="3"/>
            <a:endCxn id="4" idx="2"/>
          </p:cNvCxnSpPr>
          <p:nvPr/>
        </p:nvCxnSpPr>
        <p:spPr>
          <a:xfrm flipV="1">
            <a:off x="1173892" y="1142994"/>
            <a:ext cx="1487322" cy="2092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08E312-E2FB-0E9C-8EE1-6D4F1968DC36}"/>
              </a:ext>
            </a:extLst>
          </p:cNvPr>
          <p:cNvCxnSpPr>
            <a:stCxn id="33" idx="3"/>
            <a:endCxn id="19" idx="2"/>
          </p:cNvCxnSpPr>
          <p:nvPr/>
        </p:nvCxnSpPr>
        <p:spPr>
          <a:xfrm flipV="1">
            <a:off x="1173892" y="1721188"/>
            <a:ext cx="1497875" cy="1514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1695F9-151C-90BA-2772-6DF91584B678}"/>
              </a:ext>
            </a:extLst>
          </p:cNvPr>
          <p:cNvCxnSpPr>
            <a:stCxn id="33" idx="3"/>
            <a:endCxn id="21" idx="2"/>
          </p:cNvCxnSpPr>
          <p:nvPr/>
        </p:nvCxnSpPr>
        <p:spPr>
          <a:xfrm flipV="1">
            <a:off x="1173892" y="2269518"/>
            <a:ext cx="1493756" cy="966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5E3048-FFEA-ADAA-5EF5-D688A9BD106B}"/>
              </a:ext>
            </a:extLst>
          </p:cNvPr>
          <p:cNvCxnSpPr>
            <a:stCxn id="33" idx="3"/>
            <a:endCxn id="22" idx="2"/>
          </p:cNvCxnSpPr>
          <p:nvPr/>
        </p:nvCxnSpPr>
        <p:spPr>
          <a:xfrm flipV="1">
            <a:off x="1173892" y="2872941"/>
            <a:ext cx="1493756" cy="362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59FB44C-664B-B794-D678-226A43E62BBA}"/>
              </a:ext>
            </a:extLst>
          </p:cNvPr>
          <p:cNvCxnSpPr>
            <a:stCxn id="33" idx="3"/>
            <a:endCxn id="24" idx="2"/>
          </p:cNvCxnSpPr>
          <p:nvPr/>
        </p:nvCxnSpPr>
        <p:spPr>
          <a:xfrm>
            <a:off x="1173892" y="3235918"/>
            <a:ext cx="1493756" cy="196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CD6958-FE67-EA9E-F5A7-5A36C342F50D}"/>
              </a:ext>
            </a:extLst>
          </p:cNvPr>
          <p:cNvCxnSpPr>
            <a:stCxn id="33" idx="3"/>
            <a:endCxn id="23" idx="2"/>
          </p:cNvCxnSpPr>
          <p:nvPr/>
        </p:nvCxnSpPr>
        <p:spPr>
          <a:xfrm>
            <a:off x="1173892" y="3235918"/>
            <a:ext cx="1487322" cy="778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60067F-B674-6E4B-1538-D8D706390BC9}"/>
              </a:ext>
            </a:extLst>
          </p:cNvPr>
          <p:cNvCxnSpPr>
            <a:stCxn id="33" idx="3"/>
            <a:endCxn id="25" idx="2"/>
          </p:cNvCxnSpPr>
          <p:nvPr/>
        </p:nvCxnSpPr>
        <p:spPr>
          <a:xfrm>
            <a:off x="1173892" y="3235918"/>
            <a:ext cx="1487322" cy="136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564FEA-C20A-3CF7-486B-1515263FA19F}"/>
              </a:ext>
            </a:extLst>
          </p:cNvPr>
          <p:cNvCxnSpPr>
            <a:stCxn id="33" idx="3"/>
            <a:endCxn id="26" idx="2"/>
          </p:cNvCxnSpPr>
          <p:nvPr/>
        </p:nvCxnSpPr>
        <p:spPr>
          <a:xfrm>
            <a:off x="1173892" y="3235918"/>
            <a:ext cx="1487322" cy="1942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9A6BA7-3E6A-43A7-6DDC-BD4EB5DDC711}"/>
              </a:ext>
            </a:extLst>
          </p:cNvPr>
          <p:cNvCxnSpPr>
            <a:stCxn id="33" idx="3"/>
            <a:endCxn id="27" idx="2"/>
          </p:cNvCxnSpPr>
          <p:nvPr/>
        </p:nvCxnSpPr>
        <p:spPr>
          <a:xfrm>
            <a:off x="1173892" y="3235918"/>
            <a:ext cx="1481681" cy="254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57C7086-02DF-1E82-D88C-E1E6FC94A92A}"/>
              </a:ext>
            </a:extLst>
          </p:cNvPr>
          <p:cNvSpPr/>
          <p:nvPr/>
        </p:nvSpPr>
        <p:spPr>
          <a:xfrm>
            <a:off x="5334000" y="2512527"/>
            <a:ext cx="762000" cy="1257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IED  1-20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9BB5CC-DEE5-AB24-5899-7AD90DF06525}"/>
              </a:ext>
            </a:extLst>
          </p:cNvPr>
          <p:cNvCxnSpPr>
            <a:stCxn id="20" idx="0"/>
            <a:endCxn id="79" idx="1"/>
          </p:cNvCxnSpPr>
          <p:nvPr/>
        </p:nvCxnSpPr>
        <p:spPr>
          <a:xfrm>
            <a:off x="3695097" y="509708"/>
            <a:ext cx="1638903" cy="2631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7910FE-39E9-3D3E-4BA9-5E1CFD0D8C95}"/>
              </a:ext>
            </a:extLst>
          </p:cNvPr>
          <p:cNvCxnSpPr>
            <a:stCxn id="21" idx="0"/>
            <a:endCxn id="79" idx="1"/>
          </p:cNvCxnSpPr>
          <p:nvPr/>
        </p:nvCxnSpPr>
        <p:spPr>
          <a:xfrm>
            <a:off x="3701531" y="2269518"/>
            <a:ext cx="1632469" cy="871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1F3566-9639-42FF-20E8-986CA11021AE}"/>
              </a:ext>
            </a:extLst>
          </p:cNvPr>
          <p:cNvCxnSpPr>
            <a:stCxn id="4" idx="0"/>
            <a:endCxn id="79" idx="1"/>
          </p:cNvCxnSpPr>
          <p:nvPr/>
        </p:nvCxnSpPr>
        <p:spPr>
          <a:xfrm>
            <a:off x="3695097" y="1142994"/>
            <a:ext cx="1638903" cy="1998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603B3B-A00D-8327-6C71-5864B42525C7}"/>
              </a:ext>
            </a:extLst>
          </p:cNvPr>
          <p:cNvCxnSpPr>
            <a:stCxn id="19" idx="0"/>
            <a:endCxn id="79" idx="1"/>
          </p:cNvCxnSpPr>
          <p:nvPr/>
        </p:nvCxnSpPr>
        <p:spPr>
          <a:xfrm>
            <a:off x="3705650" y="1721188"/>
            <a:ext cx="1628350" cy="1419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C16E1B-AA5F-1973-2A73-48EAC4CAFD87}"/>
              </a:ext>
            </a:extLst>
          </p:cNvPr>
          <p:cNvCxnSpPr>
            <a:stCxn id="22" idx="0"/>
            <a:endCxn id="79" idx="1"/>
          </p:cNvCxnSpPr>
          <p:nvPr/>
        </p:nvCxnSpPr>
        <p:spPr>
          <a:xfrm>
            <a:off x="3701531" y="2872941"/>
            <a:ext cx="1632469" cy="268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1FC9A3-675D-2571-C2BA-273DC504E45B}"/>
              </a:ext>
            </a:extLst>
          </p:cNvPr>
          <p:cNvCxnSpPr>
            <a:stCxn id="24" idx="0"/>
            <a:endCxn id="79" idx="1"/>
          </p:cNvCxnSpPr>
          <p:nvPr/>
        </p:nvCxnSpPr>
        <p:spPr>
          <a:xfrm flipV="1">
            <a:off x="3701531" y="3141182"/>
            <a:ext cx="1632469" cy="2909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08696A-775E-45C1-DA1D-D624594E53EE}"/>
              </a:ext>
            </a:extLst>
          </p:cNvPr>
          <p:cNvCxnSpPr>
            <a:stCxn id="23" idx="0"/>
            <a:endCxn id="79" idx="1"/>
          </p:cNvCxnSpPr>
          <p:nvPr/>
        </p:nvCxnSpPr>
        <p:spPr>
          <a:xfrm flipV="1">
            <a:off x="3695097" y="3141182"/>
            <a:ext cx="1638903" cy="873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41D775-5CF6-6232-D5B6-02908F9B5CC8}"/>
              </a:ext>
            </a:extLst>
          </p:cNvPr>
          <p:cNvCxnSpPr>
            <a:stCxn id="25" idx="0"/>
            <a:endCxn id="79" idx="1"/>
          </p:cNvCxnSpPr>
          <p:nvPr/>
        </p:nvCxnSpPr>
        <p:spPr>
          <a:xfrm flipV="1">
            <a:off x="3695097" y="3141182"/>
            <a:ext cx="1638903" cy="1462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FED3D73-CCC5-5CBF-62C4-E50893C1DD81}"/>
              </a:ext>
            </a:extLst>
          </p:cNvPr>
          <p:cNvCxnSpPr>
            <a:stCxn id="26" idx="0"/>
            <a:endCxn id="79" idx="1"/>
          </p:cNvCxnSpPr>
          <p:nvPr/>
        </p:nvCxnSpPr>
        <p:spPr>
          <a:xfrm flipV="1">
            <a:off x="3695097" y="3141182"/>
            <a:ext cx="1638903" cy="2037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11FF757-2B67-6868-B19C-87BA4ED67091}"/>
              </a:ext>
            </a:extLst>
          </p:cNvPr>
          <p:cNvCxnSpPr>
            <a:stCxn id="27" idx="0"/>
            <a:endCxn id="79" idx="1"/>
          </p:cNvCxnSpPr>
          <p:nvPr/>
        </p:nvCxnSpPr>
        <p:spPr>
          <a:xfrm flipV="1">
            <a:off x="3780226" y="3141182"/>
            <a:ext cx="1553774" cy="2640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4FE22F5-BF11-631A-DBE8-0FB685C9AEE3}"/>
              </a:ext>
            </a:extLst>
          </p:cNvPr>
          <p:cNvSpPr txBox="1"/>
          <p:nvPr/>
        </p:nvSpPr>
        <p:spPr>
          <a:xfrm>
            <a:off x="135924" y="62372"/>
            <a:ext cx="1989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11 MQTT Brokers for 11 MQTT Topics: </a:t>
            </a:r>
          </a:p>
          <a:p>
            <a:pPr marL="342900" indent="-342900">
              <a:buAutoNum type="arabicPeriod"/>
            </a:pPr>
            <a:r>
              <a:rPr lang="en-US" sz="1200" dirty="0"/>
              <a:t>Voltage 1</a:t>
            </a:r>
          </a:p>
          <a:p>
            <a:pPr marL="342900" indent="-342900">
              <a:buAutoNum type="arabicPeriod"/>
            </a:pPr>
            <a:r>
              <a:rPr lang="en-US" sz="1200" dirty="0"/>
              <a:t>Voltage 2 </a:t>
            </a:r>
          </a:p>
          <a:p>
            <a:pPr marL="342900" indent="-342900">
              <a:buAutoNum type="arabicPeriod"/>
            </a:pPr>
            <a:r>
              <a:rPr lang="en-US" sz="1200" dirty="0"/>
              <a:t>Voltage 3</a:t>
            </a:r>
          </a:p>
          <a:p>
            <a:pPr marL="342900" indent="-342900">
              <a:buAutoNum type="arabicPeriod"/>
            </a:pPr>
            <a:r>
              <a:rPr lang="en-US" sz="1200" dirty="0"/>
              <a:t>Current 1</a:t>
            </a:r>
          </a:p>
          <a:p>
            <a:pPr marL="342900" indent="-342900">
              <a:buAutoNum type="arabicPeriod"/>
            </a:pPr>
            <a:r>
              <a:rPr lang="en-US" sz="1200" dirty="0"/>
              <a:t>Current 2</a:t>
            </a:r>
          </a:p>
          <a:p>
            <a:pPr marL="342900" indent="-342900">
              <a:buAutoNum type="arabicPeriod"/>
            </a:pPr>
            <a:r>
              <a:rPr lang="en-US" sz="1200" dirty="0"/>
              <a:t>Current 3</a:t>
            </a:r>
          </a:p>
          <a:p>
            <a:pPr marL="342900" indent="-342900">
              <a:buAutoNum type="arabicPeriod"/>
            </a:pPr>
            <a:r>
              <a:rPr lang="en-US" sz="1200" dirty="0"/>
              <a:t>Voltage Neutral</a:t>
            </a:r>
          </a:p>
          <a:p>
            <a:pPr marL="342900" indent="-342900">
              <a:buAutoNum type="arabicPeriod"/>
            </a:pPr>
            <a:r>
              <a:rPr lang="en-US" sz="1200" dirty="0"/>
              <a:t>Current Neutral</a:t>
            </a:r>
          </a:p>
          <a:p>
            <a:pPr marL="342900" indent="-342900">
              <a:buAutoNum type="arabicPeriod"/>
            </a:pPr>
            <a:r>
              <a:rPr lang="en-US" sz="1200" dirty="0"/>
              <a:t>Frequency </a:t>
            </a:r>
          </a:p>
          <a:p>
            <a:pPr marL="342900" indent="-342900">
              <a:buAutoNum type="arabicPeriod"/>
            </a:pPr>
            <a:r>
              <a:rPr lang="en-US" sz="1200" dirty="0"/>
              <a:t>Load</a:t>
            </a:r>
          </a:p>
          <a:p>
            <a:pPr marL="342900" indent="-342900">
              <a:buAutoNum type="arabicPeriod"/>
            </a:pPr>
            <a:r>
              <a:rPr lang="en-US" sz="1200" dirty="0"/>
              <a:t>Subscribe </a:t>
            </a:r>
          </a:p>
          <a:p>
            <a:r>
              <a:rPr lang="en-US" sz="1200" dirty="0"/>
              <a:t>for MATLAB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8757A14-5F18-6814-3012-B784FC91FEE8}"/>
              </a:ext>
            </a:extLst>
          </p:cNvPr>
          <p:cNvSpPr/>
          <p:nvPr/>
        </p:nvSpPr>
        <p:spPr>
          <a:xfrm>
            <a:off x="6665790" y="2770995"/>
            <a:ext cx="1058560" cy="74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SCADA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0EC8146-903F-498E-0031-BFFBB245B394}"/>
              </a:ext>
            </a:extLst>
          </p:cNvPr>
          <p:cNvSpPr/>
          <p:nvPr/>
        </p:nvSpPr>
        <p:spPr>
          <a:xfrm>
            <a:off x="8221024" y="2790050"/>
            <a:ext cx="1368844" cy="74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HISTORIAN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8289D51-F9E6-D8F1-B933-148B04282A64}"/>
              </a:ext>
            </a:extLst>
          </p:cNvPr>
          <p:cNvCxnSpPr>
            <a:stCxn id="79" idx="3"/>
            <a:endCxn id="103" idx="1"/>
          </p:cNvCxnSpPr>
          <p:nvPr/>
        </p:nvCxnSpPr>
        <p:spPr>
          <a:xfrm flipV="1">
            <a:off x="6096000" y="3141181"/>
            <a:ext cx="5697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6BB5449-C758-2BFE-36F7-C18747A55DE6}"/>
              </a:ext>
            </a:extLst>
          </p:cNvPr>
          <p:cNvCxnSpPr>
            <a:stCxn id="103" idx="3"/>
            <a:endCxn id="104" idx="1"/>
          </p:cNvCxnSpPr>
          <p:nvPr/>
        </p:nvCxnSpPr>
        <p:spPr>
          <a:xfrm>
            <a:off x="7724350" y="3141181"/>
            <a:ext cx="496674" cy="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itle 1">
            <a:extLst>
              <a:ext uri="{FF2B5EF4-FFF2-40B4-BE49-F238E27FC236}">
                <a16:creationId xmlns:a16="http://schemas.microsoft.com/office/drawing/2014/main" id="{7B3C1FB1-2E1B-B33D-15EB-DA06BE78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118" y="206966"/>
            <a:ext cx="5001903" cy="7777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MQ Telemetry Transport (MQTT) Architecture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C4A0B0E-C254-79E3-5A02-32AB45947840}"/>
              </a:ext>
            </a:extLst>
          </p:cNvPr>
          <p:cNvCxnSpPr>
            <a:stCxn id="79" idx="2"/>
            <a:endCxn id="28" idx="0"/>
          </p:cNvCxnSpPr>
          <p:nvPr/>
        </p:nvCxnSpPr>
        <p:spPr>
          <a:xfrm rot="5400000">
            <a:off x="3430079" y="4119997"/>
            <a:ext cx="2635083" cy="1934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1BDF191-687F-D568-F035-105B37F4BA3E}"/>
              </a:ext>
            </a:extLst>
          </p:cNvPr>
          <p:cNvCxnSpPr>
            <a:stCxn id="28" idx="2"/>
            <a:endCxn id="33" idx="2"/>
          </p:cNvCxnSpPr>
          <p:nvPr/>
        </p:nvCxnSpPr>
        <p:spPr>
          <a:xfrm rot="10800000">
            <a:off x="654908" y="3598895"/>
            <a:ext cx="2017090" cy="2806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0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BCFB-B4B6-3675-B488-5E263290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43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on Node-RED</a:t>
            </a:r>
            <a:endParaRPr lang="en-SG" dirty="0"/>
          </a:p>
        </p:txBody>
      </p:sp>
      <p:pic>
        <p:nvPicPr>
          <p:cNvPr id="7" name="Picture 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73CF44D-2F6C-1FE5-8877-BC6716B0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6" y="1521312"/>
            <a:ext cx="9092364" cy="38153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15FBAA-5409-D93D-5CF6-D1847C0A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46" y="5609968"/>
            <a:ext cx="8596668" cy="441787"/>
          </a:xfrm>
        </p:spPr>
        <p:txBody>
          <a:bodyPr/>
          <a:lstStyle/>
          <a:p>
            <a:r>
              <a:rPr lang="en-US" dirty="0"/>
              <a:t>MATLAB to IED nodes configuration 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139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BCFB-B4B6-3675-B488-5E263290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43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on Node-RED</a:t>
            </a:r>
            <a:endParaRPr lang="en-SG" dirty="0"/>
          </a:p>
        </p:txBody>
      </p:sp>
      <p:pic>
        <p:nvPicPr>
          <p:cNvPr id="4" name="Picture 3" descr="A picture containing text, shoji, toilet, public&#10;&#10;Description automatically generated">
            <a:extLst>
              <a:ext uri="{FF2B5EF4-FFF2-40B4-BE49-F238E27FC236}">
                <a16:creationId xmlns:a16="http://schemas.microsoft.com/office/drawing/2014/main" id="{569AED55-EBCC-CA3E-6D07-69AB58DC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9198"/>
            <a:ext cx="2794915" cy="1242184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E653E3-AC94-77CC-30C8-AFE5631E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852010"/>
            <a:ext cx="7651120" cy="32915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4FCC8B-DBF5-810E-610C-D62BE9A6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22" y="1369198"/>
            <a:ext cx="5393980" cy="1242183"/>
          </a:xfrm>
        </p:spPr>
        <p:txBody>
          <a:bodyPr/>
          <a:lstStyle/>
          <a:p>
            <a:r>
              <a:rPr lang="en-US" dirty="0"/>
              <a:t>MQTT Broker</a:t>
            </a:r>
            <a:r>
              <a:rPr lang="en-SG" dirty="0"/>
              <a:t> (Aedes)</a:t>
            </a:r>
          </a:p>
          <a:p>
            <a:r>
              <a:rPr lang="en-SG" dirty="0"/>
              <a:t>Configuration of MQTT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75C5-1EAB-7A4A-65F5-DDF15A0B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045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MQ Telemetry Transport (MQTT)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E032A-9C55-28C5-CEDF-8A4D44870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2119684"/>
            <a:ext cx="8145111" cy="3706025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77BC19-AFFD-96D8-0A42-BAC19269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1787"/>
          </a:xfrm>
        </p:spPr>
        <p:txBody>
          <a:bodyPr/>
          <a:lstStyle/>
          <a:p>
            <a:r>
              <a:rPr lang="en-US" dirty="0"/>
              <a:t>Example IED1 Dashboard with data values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689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B7D9-FD99-D00E-FD5D-1F06E0EA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MQ Telemetry Transport (MQTT)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84C2-660D-4C02-DC89-0BF4DEE0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1787"/>
          </a:xfrm>
        </p:spPr>
        <p:txBody>
          <a:bodyPr/>
          <a:lstStyle/>
          <a:p>
            <a:r>
              <a:rPr lang="en-US" dirty="0"/>
              <a:t>Output Text Files from MATLAB showing events and statuses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8CFFC-1589-1016-32C6-CE83E9F1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30" y="2028496"/>
            <a:ext cx="3339641" cy="462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1F7AB-9EC0-F70B-E49A-04AB664B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71" y="2028496"/>
            <a:ext cx="3033877" cy="46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FC92-655D-E406-05BC-A724BF5D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 fontScale="90000"/>
          </a:bodyPr>
          <a:lstStyle/>
          <a:p>
            <a:r>
              <a:rPr lang="en-SG" dirty="0">
                <a:solidFill>
                  <a:schemeClr val="accent1">
                    <a:lumMod val="50000"/>
                  </a:schemeClr>
                </a:solidFill>
              </a:rPr>
              <a:t>International Electrotechnical Commission (IEC) 61850</a:t>
            </a:r>
            <a:br>
              <a:rPr lang="en-SG" dirty="0"/>
            </a:br>
            <a:endParaRPr lang="en-SG" dirty="0"/>
          </a:p>
        </p:txBody>
      </p:sp>
      <p:pic>
        <p:nvPicPr>
          <p:cNvPr id="4" name="Content Placeholder 3" descr="A picture containing indoor&#10;&#10;Description automatically generated">
            <a:extLst>
              <a:ext uri="{FF2B5EF4-FFF2-40B4-BE49-F238E27FC236}">
                <a16:creationId xmlns:a16="http://schemas.microsoft.com/office/drawing/2014/main" id="{9A92FDAB-3965-2665-7F8E-D13B966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58" y="1714487"/>
            <a:ext cx="5283289" cy="3759555"/>
          </a:xfrm>
          <a:prstGeom prst="rect">
            <a:avLst/>
          </a:prstGeom>
        </p:spPr>
      </p:pic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D64F0953-5ADB-46FA-FF41-EB480DDC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3578"/>
            <a:ext cx="3276828" cy="39159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Specifies communication protocols for intelligent electronic devices found in electrical substations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3 main protocols – MMS, GOOSE and SMV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Interoperability Capability (Integration or implementation of devices from different manufacturers)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51FBD-B0F9-8635-D341-3501C4918E81}"/>
              </a:ext>
            </a:extLst>
          </p:cNvPr>
          <p:cNvSpPr txBox="1"/>
          <p:nvPr/>
        </p:nvSpPr>
        <p:spPr>
          <a:xfrm>
            <a:off x="9943070" y="6040270"/>
            <a:ext cx="22489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chemeClr val="bg1"/>
                </a:solidFill>
                <a:latin typeface="Arial" panose="020B0604020202020204" pitchFamily="34" charset="0"/>
              </a:rPr>
              <a:t>Reference: Basic understanding of IEC 61850 - what are the key aspects? (photograph) Retrieved from https://www.sgrwin.com/basic-understanding-iec-61850/ </a:t>
            </a:r>
          </a:p>
        </p:txBody>
      </p:sp>
    </p:spTree>
    <p:extLst>
      <p:ext uri="{BB962C8B-B14F-4D97-AF65-F5344CB8AC3E}">
        <p14:creationId xmlns:p14="http://schemas.microsoft.com/office/powerpoint/2010/main" val="309776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1BE2-A8F2-B0BE-9C4E-16FA4EF1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93" y="78256"/>
            <a:ext cx="8596668" cy="1320800"/>
          </a:xfrm>
        </p:spPr>
        <p:txBody>
          <a:bodyPr/>
          <a:lstStyle/>
          <a:p>
            <a:r>
              <a:rPr lang="en-SG" dirty="0">
                <a:solidFill>
                  <a:schemeClr val="accent1">
                    <a:lumMod val="50000"/>
                  </a:schemeClr>
                </a:solidFill>
              </a:rPr>
              <a:t>International Electrotechnical Commission (IEC) 61850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1119-3325-8213-4D9B-56412CAC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862"/>
            <a:ext cx="8596668" cy="615092"/>
          </a:xfrm>
        </p:spPr>
        <p:txBody>
          <a:bodyPr/>
          <a:lstStyle/>
          <a:p>
            <a:r>
              <a:rPr lang="en-US" dirty="0"/>
              <a:t>C-Files configuration for IEC 61850 communication </a:t>
            </a:r>
            <a:endParaRPr lang="en-SG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1AFA5A-11D4-2671-B066-47877E1F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21365"/>
            <a:ext cx="6749077" cy="1003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1980B-D5B6-3258-1CF2-E97810331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846190"/>
            <a:ext cx="7755667" cy="1345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4B92C-2F3A-D930-DDF1-B4192668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261341"/>
            <a:ext cx="6415445" cy="25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905E-3A79-57D6-13BF-FE94662A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Future Works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0B84-8E16-0680-B797-4625D321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4595"/>
            <a:ext cx="8596668" cy="44967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Integration of IEC 61850 onto Digital Twin</a:t>
            </a:r>
          </a:p>
          <a:p>
            <a:pPr>
              <a:lnSpc>
                <a:spcPct val="150000"/>
              </a:lnSpc>
            </a:pPr>
            <a:r>
              <a:rPr lang="en-US" dirty="0"/>
              <a:t>Analyzing Cybersecurity Vulnerabilities of the Digital Twin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Ettercap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Wireshark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373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2982C5-84B2-1C18-DEBB-69C136E15355}"/>
              </a:ext>
            </a:extLst>
          </p:cNvPr>
          <p:cNvSpPr txBox="1">
            <a:spLocks/>
          </p:cNvSpPr>
          <p:nvPr/>
        </p:nvSpPr>
        <p:spPr>
          <a:xfrm>
            <a:off x="4203129" y="2998574"/>
            <a:ext cx="439717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SG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B25B-F4D9-5166-F458-3D1077FC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Objectives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7357-27F0-2D2D-EF70-0255DF77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469"/>
            <a:ext cx="8596668" cy="45488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Researching and understanding Communication Protocols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International Electrotechnical Commission (IEC) 61850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MQ Telemetry Transport (MQTT)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Implementation of Communication Protocols onto Digital Twin</a:t>
            </a:r>
          </a:p>
          <a:p>
            <a:pPr>
              <a:lnSpc>
                <a:spcPct val="150000"/>
              </a:lnSpc>
            </a:pPr>
            <a:r>
              <a:rPr lang="en-US" dirty="0"/>
              <a:t>Digital Twin Structure using 24 Raspberry </a:t>
            </a:r>
            <a:r>
              <a:rPr lang="en-US" dirty="0" err="1"/>
              <a:t>Pis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Node-RED Functionality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ngine&#10;&#10;Description automatically generated">
            <a:extLst>
              <a:ext uri="{FF2B5EF4-FFF2-40B4-BE49-F238E27FC236}">
                <a16:creationId xmlns:a16="http://schemas.microsoft.com/office/drawing/2014/main" id="{D895A35F-8EB8-71D4-1D18-D8DF05BC5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4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FA25C-A26C-7401-6A22-D64FDB39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Twin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1A5E-61F3-485C-5817-8F08CD81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37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Virtual representation model of a system or object</a:t>
            </a:r>
          </a:p>
          <a:p>
            <a:pPr>
              <a:lnSpc>
                <a:spcPct val="150000"/>
              </a:lnSpc>
            </a:pPr>
            <a:r>
              <a:rPr lang="en-US" dirty="0"/>
              <a:t>Replicating the physical system and simulating them</a:t>
            </a:r>
          </a:p>
          <a:p>
            <a:pPr>
              <a:lnSpc>
                <a:spcPct val="150000"/>
              </a:lnSpc>
            </a:pPr>
            <a:r>
              <a:rPr lang="en-US" dirty="0"/>
              <a:t>Analysis of cybersecurity vulnerabilities </a:t>
            </a:r>
            <a:endParaRPr lang="en-SG" dirty="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B4558-23B2-C6AA-950A-E6C9D3FB0F8F}"/>
              </a:ext>
            </a:extLst>
          </p:cNvPr>
          <p:cNvSpPr txBox="1"/>
          <p:nvPr/>
        </p:nvSpPr>
        <p:spPr>
          <a:xfrm>
            <a:off x="4901626" y="6088559"/>
            <a:ext cx="297062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Reference: Armstrong, M. M. (2021, April 26). What is Digital Twin? (photograph) Retrieved from https://www.ibm.com/blogs/internet-of-things/iot-cheat-sheet-digital-twin</a:t>
            </a: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endParaRPr lang="en-SG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6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9883F-C9B6-DDDE-5F09-0FC6ECAE0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2" b="264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E22C6-3B1F-C585-0A48-826D30F4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Communication Protocols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3548-7C15-ADFC-4049-B31B50B8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Set of rules and standards that permits data exchange between electronic devices via a connection</a:t>
            </a:r>
          </a:p>
          <a:p>
            <a:pPr>
              <a:lnSpc>
                <a:spcPct val="150000"/>
              </a:lnSpc>
            </a:pPr>
            <a:r>
              <a:rPr lang="en-US" dirty="0"/>
              <a:t>Computer networks would not exist without them </a:t>
            </a:r>
          </a:p>
          <a:p>
            <a:pPr>
              <a:lnSpc>
                <a:spcPct val="150000"/>
              </a:lnSpc>
            </a:pP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38229-F11C-BABA-0185-6F13DA5C56CA}"/>
              </a:ext>
            </a:extLst>
          </p:cNvPr>
          <p:cNvSpPr txBox="1"/>
          <p:nvPr/>
        </p:nvSpPr>
        <p:spPr>
          <a:xfrm>
            <a:off x="9810222" y="6041362"/>
            <a:ext cx="23817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Reference: </a:t>
            </a:r>
            <a:r>
              <a:rPr lang="en-US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Techopedia. (2020, September 30). What is a communication protocol? (photograph) Retrieved from https://www.techopedia.com/definition/25705/communication-protocol </a:t>
            </a:r>
            <a:endParaRPr lang="en-SG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0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3F68-F842-171D-39E7-9D8A63FB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Twin Structure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4E5F7D-2014-EFEB-7BB0-5A1C78DC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8090319" cy="46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124-6FE8-47AA-8460-17B342CA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7048"/>
            <a:ext cx="8596668" cy="77776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Twin Structure</a:t>
            </a:r>
            <a:endParaRPr lang="en-S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AE180A-D1B9-95FE-E471-87290194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7" y="1561809"/>
            <a:ext cx="9007366" cy="437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78BA56-2811-CAFA-E47B-37CD42C4F251}"/>
              </a:ext>
            </a:extLst>
          </p:cNvPr>
          <p:cNvSpPr/>
          <p:nvPr/>
        </p:nvSpPr>
        <p:spPr>
          <a:xfrm>
            <a:off x="436342" y="2457741"/>
            <a:ext cx="8185186" cy="4072085"/>
          </a:xfrm>
          <a:custGeom>
            <a:avLst/>
            <a:gdLst>
              <a:gd name="connsiteX0" fmla="*/ 267855 w 8185186"/>
              <a:gd name="connsiteY0" fmla="*/ 1494148 h 4072085"/>
              <a:gd name="connsiteX1" fmla="*/ 1108682 w 8185186"/>
              <a:gd name="connsiteY1" fmla="*/ 506176 h 4072085"/>
              <a:gd name="connsiteX2" fmla="*/ 2222779 w 8185186"/>
              <a:gd name="connsiteY2" fmla="*/ 117293 h 4072085"/>
              <a:gd name="connsiteX3" fmla="*/ 6710696 w 8185186"/>
              <a:gd name="connsiteY3" fmla="*/ 75251 h 4072085"/>
              <a:gd name="connsiteX4" fmla="*/ 7698669 w 8185186"/>
              <a:gd name="connsiteY4" fmla="*/ 1063224 h 4072085"/>
              <a:gd name="connsiteX5" fmla="*/ 7604076 w 8185186"/>
              <a:gd name="connsiteY5" fmla="*/ 3690810 h 4072085"/>
              <a:gd name="connsiteX6" fmla="*/ 709289 w 8185186"/>
              <a:gd name="connsiteY6" fmla="*/ 3827445 h 4072085"/>
              <a:gd name="connsiteX7" fmla="*/ 267855 w 8185186"/>
              <a:gd name="connsiteY7" fmla="*/ 1494148 h 407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85186" h="4072085">
                <a:moveTo>
                  <a:pt x="267855" y="1494148"/>
                </a:moveTo>
                <a:cubicBezTo>
                  <a:pt x="334421" y="940603"/>
                  <a:pt x="782861" y="735652"/>
                  <a:pt x="1108682" y="506176"/>
                </a:cubicBezTo>
                <a:cubicBezTo>
                  <a:pt x="1434503" y="276700"/>
                  <a:pt x="1289110" y="189114"/>
                  <a:pt x="2222779" y="117293"/>
                </a:cubicBezTo>
                <a:cubicBezTo>
                  <a:pt x="3156448" y="45472"/>
                  <a:pt x="5798048" y="-82404"/>
                  <a:pt x="6710696" y="75251"/>
                </a:cubicBezTo>
                <a:cubicBezTo>
                  <a:pt x="7623344" y="232906"/>
                  <a:pt x="7549772" y="460631"/>
                  <a:pt x="7698669" y="1063224"/>
                </a:cubicBezTo>
                <a:cubicBezTo>
                  <a:pt x="7847566" y="1665817"/>
                  <a:pt x="8768973" y="3230107"/>
                  <a:pt x="7604076" y="3690810"/>
                </a:cubicBezTo>
                <a:cubicBezTo>
                  <a:pt x="6439179" y="4151514"/>
                  <a:pt x="1931993" y="4191804"/>
                  <a:pt x="709289" y="3827445"/>
                </a:cubicBezTo>
                <a:cubicBezTo>
                  <a:pt x="-513415" y="3463086"/>
                  <a:pt x="201289" y="2047693"/>
                  <a:pt x="267855" y="149414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16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AE61-36D0-17EF-E18D-489EF731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146"/>
          </a:xfrm>
        </p:spPr>
        <p:txBody>
          <a:bodyPr/>
          <a:lstStyle/>
          <a:p>
            <a:r>
              <a:rPr lang="en-US" dirty="0"/>
              <a:t>MATLAB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1EFC-6F78-B571-4CC7-AABF8EB8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315"/>
            <a:ext cx="8596668" cy="46450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Through MATLAB Programming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Retrieves data values from SQLite Database in </a:t>
            </a:r>
            <a:r>
              <a:rPr lang="en-US" dirty="0" err="1"/>
              <a:t>Dbeaver</a:t>
            </a:r>
            <a:r>
              <a:rPr lang="en-US" dirty="0"/>
              <a:t> Software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Configure MQTT broker IP address to respective raspberry pi device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Publishing of data to respective IEDs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Subscribed to all IEDs’ events and circuit breaker statuses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Printing out text files which indicates the timestamps, events and statuses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806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CABF-DE7E-4742-EEB7-F85AF255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300"/>
              <a:t>MQ Telemetry Transport (MQTT)</a:t>
            </a:r>
            <a:endParaRPr lang="en-SG" sz="33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7758FBAC-22CA-311F-18BC-6AD018F7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Publish/Subscribe Protocol</a:t>
            </a:r>
          </a:p>
          <a:p>
            <a:pPr>
              <a:lnSpc>
                <a:spcPct val="150000"/>
              </a:lnSpc>
            </a:pPr>
            <a:r>
              <a:rPr lang="en-US" dirty="0"/>
              <a:t>Via Centralized MQTT Broker</a:t>
            </a:r>
          </a:p>
          <a:p>
            <a:pPr>
              <a:lnSpc>
                <a:spcPct val="150000"/>
              </a:lnSpc>
            </a:pPr>
            <a:r>
              <a:rPr lang="en-US" dirty="0"/>
              <a:t>Built-In QoS Feature (Quality of Service)</a:t>
            </a:r>
          </a:p>
          <a:p>
            <a:pPr>
              <a:lnSpc>
                <a:spcPct val="150000"/>
              </a:lnSpc>
            </a:pPr>
            <a:r>
              <a:rPr lang="en-US" dirty="0"/>
              <a:t>Lightweight Capability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2D7B4FE-54F5-2BCF-5F00-7D0C1B06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822" y="1978454"/>
            <a:ext cx="5158819" cy="34391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3C5D169-39D2-1788-486D-9C7F6FE418B2}"/>
              </a:ext>
            </a:extLst>
          </p:cNvPr>
          <p:cNvSpPr txBox="1"/>
          <p:nvPr/>
        </p:nvSpPr>
        <p:spPr>
          <a:xfrm>
            <a:off x="9421243" y="6264877"/>
            <a:ext cx="28448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Reference: </a:t>
            </a:r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</a:rPr>
              <a:t>Wallarm.What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 is MQTT. all you need to know. MQTT concept. (photograph) Retrieved from https://www.wallarm.com/what/mqtt-concept </a:t>
            </a:r>
          </a:p>
        </p:txBody>
      </p:sp>
    </p:spTree>
    <p:extLst>
      <p:ext uri="{BB962C8B-B14F-4D97-AF65-F5344CB8AC3E}">
        <p14:creationId xmlns:p14="http://schemas.microsoft.com/office/powerpoint/2010/main" val="225772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7E51-504A-FB9F-4359-C08C074F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7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MQ Telemetry Transport (MQTT) Architecture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35A675-1B4C-CBB8-0B82-B8DC7B020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80" y="1682640"/>
            <a:ext cx="7897376" cy="392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419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640</Words>
  <Application>Microsoft Office PowerPoint</Application>
  <PresentationFormat>Widescreen</PresentationFormat>
  <Paragraphs>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Open Sans</vt:lpstr>
      <vt:lpstr>Times New Roman</vt:lpstr>
      <vt:lpstr>Trebuchet MS</vt:lpstr>
      <vt:lpstr>Wingdings 3</vt:lpstr>
      <vt:lpstr>Facet</vt:lpstr>
      <vt:lpstr>Communication Protocols in a Digital Twin</vt:lpstr>
      <vt:lpstr>Objectives</vt:lpstr>
      <vt:lpstr>Digital Twin</vt:lpstr>
      <vt:lpstr>Communication Protocols</vt:lpstr>
      <vt:lpstr>Digital Twin Structure</vt:lpstr>
      <vt:lpstr>Digital Twin Structure</vt:lpstr>
      <vt:lpstr>MATLAB </vt:lpstr>
      <vt:lpstr>MQ Telemetry Transport (MQTT)</vt:lpstr>
      <vt:lpstr>MQ Telemetry Transport (MQTT) Architecture</vt:lpstr>
      <vt:lpstr>MQ Telemetry Transport (MQTT) Architecture</vt:lpstr>
      <vt:lpstr>Implementing on Node-RED</vt:lpstr>
      <vt:lpstr>Implementing on Node-RED</vt:lpstr>
      <vt:lpstr>MQ Telemetry Transport (MQTT)</vt:lpstr>
      <vt:lpstr>MQ Telemetry Transport (MQTT)</vt:lpstr>
      <vt:lpstr>International Electrotechnical Commission (IEC) 61850 </vt:lpstr>
      <vt:lpstr>International Electrotechnical Commission (IEC) 61850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ZHENG YANG  DARREN</dc:creator>
  <cp:lastModifiedBy>ANG ZHENG YANG  DARREN</cp:lastModifiedBy>
  <cp:revision>76</cp:revision>
  <dcterms:created xsi:type="dcterms:W3CDTF">2022-07-23T03:24:42Z</dcterms:created>
  <dcterms:modified xsi:type="dcterms:W3CDTF">2022-08-05T06:30:51Z</dcterms:modified>
</cp:coreProperties>
</file>