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heavy">
                <a:solidFill>
                  <a:schemeClr val="hlink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/>
              <a:t>Rajalakshmi</a:t>
            </a:r>
            <a:r>
              <a:rPr dirty="0" spc="-55"/>
              <a:t> </a:t>
            </a:r>
            <a:r>
              <a:rPr dirty="0"/>
              <a:t>Engineering</a:t>
            </a:r>
            <a:r>
              <a:rPr dirty="0" spc="-50"/>
              <a:t> </a:t>
            </a:r>
            <a:r>
              <a:rPr dirty="0" spc="-10"/>
              <a:t>College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chemeClr val="hlink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/>
              <a:t>Rajalakshmi</a:t>
            </a:r>
            <a:r>
              <a:rPr dirty="0" spc="-55"/>
              <a:t> </a:t>
            </a:r>
            <a:r>
              <a:rPr dirty="0"/>
              <a:t>Engineering</a:t>
            </a:r>
            <a:r>
              <a:rPr dirty="0" spc="-50"/>
              <a:t> </a:t>
            </a:r>
            <a:r>
              <a:rPr dirty="0" spc="-10"/>
              <a:t>College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Engineering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/>
              <a:t>Rajalakshmi</a:t>
            </a:r>
            <a:r>
              <a:rPr dirty="0" spc="-55"/>
              <a:t> </a:t>
            </a:r>
            <a:r>
              <a:rPr dirty="0"/>
              <a:t>Engineering</a:t>
            </a:r>
            <a:r>
              <a:rPr dirty="0" spc="-50"/>
              <a:t> </a:t>
            </a:r>
            <a:r>
              <a:rPr dirty="0" spc="-10"/>
              <a:t>College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69174"/>
            <a:ext cx="4639085" cy="38882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32" y="6458705"/>
            <a:ext cx="4489704" cy="39929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476999"/>
            <a:ext cx="4572000" cy="381000"/>
          </a:xfrm>
          <a:custGeom>
            <a:avLst/>
            <a:gdLst/>
            <a:ahLst/>
            <a:cxnLst/>
            <a:rect l="l" t="t" r="r" b="b"/>
            <a:pathLst>
              <a:path w="4572000" h="381000">
                <a:moveTo>
                  <a:pt x="4572000" y="0"/>
                </a:moveTo>
                <a:lnTo>
                  <a:pt x="0" y="0"/>
                </a:lnTo>
                <a:lnTo>
                  <a:pt x="0" y="380999"/>
                </a:lnTo>
                <a:lnTo>
                  <a:pt x="4572000" y="380999"/>
                </a:lnTo>
                <a:lnTo>
                  <a:pt x="4572000" y="0"/>
                </a:lnTo>
                <a:close/>
              </a:path>
            </a:pathLst>
          </a:custGeom>
          <a:solidFill>
            <a:srgbClr val="3448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Engineering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/>
              <a:t>Rajalakshmi</a:t>
            </a:r>
            <a:r>
              <a:rPr dirty="0" spc="-55"/>
              <a:t> </a:t>
            </a:r>
            <a:r>
              <a:rPr dirty="0"/>
              <a:t>Engineering</a:t>
            </a:r>
            <a:r>
              <a:rPr dirty="0" spc="-50"/>
              <a:t> </a:t>
            </a:r>
            <a:r>
              <a:rPr dirty="0" spc="-10"/>
              <a:t>College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Engineering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/>
              <a:t>Rajalakshmi</a:t>
            </a:r>
            <a:r>
              <a:rPr dirty="0" spc="-55"/>
              <a:t> </a:t>
            </a:r>
            <a:r>
              <a:rPr dirty="0"/>
              <a:t>Engineering</a:t>
            </a:r>
            <a:r>
              <a:rPr dirty="0" spc="-50"/>
              <a:t> </a:t>
            </a:r>
            <a:r>
              <a:rPr dirty="0" spc="-10"/>
              <a:t>College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469174"/>
            <a:ext cx="4639085" cy="38882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532" y="6458705"/>
            <a:ext cx="4489704" cy="39929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476999"/>
            <a:ext cx="4572000" cy="381000"/>
          </a:xfrm>
          <a:custGeom>
            <a:avLst/>
            <a:gdLst/>
            <a:ahLst/>
            <a:cxnLst/>
            <a:rect l="l" t="t" r="r" b="b"/>
            <a:pathLst>
              <a:path w="4572000" h="381000">
                <a:moveTo>
                  <a:pt x="4572000" y="0"/>
                </a:moveTo>
                <a:lnTo>
                  <a:pt x="0" y="0"/>
                </a:lnTo>
                <a:lnTo>
                  <a:pt x="0" y="380999"/>
                </a:lnTo>
                <a:lnTo>
                  <a:pt x="4572000" y="380999"/>
                </a:lnTo>
                <a:lnTo>
                  <a:pt x="4572000" y="0"/>
                </a:lnTo>
                <a:close/>
              </a:path>
            </a:pathLst>
          </a:custGeom>
          <a:solidFill>
            <a:srgbClr val="34485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46091" y="6451089"/>
            <a:ext cx="4597908" cy="4069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9240" y="125983"/>
            <a:ext cx="814832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9240" y="1472284"/>
            <a:ext cx="7867015" cy="3996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heavy">
                <a:solidFill>
                  <a:schemeClr val="hlink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01269" y="6572580"/>
            <a:ext cx="41681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914391" y="6573189"/>
            <a:ext cx="268033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/>
              <a:t>Rajalakshmi</a:t>
            </a:r>
            <a:r>
              <a:rPr dirty="0" spc="-55"/>
              <a:t> </a:t>
            </a:r>
            <a:r>
              <a:rPr dirty="0"/>
              <a:t>Engineering</a:t>
            </a:r>
            <a:r>
              <a:rPr dirty="0" spc="-50"/>
              <a:t> </a:t>
            </a:r>
            <a:r>
              <a:rPr dirty="0" spc="-10"/>
              <a:t>College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546845" y="6573189"/>
            <a:ext cx="29337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jpg"/><Relationship Id="rId7" Type="http://schemas.openxmlformats.org/officeDocument/2006/relationships/image" Target="../media/image9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22.png"/><Relationship Id="rId4" Type="http://schemas.openxmlformats.org/officeDocument/2006/relationships/image" Target="../media/image23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24.png"/><Relationship Id="rId4" Type="http://schemas.openxmlformats.org/officeDocument/2006/relationships/image" Target="../media/image25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jpg"/><Relationship Id="rId4" Type="http://schemas.openxmlformats.org/officeDocument/2006/relationships/image" Target="../media/image28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jpg"/><Relationship Id="rId4" Type="http://schemas.openxmlformats.org/officeDocument/2006/relationships/image" Target="../media/image31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hyperlink" Target="https://www.researchgate.net/publication/328622528_Blockchain_Technology_Applications_Benefits_and_Limitations" TargetMode="External"/><Relationship Id="rId4" Type="http://schemas.openxmlformats.org/officeDocument/2006/relationships/hyperlink" Target="https://www.researchgate.net/publication/319481775_The_Role_of_Social_Media_in_Marketing_and_Communication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16.png"/><Relationship Id="rId4" Type="http://schemas.openxmlformats.org/officeDocument/2006/relationships/image" Target="../media/image1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1937" y="0"/>
            <a:ext cx="9156065" cy="4678680"/>
            <a:chOff x="-11937" y="0"/>
            <a:chExt cx="9156065" cy="467868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175234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003291" y="1761744"/>
              <a:ext cx="4140835" cy="2621280"/>
            </a:xfrm>
            <a:custGeom>
              <a:avLst/>
              <a:gdLst/>
              <a:ahLst/>
              <a:cxnLst/>
              <a:rect l="l" t="t" r="r" b="b"/>
              <a:pathLst>
                <a:path w="4140834" h="2621279">
                  <a:moveTo>
                    <a:pt x="4140708" y="0"/>
                  </a:moveTo>
                  <a:lnTo>
                    <a:pt x="0" y="0"/>
                  </a:lnTo>
                  <a:lnTo>
                    <a:pt x="1311148" y="1310639"/>
                  </a:lnTo>
                  <a:lnTo>
                    <a:pt x="0" y="2621279"/>
                  </a:lnTo>
                  <a:lnTo>
                    <a:pt x="4140708" y="2621279"/>
                  </a:lnTo>
                  <a:lnTo>
                    <a:pt x="4140708" y="0"/>
                  </a:lnTo>
                  <a:close/>
                </a:path>
              </a:pathLst>
            </a:custGeom>
            <a:solidFill>
              <a:srgbClr val="00AAA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464563"/>
              <a:ext cx="5844539" cy="321411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762" y="1530858"/>
              <a:ext cx="5744210" cy="3086100"/>
            </a:xfrm>
            <a:custGeom>
              <a:avLst/>
              <a:gdLst/>
              <a:ahLst/>
              <a:cxnLst/>
              <a:rect l="l" t="t" r="r" b="b"/>
              <a:pathLst>
                <a:path w="5744210" h="3086100">
                  <a:moveTo>
                    <a:pt x="4200906" y="0"/>
                  </a:moveTo>
                  <a:lnTo>
                    <a:pt x="0" y="0"/>
                  </a:lnTo>
                  <a:lnTo>
                    <a:pt x="0" y="3086099"/>
                  </a:lnTo>
                  <a:lnTo>
                    <a:pt x="4200906" y="3086099"/>
                  </a:lnTo>
                  <a:lnTo>
                    <a:pt x="5743956" y="1543050"/>
                  </a:lnTo>
                  <a:lnTo>
                    <a:pt x="4200906" y="0"/>
                  </a:lnTo>
                  <a:close/>
                </a:path>
              </a:pathLst>
            </a:custGeom>
            <a:solidFill>
              <a:srgbClr val="5858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62" y="1530858"/>
              <a:ext cx="5744210" cy="3086100"/>
            </a:xfrm>
            <a:custGeom>
              <a:avLst/>
              <a:gdLst/>
              <a:ahLst/>
              <a:cxnLst/>
              <a:rect l="l" t="t" r="r" b="b"/>
              <a:pathLst>
                <a:path w="5744210" h="3086100">
                  <a:moveTo>
                    <a:pt x="0" y="0"/>
                  </a:moveTo>
                  <a:lnTo>
                    <a:pt x="4200906" y="0"/>
                  </a:lnTo>
                  <a:lnTo>
                    <a:pt x="5743956" y="1543050"/>
                  </a:lnTo>
                  <a:lnTo>
                    <a:pt x="4200906" y="3086099"/>
                  </a:lnTo>
                  <a:lnTo>
                    <a:pt x="0" y="308609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58585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32700"/>
              <a:ext cx="4087368" cy="1178039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0" y="986027"/>
              <a:ext cx="4000500" cy="1076325"/>
            </a:xfrm>
            <a:custGeom>
              <a:avLst/>
              <a:gdLst/>
              <a:ahLst/>
              <a:cxnLst/>
              <a:rect l="l" t="t" r="r" b="b"/>
              <a:pathLst>
                <a:path w="4000500" h="1076325">
                  <a:moveTo>
                    <a:pt x="3462528" y="0"/>
                  </a:moveTo>
                  <a:lnTo>
                    <a:pt x="0" y="0"/>
                  </a:lnTo>
                  <a:lnTo>
                    <a:pt x="0" y="1075944"/>
                  </a:lnTo>
                  <a:lnTo>
                    <a:pt x="3462528" y="1075944"/>
                  </a:lnTo>
                  <a:lnTo>
                    <a:pt x="4000500" y="537972"/>
                  </a:lnTo>
                  <a:lnTo>
                    <a:pt x="3462528" y="0"/>
                  </a:lnTo>
                  <a:close/>
                </a:path>
              </a:pathLst>
            </a:custGeom>
            <a:solidFill>
              <a:srgbClr val="00AAA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256438" y="4829302"/>
            <a:ext cx="1871345" cy="1245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Carlito"/>
                <a:cs typeface="Carlito"/>
              </a:rPr>
              <a:t>22070110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000" spc="-10" b="1">
                <a:latin typeface="Carlito"/>
                <a:cs typeface="Carlito"/>
              </a:rPr>
              <a:t>JITHEESWARAN</a:t>
            </a:r>
            <a:r>
              <a:rPr dirty="0" sz="2000" spc="-55" b="1">
                <a:latin typeface="Carlito"/>
                <a:cs typeface="Carlito"/>
              </a:rPr>
              <a:t> </a:t>
            </a:r>
            <a:r>
              <a:rPr dirty="0" sz="2000" spc="-50" b="1">
                <a:latin typeface="Carlito"/>
                <a:cs typeface="Carlito"/>
              </a:rPr>
              <a:t>V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Carlito"/>
                <a:cs typeface="Carlito"/>
              </a:rPr>
              <a:t>JINU</a:t>
            </a:r>
            <a:r>
              <a:rPr dirty="0" sz="2000" spc="-25" b="1">
                <a:latin typeface="Carlito"/>
                <a:cs typeface="Carlito"/>
              </a:rPr>
              <a:t> </a:t>
            </a:r>
            <a:r>
              <a:rPr dirty="0" sz="2000" spc="-10" b="1">
                <a:latin typeface="Carlito"/>
                <a:cs typeface="Carlito"/>
              </a:rPr>
              <a:t>SOPHIA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Carlito"/>
                <a:cs typeface="Carlito"/>
              </a:rPr>
              <a:t>BE</a:t>
            </a:r>
            <a:r>
              <a:rPr dirty="0" sz="2000" spc="-30" b="1">
                <a:latin typeface="Carlito"/>
                <a:cs typeface="Carlito"/>
              </a:rPr>
              <a:t> </a:t>
            </a:r>
            <a:r>
              <a:rPr dirty="0" sz="2000" b="1">
                <a:latin typeface="Carlito"/>
                <a:cs typeface="Carlito"/>
              </a:rPr>
              <a:t>CSE</a:t>
            </a:r>
            <a:r>
              <a:rPr dirty="0" sz="2000" spc="-10" b="1">
                <a:latin typeface="Carlito"/>
                <a:cs typeface="Carlito"/>
              </a:rPr>
              <a:t> </a:t>
            </a:r>
            <a:r>
              <a:rPr dirty="0" sz="2000" spc="-50" b="1">
                <a:latin typeface="Carlito"/>
                <a:cs typeface="Carlito"/>
              </a:rPr>
              <a:t>B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67106" y="1190625"/>
            <a:ext cx="300672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69342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Carlito"/>
                <a:cs typeface="Carlito"/>
              </a:rPr>
              <a:t>Introduction</a:t>
            </a:r>
            <a:r>
              <a:rPr dirty="0" sz="2000" spc="-110" b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25" b="1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dirty="0" sz="2000" b="1">
                <a:solidFill>
                  <a:srgbClr val="FFFFFF"/>
                </a:solidFill>
                <a:latin typeface="Carlito"/>
                <a:cs typeface="Carlito"/>
              </a:rPr>
              <a:t>Robotic</a:t>
            </a:r>
            <a:r>
              <a:rPr dirty="0" sz="2000" spc="-95" b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rlito"/>
                <a:cs typeface="Carlito"/>
              </a:rPr>
              <a:t>Process</a:t>
            </a:r>
            <a:r>
              <a:rPr dirty="0" sz="2000" spc="-85" b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Carlito"/>
                <a:cs typeface="Carlito"/>
              </a:rPr>
              <a:t>Automation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56438" y="2090420"/>
            <a:ext cx="3504565" cy="24949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5400" spc="-10" b="1">
                <a:solidFill>
                  <a:srgbClr val="FFFFFF"/>
                </a:solidFill>
                <a:latin typeface="Carlito"/>
                <a:cs typeface="Carlito"/>
              </a:rPr>
              <a:t>COMPANY </a:t>
            </a:r>
            <a:r>
              <a:rPr dirty="0" sz="5400" b="1">
                <a:solidFill>
                  <a:srgbClr val="FFFFFF"/>
                </a:solidFill>
                <a:latin typeface="Carlito"/>
                <a:cs typeface="Carlito"/>
              </a:rPr>
              <a:t>EMAIL</a:t>
            </a:r>
            <a:r>
              <a:rPr dirty="0" sz="5400" spc="-135" b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5400" spc="-90" b="1">
                <a:solidFill>
                  <a:srgbClr val="FFFFFF"/>
                </a:solidFill>
                <a:latin typeface="Carlito"/>
                <a:cs typeface="Carlito"/>
              </a:rPr>
              <a:t>CHAT </a:t>
            </a:r>
            <a:r>
              <a:rPr dirty="0" sz="5400" spc="-60" b="1">
                <a:solidFill>
                  <a:srgbClr val="FFFFFF"/>
                </a:solidFill>
                <a:latin typeface="Carlito"/>
                <a:cs typeface="Carlito"/>
              </a:rPr>
              <a:t>REPLAY</a:t>
            </a:r>
            <a:r>
              <a:rPr dirty="0" sz="5400" spc="-215" b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5400" spc="-25" b="1">
                <a:solidFill>
                  <a:srgbClr val="FFFFFF"/>
                </a:solidFill>
                <a:latin typeface="Carlito"/>
                <a:cs typeface="Carlito"/>
              </a:rPr>
              <a:t>BOT</a:t>
            </a:r>
            <a:endParaRPr sz="5400">
              <a:latin typeface="Carlito"/>
              <a:cs typeface="Carlito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4637532" y="1476755"/>
            <a:ext cx="4506595" cy="4436110"/>
            <a:chOff x="4637532" y="1476755"/>
            <a:chExt cx="4506595" cy="4436110"/>
          </a:xfrm>
        </p:grpSpPr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37532" y="1476755"/>
              <a:ext cx="1773936" cy="3188208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4652772" y="1530095"/>
              <a:ext cx="1671955" cy="3086100"/>
            </a:xfrm>
            <a:custGeom>
              <a:avLst/>
              <a:gdLst/>
              <a:ahLst/>
              <a:cxnLst/>
              <a:rect l="l" t="t" r="r" b="b"/>
              <a:pathLst>
                <a:path w="1671954" h="3086100">
                  <a:moveTo>
                    <a:pt x="129286" y="0"/>
                  </a:moveTo>
                  <a:lnTo>
                    <a:pt x="0" y="0"/>
                  </a:lnTo>
                  <a:lnTo>
                    <a:pt x="1542541" y="1543050"/>
                  </a:lnTo>
                  <a:lnTo>
                    <a:pt x="0" y="3086099"/>
                  </a:lnTo>
                  <a:lnTo>
                    <a:pt x="129286" y="3086099"/>
                  </a:lnTo>
                  <a:lnTo>
                    <a:pt x="1671827" y="1543050"/>
                  </a:lnTo>
                  <a:lnTo>
                    <a:pt x="129286" y="0"/>
                  </a:lnTo>
                  <a:close/>
                </a:path>
              </a:pathLst>
            </a:custGeom>
            <a:solidFill>
              <a:srgbClr val="A0A6A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27748" y="4440935"/>
              <a:ext cx="1806530" cy="1471863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09488" y="1879091"/>
              <a:ext cx="3334512" cy="26334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571999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Table</a:t>
            </a:r>
            <a:r>
              <a:rPr dirty="0" spc="-220"/>
              <a:t> </a:t>
            </a:r>
            <a:r>
              <a:rPr dirty="0" spc="-10"/>
              <a:t>Design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269240" y="1031494"/>
            <a:ext cx="871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 spc="-25">
                <a:latin typeface="Carlito"/>
                <a:cs typeface="Carlito"/>
              </a:rPr>
              <a:t>ERD</a:t>
            </a:r>
            <a:endParaRPr sz="2400">
              <a:latin typeface="Carlito"/>
              <a:cs typeface="Carlito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858011"/>
            <a:ext cx="8316467" cy="5719572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Engineering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/>
              <a:t>Rajalakshmi</a:t>
            </a:r>
            <a:r>
              <a:rPr dirty="0" spc="-55"/>
              <a:t> </a:t>
            </a:r>
            <a:r>
              <a:rPr dirty="0"/>
              <a:t>Engineering</a:t>
            </a:r>
            <a:r>
              <a:rPr dirty="0" spc="-50"/>
              <a:t> </a:t>
            </a:r>
            <a:r>
              <a:rPr dirty="0" spc="-10"/>
              <a:t>College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909637"/>
            <a:ext cx="9144000" cy="5948680"/>
            <a:chOff x="0" y="909637"/>
            <a:chExt cx="9144000" cy="5948680"/>
          </a:xfrm>
        </p:grpSpPr>
        <p:sp>
          <p:nvSpPr>
            <p:cNvPr id="3" name="object 3" descr=""/>
            <p:cNvSpPr/>
            <p:nvPr/>
          </p:nvSpPr>
          <p:spPr>
            <a:xfrm>
              <a:off x="190499" y="914400"/>
              <a:ext cx="8763000" cy="0"/>
            </a:xfrm>
            <a:custGeom>
              <a:avLst/>
              <a:gdLst/>
              <a:ahLst/>
              <a:cxnLst/>
              <a:rect l="l" t="t" r="r" b="b"/>
              <a:pathLst>
                <a:path w="8763000" h="0">
                  <a:moveTo>
                    <a:pt x="0" y="0"/>
                  </a:moveTo>
                  <a:lnTo>
                    <a:pt x="87630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6091" y="6451089"/>
              <a:ext cx="4597908" cy="40690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4571999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628" y="914400"/>
              <a:ext cx="9072372" cy="558241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223964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Workflow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Engineering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/>
              <a:t>Rajalakshmi</a:t>
            </a:r>
            <a:r>
              <a:rPr dirty="0" spc="-55"/>
              <a:t> </a:t>
            </a:r>
            <a:r>
              <a:rPr dirty="0"/>
              <a:t>Engineering</a:t>
            </a:r>
            <a:r>
              <a:rPr dirty="0" spc="-50"/>
              <a:t> </a:t>
            </a:r>
            <a:r>
              <a:rPr dirty="0" spc="-10"/>
              <a:t>College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6091" y="6451089"/>
              <a:ext cx="4597908" cy="40690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4571999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223964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Workflow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9223" y="693419"/>
            <a:ext cx="7845552" cy="5760720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Engineering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/>
              <a:t>Rajalakshmi</a:t>
            </a:r>
            <a:r>
              <a:rPr dirty="0" spc="-55"/>
              <a:t> </a:t>
            </a:r>
            <a:r>
              <a:rPr dirty="0"/>
              <a:t>Engineering</a:t>
            </a:r>
            <a:r>
              <a:rPr dirty="0" spc="-50"/>
              <a:t> </a:t>
            </a:r>
            <a:r>
              <a:rPr dirty="0" spc="-10"/>
              <a:t>College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571999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161353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Testing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269240" y="1031494"/>
            <a:ext cx="19481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rlito"/>
                <a:cs typeface="Carlito"/>
              </a:rPr>
              <a:t>Mail</a:t>
            </a:r>
            <a:r>
              <a:rPr dirty="0" sz="2400" spc="-1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sending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69240" y="3482162"/>
            <a:ext cx="16922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rlito"/>
                <a:cs typeface="Carlito"/>
              </a:rPr>
              <a:t>Mail</a:t>
            </a:r>
            <a:r>
              <a:rPr dirty="0" sz="2400" spc="-2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received</a:t>
            </a:r>
            <a:endParaRPr sz="2400">
              <a:latin typeface="Carlito"/>
              <a:cs typeface="Carlito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27" y="1412747"/>
            <a:ext cx="9072372" cy="2113788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676" y="4095818"/>
            <a:ext cx="8964918" cy="1949306"/>
          </a:xfrm>
          <a:prstGeom prst="rect">
            <a:avLst/>
          </a:prstGeom>
        </p:spPr>
      </p:pic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Engineering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/>
              <a:t>Rajalakshmi</a:t>
            </a:r>
            <a:r>
              <a:rPr dirty="0" spc="-55"/>
              <a:t> </a:t>
            </a:r>
            <a:r>
              <a:rPr dirty="0"/>
              <a:t>Engineering</a:t>
            </a:r>
            <a:r>
              <a:rPr dirty="0" spc="-50"/>
              <a:t> </a:t>
            </a:r>
            <a:r>
              <a:rPr dirty="0" spc="-10"/>
              <a:t>College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571999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161353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Testing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269240" y="1031494"/>
            <a:ext cx="15436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rlito"/>
                <a:cs typeface="Carlito"/>
              </a:rPr>
              <a:t>Mail</a:t>
            </a:r>
            <a:r>
              <a:rPr dirty="0" sz="2400" spc="-15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read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69240" y="3356876"/>
            <a:ext cx="1745614" cy="1007744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8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rlito"/>
                <a:cs typeface="Carlito"/>
              </a:rPr>
              <a:t>Mail</a:t>
            </a:r>
            <a:r>
              <a:rPr dirty="0" sz="2400" spc="-2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replay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2400" spc="-50"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84375"/>
            <a:ext cx="9143999" cy="169926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67711" y="3429000"/>
            <a:ext cx="6300216" cy="2804160"/>
          </a:xfrm>
          <a:prstGeom prst="rect">
            <a:avLst/>
          </a:prstGeom>
        </p:spPr>
      </p:pic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Engineering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/>
              <a:t>Rajalakshmi</a:t>
            </a:r>
            <a:r>
              <a:rPr dirty="0" spc="-55"/>
              <a:t> </a:t>
            </a:r>
            <a:r>
              <a:rPr dirty="0"/>
              <a:t>Engineering</a:t>
            </a:r>
            <a:r>
              <a:rPr dirty="0" spc="-50"/>
              <a:t> </a:t>
            </a:r>
            <a:r>
              <a:rPr dirty="0" spc="-10"/>
              <a:t>College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571999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Conclusions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/>
              <a:t>Rajalakshmi</a:t>
            </a:r>
            <a:r>
              <a:rPr dirty="0" spc="-55"/>
              <a:t> </a:t>
            </a:r>
            <a:r>
              <a:rPr dirty="0"/>
              <a:t>Engineering</a:t>
            </a:r>
            <a:r>
              <a:rPr dirty="0" spc="-50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269240" y="979677"/>
            <a:ext cx="8605520" cy="38531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141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rlito"/>
                <a:cs typeface="Carlito"/>
              </a:rPr>
              <a:t>The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automated</a:t>
            </a:r>
            <a:r>
              <a:rPr dirty="0" sz="2400" spc="-9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email</a:t>
            </a:r>
            <a:r>
              <a:rPr dirty="0" sz="2400" spc="-10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sentiment</a:t>
            </a:r>
            <a:r>
              <a:rPr dirty="0" sz="2400" spc="-8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analysis</a:t>
            </a:r>
            <a:r>
              <a:rPr dirty="0" sz="2400" spc="-9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and</a:t>
            </a:r>
            <a:r>
              <a:rPr dirty="0" sz="2400" spc="-8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response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system simplifies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customer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communication</a:t>
            </a:r>
            <a:r>
              <a:rPr dirty="0" sz="2400" spc="-9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by</a:t>
            </a:r>
            <a:r>
              <a:rPr dirty="0" sz="2400" spc="-6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streamlining</a:t>
            </a:r>
            <a:r>
              <a:rPr dirty="0" sz="2400" spc="-9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the</a:t>
            </a:r>
            <a:r>
              <a:rPr dirty="0" sz="2400" spc="-6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process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of </a:t>
            </a:r>
            <a:r>
              <a:rPr dirty="0" sz="2400" spc="-10">
                <a:latin typeface="Carlito"/>
                <a:cs typeface="Carlito"/>
              </a:rPr>
              <a:t>understanding</a:t>
            </a:r>
            <a:r>
              <a:rPr dirty="0" sz="2400" spc="-6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and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replying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to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emails.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This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approach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ensures </a:t>
            </a:r>
            <a:r>
              <a:rPr dirty="0" sz="2400" spc="-20">
                <a:latin typeface="Carlito"/>
                <a:cs typeface="Carlito"/>
              </a:rPr>
              <a:t>timely,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consistent,</a:t>
            </a:r>
            <a:r>
              <a:rPr dirty="0" sz="2400" spc="-6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and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appropriate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responses,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improving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customer satisfaction</a:t>
            </a:r>
            <a:r>
              <a:rPr dirty="0" sz="2400" spc="-6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and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reducing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manual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effort.</a:t>
            </a:r>
            <a:endParaRPr sz="2400">
              <a:latin typeface="Carlito"/>
              <a:cs typeface="Carlito"/>
            </a:endParaRPr>
          </a:p>
          <a:p>
            <a:pPr marL="355600" marR="195580" indent="-342900">
              <a:lnSpc>
                <a:spcPct val="114100"/>
              </a:lnSpc>
              <a:spcBef>
                <a:spcPts val="565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rlito"/>
                <a:cs typeface="Carlito"/>
              </a:rPr>
              <a:t>With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its</a:t>
            </a:r>
            <a:r>
              <a:rPr dirty="0" sz="2400" spc="-6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user-</a:t>
            </a:r>
            <a:r>
              <a:rPr dirty="0" sz="2400">
                <a:latin typeface="Carlito"/>
                <a:cs typeface="Carlito"/>
              </a:rPr>
              <a:t>friendly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design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and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efficient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workflow,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the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system</a:t>
            </a:r>
            <a:r>
              <a:rPr dirty="0" sz="2400" spc="-65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is 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practical</a:t>
            </a:r>
            <a:r>
              <a:rPr dirty="0" sz="2400" spc="-8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solution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for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handling</a:t>
            </a:r>
            <a:r>
              <a:rPr dirty="0" sz="2400" spc="-6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large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volumes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of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customer interactions</a:t>
            </a:r>
            <a:r>
              <a:rPr dirty="0" sz="2400" spc="-80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effectively.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It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also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lays</a:t>
            </a:r>
            <a:r>
              <a:rPr dirty="0" sz="2400" spc="-6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the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foundation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for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future improvements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and</a:t>
            </a:r>
            <a:r>
              <a:rPr dirty="0" sz="2400" spc="-6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integration</a:t>
            </a:r>
            <a:r>
              <a:rPr dirty="0" sz="2400" spc="-8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with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other</a:t>
            </a:r>
            <a:r>
              <a:rPr dirty="0" sz="2400" spc="-6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automation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tools.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571999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Future</a:t>
            </a:r>
            <a:r>
              <a:rPr dirty="0" spc="-90"/>
              <a:t> </a:t>
            </a:r>
            <a:r>
              <a:rPr dirty="0" spc="-10"/>
              <a:t>Enhancement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/>
              <a:t>Rajalakshmi</a:t>
            </a:r>
            <a:r>
              <a:rPr dirty="0" spc="-55"/>
              <a:t> </a:t>
            </a:r>
            <a:r>
              <a:rPr dirty="0"/>
              <a:t>Engineering</a:t>
            </a:r>
            <a:r>
              <a:rPr dirty="0" spc="-50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269240" y="906526"/>
            <a:ext cx="4680585" cy="100711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rlito"/>
                <a:cs typeface="Carlito"/>
              </a:rPr>
              <a:t>Using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chatgpt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response</a:t>
            </a:r>
            <a:endParaRPr sz="24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98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rlito"/>
                <a:cs typeface="Carlito"/>
              </a:rPr>
              <a:t>Ai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based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appointment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can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be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done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571999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IEEE</a:t>
            </a:r>
            <a:r>
              <a:rPr dirty="0" spc="-85"/>
              <a:t> </a:t>
            </a:r>
            <a:r>
              <a:rPr dirty="0" spc="-20"/>
              <a:t>Paper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/>
              <a:t>Rajalakshmi</a:t>
            </a:r>
            <a:r>
              <a:rPr dirty="0" spc="-55"/>
              <a:t> </a:t>
            </a:r>
            <a:r>
              <a:rPr dirty="0"/>
              <a:t>Engineering</a:t>
            </a:r>
            <a:r>
              <a:rPr dirty="0" spc="-50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269240" y="1398396"/>
            <a:ext cx="8253095" cy="1004569"/>
          </a:xfrm>
          <a:prstGeom prst="rect">
            <a:avLst/>
          </a:prstGeom>
        </p:spPr>
        <p:txBody>
          <a:bodyPr wrap="square" lIns="0" tIns="13652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7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 b="1">
                <a:latin typeface="Carlito"/>
                <a:cs typeface="Carlito"/>
              </a:rPr>
              <a:t>Title:</a:t>
            </a:r>
            <a:r>
              <a:rPr dirty="0" sz="2400" spc="-55" b="1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Sentiment</a:t>
            </a:r>
            <a:r>
              <a:rPr dirty="0" sz="2400" spc="-9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Analysis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for</a:t>
            </a:r>
            <a:r>
              <a:rPr dirty="0" sz="2400" spc="-6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Automated</a:t>
            </a:r>
            <a:r>
              <a:rPr dirty="0" sz="2400" spc="-8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Email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Response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System</a:t>
            </a:r>
            <a:endParaRPr sz="24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97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 spc="-10">
                <a:latin typeface="Carlito"/>
                <a:cs typeface="Carlito"/>
              </a:rPr>
              <a:t>https://ieeexplore.ieee.org/abstract/document/8737827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" y="47244"/>
            <a:ext cx="9096756" cy="538276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791" y="2663552"/>
            <a:ext cx="5049666" cy="90473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1204" y="2276678"/>
            <a:ext cx="5104765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/>
              <a:t>Thank</a:t>
            </a:r>
            <a:r>
              <a:rPr dirty="0" sz="9600" spc="-240"/>
              <a:t> </a:t>
            </a:r>
            <a:r>
              <a:rPr dirty="0" sz="9600" spc="-775"/>
              <a:t>Y</a:t>
            </a:r>
            <a:r>
              <a:rPr dirty="0" sz="9600" spc="-70"/>
              <a:t>ou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6458705"/>
              <a:ext cx="4105655" cy="39929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571999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Abstract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284784" y="1791080"/>
            <a:ext cx="3327400" cy="401002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 marR="5080">
              <a:lnSpc>
                <a:spcPct val="104000"/>
              </a:lnSpc>
              <a:spcBef>
                <a:spcPts val="10"/>
              </a:spcBef>
            </a:pPr>
            <a:r>
              <a:rPr dirty="0" sz="1800">
                <a:latin typeface="Carlito"/>
                <a:cs typeface="Carlito"/>
              </a:rPr>
              <a:t>The</a:t>
            </a:r>
            <a:r>
              <a:rPr dirty="0" sz="1800" spc="-3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Company</a:t>
            </a:r>
            <a:r>
              <a:rPr dirty="0" sz="1800" spc="-2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Email</a:t>
            </a:r>
            <a:r>
              <a:rPr dirty="0" sz="1800" spc="-2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Chat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Replay </a:t>
            </a:r>
            <a:r>
              <a:rPr dirty="0" sz="1800">
                <a:latin typeface="Carlito"/>
                <a:cs typeface="Carlito"/>
              </a:rPr>
              <a:t>Bot</a:t>
            </a:r>
            <a:r>
              <a:rPr dirty="0" sz="1800" spc="-5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using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Sentiment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Analysis</a:t>
            </a:r>
            <a:r>
              <a:rPr dirty="0" sz="1800" spc="-50">
                <a:latin typeface="Carlito"/>
                <a:cs typeface="Carlito"/>
              </a:rPr>
              <a:t> </a:t>
            </a:r>
            <a:r>
              <a:rPr dirty="0" sz="1800" spc="-25">
                <a:latin typeface="Carlito"/>
                <a:cs typeface="Carlito"/>
              </a:rPr>
              <a:t>in </a:t>
            </a:r>
            <a:r>
              <a:rPr dirty="0" sz="1800" spc="-10">
                <a:latin typeface="Carlito"/>
                <a:cs typeface="Carlito"/>
              </a:rPr>
              <a:t>UiPath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automates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email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responses </a:t>
            </a:r>
            <a:r>
              <a:rPr dirty="0" sz="1800">
                <a:latin typeface="Carlito"/>
                <a:cs typeface="Carlito"/>
              </a:rPr>
              <a:t>by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analyzing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the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sentiment</a:t>
            </a:r>
            <a:r>
              <a:rPr dirty="0" sz="1800" spc="-70">
                <a:latin typeface="Carlito"/>
                <a:cs typeface="Carlito"/>
              </a:rPr>
              <a:t> </a:t>
            </a:r>
            <a:r>
              <a:rPr dirty="0" sz="1800" spc="-25">
                <a:latin typeface="Carlito"/>
                <a:cs typeface="Carlito"/>
              </a:rPr>
              <a:t>of </a:t>
            </a:r>
            <a:r>
              <a:rPr dirty="0" sz="1800">
                <a:latin typeface="Carlito"/>
                <a:cs typeface="Carlito"/>
              </a:rPr>
              <a:t>incoming</a:t>
            </a:r>
            <a:r>
              <a:rPr dirty="0" sz="1800" spc="-1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messages.</a:t>
            </a:r>
            <a:r>
              <a:rPr dirty="0" sz="1800" spc="-5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It</a:t>
            </a:r>
            <a:r>
              <a:rPr dirty="0" sz="1800" spc="-6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utilizes </a:t>
            </a:r>
            <a:r>
              <a:rPr dirty="0" sz="1800">
                <a:latin typeface="Carlito"/>
                <a:cs typeface="Carlito"/>
              </a:rPr>
              <a:t>natural</a:t>
            </a:r>
            <a:r>
              <a:rPr dirty="0" sz="1800" spc="-5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language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processing</a:t>
            </a:r>
            <a:r>
              <a:rPr dirty="0" sz="1800" spc="-50">
                <a:latin typeface="Carlito"/>
                <a:cs typeface="Carlito"/>
              </a:rPr>
              <a:t> </a:t>
            </a:r>
            <a:r>
              <a:rPr dirty="0" sz="1800" spc="-25">
                <a:latin typeface="Carlito"/>
                <a:cs typeface="Carlito"/>
              </a:rPr>
              <a:t>to </a:t>
            </a:r>
            <a:r>
              <a:rPr dirty="0" sz="1800">
                <a:latin typeface="Carlito"/>
                <a:cs typeface="Carlito"/>
              </a:rPr>
              <a:t>assess</a:t>
            </a:r>
            <a:r>
              <a:rPr dirty="0" sz="1800" spc="-6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whether</a:t>
            </a:r>
            <a:r>
              <a:rPr dirty="0" sz="1800" spc="-3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message</a:t>
            </a:r>
            <a:r>
              <a:rPr dirty="0" sz="1800" spc="-60">
                <a:latin typeface="Carlito"/>
                <a:cs typeface="Carlito"/>
              </a:rPr>
              <a:t> </a:t>
            </a:r>
            <a:r>
              <a:rPr dirty="0" sz="1800" spc="-25">
                <a:latin typeface="Carlito"/>
                <a:cs typeface="Carlito"/>
              </a:rPr>
              <a:t>is </a:t>
            </a:r>
            <a:r>
              <a:rPr dirty="0" sz="1800">
                <a:latin typeface="Carlito"/>
                <a:cs typeface="Carlito"/>
              </a:rPr>
              <a:t>positive,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negative,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or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neutral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 spc="-25">
                <a:latin typeface="Carlito"/>
                <a:cs typeface="Carlito"/>
              </a:rPr>
              <a:t>and </a:t>
            </a:r>
            <a:r>
              <a:rPr dirty="0" sz="1800" spc="-10">
                <a:latin typeface="Carlito"/>
                <a:cs typeface="Carlito"/>
              </a:rPr>
              <a:t>generates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an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appropriate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 spc="-20">
                <a:latin typeface="Carlito"/>
                <a:cs typeface="Carlito"/>
              </a:rPr>
              <a:t>reply.</a:t>
            </a:r>
            <a:r>
              <a:rPr dirty="0" sz="1800" spc="-60">
                <a:latin typeface="Carlito"/>
                <a:cs typeface="Carlito"/>
              </a:rPr>
              <a:t> </a:t>
            </a:r>
            <a:r>
              <a:rPr dirty="0" sz="1800" spc="-25">
                <a:latin typeface="Carlito"/>
                <a:cs typeface="Carlito"/>
              </a:rPr>
              <a:t>The </a:t>
            </a:r>
            <a:r>
              <a:rPr dirty="0" sz="1800">
                <a:latin typeface="Carlito"/>
                <a:cs typeface="Carlito"/>
              </a:rPr>
              <a:t>bot</a:t>
            </a:r>
            <a:r>
              <a:rPr dirty="0" sz="1800" spc="-2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improves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customer engagement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by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personalizing responses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based</a:t>
            </a:r>
            <a:r>
              <a:rPr dirty="0" sz="1800" spc="-3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on</a:t>
            </a:r>
            <a:r>
              <a:rPr dirty="0" sz="1800" spc="-2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the</a:t>
            </a:r>
            <a:r>
              <a:rPr dirty="0" sz="1800" spc="-3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sentiment, </a:t>
            </a:r>
            <a:r>
              <a:rPr dirty="0" sz="1800">
                <a:latin typeface="Carlito"/>
                <a:cs typeface="Carlito"/>
              </a:rPr>
              <a:t>enhancing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efficiency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in</a:t>
            </a:r>
            <a:r>
              <a:rPr dirty="0" sz="1800" spc="-6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handling customer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communications.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92652" y="1841378"/>
            <a:ext cx="4942555" cy="2776341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Engineering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/>
              <a:t>Rajalakshmi</a:t>
            </a:r>
            <a:r>
              <a:rPr dirty="0" spc="-55"/>
              <a:t> </a:t>
            </a:r>
            <a:r>
              <a:rPr dirty="0"/>
              <a:t>Engineering</a:t>
            </a:r>
            <a:r>
              <a:rPr dirty="0" spc="-50"/>
              <a:t> </a:t>
            </a:r>
            <a:r>
              <a:rPr dirty="0" spc="-10"/>
              <a:t>College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6458705"/>
              <a:ext cx="4105655" cy="39929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571999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Need</a:t>
            </a:r>
            <a:r>
              <a:rPr dirty="0" spc="-105"/>
              <a:t> </a:t>
            </a:r>
            <a:r>
              <a:rPr dirty="0"/>
              <a:t>for</a:t>
            </a:r>
            <a:r>
              <a:rPr dirty="0" spc="-85"/>
              <a:t> </a:t>
            </a:r>
            <a:r>
              <a:rPr dirty="0"/>
              <a:t>the</a:t>
            </a:r>
            <a:r>
              <a:rPr dirty="0" spc="-80"/>
              <a:t> </a:t>
            </a:r>
            <a:r>
              <a:rPr dirty="0"/>
              <a:t>Proposed</a:t>
            </a:r>
            <a:r>
              <a:rPr dirty="0" spc="-95"/>
              <a:t> </a:t>
            </a:r>
            <a:r>
              <a:rPr dirty="0" spc="-10"/>
              <a:t>System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/>
              <a:t>Rajalakshmi</a:t>
            </a:r>
            <a:r>
              <a:rPr dirty="0" spc="-55"/>
              <a:t> </a:t>
            </a:r>
            <a:r>
              <a:rPr dirty="0"/>
              <a:t>Engineering</a:t>
            </a:r>
            <a:r>
              <a:rPr dirty="0" spc="-50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269240" y="970534"/>
            <a:ext cx="8539480" cy="501015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 marR="379095" indent="-8255">
              <a:lnSpc>
                <a:spcPct val="91200"/>
              </a:lnSpc>
              <a:spcBef>
                <a:spcPts val="350"/>
              </a:spcBef>
              <a:buSzPct val="70833"/>
              <a:buFont typeface="Noto Sans Mono CJK HK"/>
              <a:buChar char="•"/>
              <a:tabLst>
                <a:tab pos="233045" algn="l"/>
              </a:tabLst>
            </a:pPr>
            <a:r>
              <a:rPr dirty="0" sz="2400" b="1">
                <a:latin typeface="Arial"/>
                <a:cs typeface="Arial"/>
              </a:rPr>
              <a:t>	</a:t>
            </a:r>
            <a:r>
              <a:rPr dirty="0" sz="2400" b="1">
                <a:latin typeface="Arial"/>
                <a:cs typeface="Arial"/>
              </a:rPr>
              <a:t>Email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Integration:</a:t>
            </a:r>
            <a:r>
              <a:rPr dirty="0" sz="2400" spc="-90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bot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automatically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fetches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incoming </a:t>
            </a:r>
            <a:r>
              <a:rPr dirty="0" sz="2400">
                <a:latin typeface="Arial"/>
                <a:cs typeface="Arial"/>
              </a:rPr>
              <a:t>customer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emails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via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IMAP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processes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content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for </a:t>
            </a:r>
            <a:r>
              <a:rPr dirty="0" sz="2400">
                <a:latin typeface="Arial"/>
                <a:cs typeface="Arial"/>
              </a:rPr>
              <a:t>sentiment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analysis.</a:t>
            </a:r>
            <a:endParaRPr sz="2400">
              <a:latin typeface="Arial"/>
              <a:cs typeface="Arial"/>
            </a:endParaRPr>
          </a:p>
          <a:p>
            <a:pPr marL="118745" indent="-117475">
              <a:lnSpc>
                <a:spcPts val="2450"/>
              </a:lnSpc>
              <a:buSzPct val="93750"/>
              <a:buFont typeface="Arial"/>
              <a:buChar char="•"/>
              <a:tabLst>
                <a:tab pos="118745" algn="l"/>
              </a:tabLst>
            </a:pPr>
            <a:r>
              <a:rPr dirty="0" sz="2400" b="1">
                <a:latin typeface="Arial"/>
                <a:cs typeface="Arial"/>
              </a:rPr>
              <a:t>	</a:t>
            </a:r>
            <a:r>
              <a:rPr dirty="0" sz="2400" b="1">
                <a:latin typeface="Arial"/>
                <a:cs typeface="Arial"/>
              </a:rPr>
              <a:t>Sentiment</a:t>
            </a:r>
            <a:r>
              <a:rPr dirty="0" sz="2400" spc="-17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Analysis:</a:t>
            </a:r>
            <a:r>
              <a:rPr dirty="0" sz="2400" spc="-85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Utilizes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natural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language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processing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  <a:p>
            <a:pPr marL="12700" marR="62865">
              <a:lnSpc>
                <a:spcPts val="2590"/>
              </a:lnSpc>
              <a:spcBef>
                <a:spcPts val="185"/>
              </a:spcBef>
            </a:pPr>
            <a:r>
              <a:rPr dirty="0" sz="2400">
                <a:latin typeface="Arial"/>
                <a:cs typeface="Arial"/>
              </a:rPr>
              <a:t>analyze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tone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emails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(positive,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negative,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or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neutral)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using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sentiment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analysis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model.</a:t>
            </a:r>
            <a:endParaRPr sz="2400">
              <a:latin typeface="Arial"/>
              <a:cs typeface="Arial"/>
            </a:endParaRPr>
          </a:p>
          <a:p>
            <a:pPr marL="12700" marR="111125" indent="-11430">
              <a:lnSpc>
                <a:spcPts val="2590"/>
              </a:lnSpc>
              <a:spcBef>
                <a:spcPts val="5"/>
              </a:spcBef>
              <a:buSzPct val="93750"/>
              <a:buFont typeface="Arial"/>
              <a:buChar char="•"/>
              <a:tabLst>
                <a:tab pos="118745" algn="l"/>
              </a:tabLst>
            </a:pPr>
            <a:r>
              <a:rPr dirty="0" sz="2400" b="1">
                <a:latin typeface="Arial"/>
                <a:cs typeface="Arial"/>
              </a:rPr>
              <a:t>	</a:t>
            </a:r>
            <a:r>
              <a:rPr dirty="0" sz="2400" b="1">
                <a:latin typeface="Arial"/>
                <a:cs typeface="Arial"/>
              </a:rPr>
              <a:t>Automated</a:t>
            </a:r>
            <a:r>
              <a:rPr dirty="0" sz="2400" spc="-7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Response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Generation:</a:t>
            </a:r>
            <a:r>
              <a:rPr dirty="0" sz="2400" spc="-75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Based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on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sentiment,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the </a:t>
            </a:r>
            <a:r>
              <a:rPr dirty="0" sz="2400">
                <a:latin typeface="Arial"/>
                <a:cs typeface="Arial"/>
              </a:rPr>
              <a:t>bot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generates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tailored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replies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(e.g.,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friendly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for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positive,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415"/>
              </a:lnSpc>
            </a:pPr>
            <a:r>
              <a:rPr dirty="0" sz="2400">
                <a:latin typeface="Arial"/>
                <a:cs typeface="Arial"/>
              </a:rPr>
              <a:t>empathetic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for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negative,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neutral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for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standard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inquiries).</a:t>
            </a:r>
            <a:endParaRPr sz="2400">
              <a:latin typeface="Arial"/>
              <a:cs typeface="Arial"/>
            </a:endParaRPr>
          </a:p>
          <a:p>
            <a:pPr marL="12700" marR="5080" indent="-11430">
              <a:lnSpc>
                <a:spcPts val="2590"/>
              </a:lnSpc>
              <a:spcBef>
                <a:spcPts val="185"/>
              </a:spcBef>
              <a:buSzPct val="93750"/>
              <a:buFont typeface="Arial"/>
              <a:buChar char="•"/>
              <a:tabLst>
                <a:tab pos="118745" algn="l"/>
              </a:tabLst>
            </a:pPr>
            <a:r>
              <a:rPr dirty="0" sz="2400" spc="-10" b="1">
                <a:latin typeface="Arial"/>
                <a:cs typeface="Arial"/>
              </a:rPr>
              <a:t>	</a:t>
            </a:r>
            <a:r>
              <a:rPr dirty="0" sz="2400" spc="-10" b="1">
                <a:latin typeface="Arial"/>
                <a:cs typeface="Arial"/>
              </a:rPr>
              <a:t>UiPath</a:t>
            </a:r>
            <a:r>
              <a:rPr dirty="0" sz="2400" spc="-16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Automation:</a:t>
            </a:r>
            <a:r>
              <a:rPr dirty="0" sz="2400" spc="-95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UiPath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Studio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automates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workflow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of </a:t>
            </a:r>
            <a:r>
              <a:rPr dirty="0" sz="2400">
                <a:latin typeface="Arial"/>
                <a:cs typeface="Arial"/>
              </a:rPr>
              <a:t>fetching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emails,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analyzing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sentiment,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sending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responses, </a:t>
            </a:r>
            <a:r>
              <a:rPr dirty="0" sz="2400">
                <a:latin typeface="Arial"/>
                <a:cs typeface="Arial"/>
              </a:rPr>
              <a:t>while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UiPath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Orchestrator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monitors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schedules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tasks.</a:t>
            </a:r>
            <a:endParaRPr sz="2400">
              <a:latin typeface="Arial"/>
              <a:cs typeface="Arial"/>
            </a:endParaRPr>
          </a:p>
          <a:p>
            <a:pPr marL="118745" indent="-117475">
              <a:lnSpc>
                <a:spcPts val="2415"/>
              </a:lnSpc>
              <a:buSzPct val="93750"/>
              <a:buFont typeface="Arial"/>
              <a:buChar char="•"/>
              <a:tabLst>
                <a:tab pos="118745" algn="l"/>
              </a:tabLst>
            </a:pPr>
            <a:r>
              <a:rPr dirty="0" sz="2400" b="1">
                <a:latin typeface="Arial"/>
                <a:cs typeface="Arial"/>
              </a:rPr>
              <a:t>	</a:t>
            </a:r>
            <a:r>
              <a:rPr dirty="0" sz="2400" b="1">
                <a:latin typeface="Arial"/>
                <a:cs typeface="Arial"/>
              </a:rPr>
              <a:t>Efficiency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and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Personalization:</a:t>
            </a:r>
            <a:r>
              <a:rPr dirty="0" sz="2400" spc="-75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bot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enhances</a:t>
            </a:r>
            <a:r>
              <a:rPr dirty="0" sz="2400" spc="-10">
                <a:latin typeface="Arial"/>
                <a:cs typeface="Arial"/>
              </a:rPr>
              <a:t> customer</a:t>
            </a:r>
            <a:endParaRPr sz="2400">
              <a:latin typeface="Arial"/>
              <a:cs typeface="Arial"/>
            </a:endParaRPr>
          </a:p>
          <a:p>
            <a:pPr marL="12700" marR="751205">
              <a:lnSpc>
                <a:spcPts val="2590"/>
              </a:lnSpc>
              <a:spcBef>
                <a:spcPts val="185"/>
              </a:spcBef>
            </a:pPr>
            <a:r>
              <a:rPr dirty="0" sz="2400">
                <a:latin typeface="Arial"/>
                <a:cs typeface="Arial"/>
              </a:rPr>
              <a:t>engagement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by</a:t>
            </a:r>
            <a:r>
              <a:rPr dirty="0" sz="2400" spc="-1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delivering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quick,</a:t>
            </a:r>
            <a:r>
              <a:rPr dirty="0" sz="2400" spc="-114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personalized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responses, </a:t>
            </a:r>
            <a:r>
              <a:rPr dirty="0" sz="2400">
                <a:latin typeface="Arial"/>
                <a:cs typeface="Arial"/>
              </a:rPr>
              <a:t>reducing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manual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effort</a:t>
            </a:r>
            <a:r>
              <a:rPr dirty="0" sz="2400" spc="-114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improving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response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times.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6458705"/>
              <a:ext cx="4105655" cy="39929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571999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Advantages</a:t>
            </a:r>
            <a:r>
              <a:rPr dirty="0" spc="-110"/>
              <a:t> </a:t>
            </a:r>
            <a:r>
              <a:rPr dirty="0"/>
              <a:t>of</a:t>
            </a:r>
            <a:r>
              <a:rPr dirty="0" spc="-100"/>
              <a:t> </a:t>
            </a:r>
            <a:r>
              <a:rPr dirty="0"/>
              <a:t>the</a:t>
            </a:r>
            <a:r>
              <a:rPr dirty="0" spc="-95"/>
              <a:t> </a:t>
            </a:r>
            <a:r>
              <a:rPr dirty="0"/>
              <a:t>Proposed</a:t>
            </a:r>
            <a:r>
              <a:rPr dirty="0" spc="-100"/>
              <a:t> </a:t>
            </a:r>
            <a:r>
              <a:rPr dirty="0" spc="-10"/>
              <a:t>System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/>
              <a:t>Rajalakshmi</a:t>
            </a:r>
            <a:r>
              <a:rPr dirty="0" spc="-55"/>
              <a:t> </a:t>
            </a:r>
            <a:r>
              <a:rPr dirty="0"/>
              <a:t>Engineering</a:t>
            </a:r>
            <a:r>
              <a:rPr dirty="0" spc="-50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269240" y="979678"/>
            <a:ext cx="8482965" cy="5001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745" indent="-114300">
              <a:lnSpc>
                <a:spcPts val="2735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r>
              <a:rPr dirty="0" sz="2400" b="1">
                <a:latin typeface="Arial"/>
                <a:cs typeface="Arial"/>
              </a:rPr>
              <a:t>Enhanced</a:t>
            </a:r>
            <a:r>
              <a:rPr dirty="0" sz="2400" spc="-11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Customer</a:t>
            </a:r>
            <a:r>
              <a:rPr dirty="0" sz="2400" spc="-9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Experience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590"/>
              </a:lnSpc>
              <a:spcBef>
                <a:spcPts val="180"/>
              </a:spcBef>
            </a:pPr>
            <a:r>
              <a:rPr dirty="0" sz="2400">
                <a:latin typeface="Arial"/>
                <a:cs typeface="Arial"/>
              </a:rPr>
              <a:t>Delivers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personalized,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empathetic,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114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prompt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responses </a:t>
            </a:r>
            <a:r>
              <a:rPr dirty="0" sz="2400">
                <a:latin typeface="Arial"/>
                <a:cs typeface="Arial"/>
              </a:rPr>
              <a:t>based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on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sentiment,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improving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customer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satisfaction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trust.</a:t>
            </a:r>
            <a:endParaRPr sz="2400">
              <a:latin typeface="Arial"/>
              <a:cs typeface="Arial"/>
            </a:endParaRPr>
          </a:p>
          <a:p>
            <a:pPr marL="118745" indent="-114300">
              <a:lnSpc>
                <a:spcPts val="2415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dirty="0" sz="2400" b="1">
                <a:latin typeface="Arial"/>
                <a:cs typeface="Arial"/>
              </a:rPr>
              <a:t>Increased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Efficiency</a:t>
            </a:r>
            <a:r>
              <a:rPr dirty="0" sz="2400" spc="-6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and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Cost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Savings</a:t>
            </a:r>
            <a:endParaRPr sz="2400">
              <a:latin typeface="Arial"/>
              <a:cs typeface="Arial"/>
            </a:endParaRPr>
          </a:p>
          <a:p>
            <a:pPr marL="12700" marR="614045">
              <a:lnSpc>
                <a:spcPts val="2590"/>
              </a:lnSpc>
              <a:spcBef>
                <a:spcPts val="190"/>
              </a:spcBef>
            </a:pPr>
            <a:r>
              <a:rPr dirty="0" sz="2400">
                <a:latin typeface="Arial"/>
                <a:cs typeface="Arial"/>
              </a:rPr>
              <a:t>Automates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email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handling,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reducing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response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time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and </a:t>
            </a:r>
            <a:r>
              <a:rPr dirty="0" sz="2400">
                <a:latin typeface="Arial"/>
                <a:cs typeface="Arial"/>
              </a:rPr>
              <a:t>operational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costs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while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enabling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24/7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support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for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unlimited scalability.</a:t>
            </a:r>
            <a:endParaRPr sz="2400">
              <a:latin typeface="Arial"/>
              <a:cs typeface="Arial"/>
            </a:endParaRPr>
          </a:p>
          <a:p>
            <a:pPr marL="118745" indent="-114300">
              <a:lnSpc>
                <a:spcPts val="2415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dirty="0" sz="2400" b="1">
                <a:latin typeface="Arial"/>
                <a:cs typeface="Arial"/>
              </a:rPr>
              <a:t>Actionable</a:t>
            </a:r>
            <a:r>
              <a:rPr dirty="0" sz="2400" spc="-8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Insights</a:t>
            </a:r>
            <a:endParaRPr sz="2400">
              <a:latin typeface="Arial"/>
              <a:cs typeface="Arial"/>
            </a:endParaRPr>
          </a:p>
          <a:p>
            <a:pPr marL="12700" marR="290195">
              <a:lnSpc>
                <a:spcPts val="2590"/>
              </a:lnSpc>
              <a:spcBef>
                <a:spcPts val="185"/>
              </a:spcBef>
            </a:pPr>
            <a:r>
              <a:rPr dirty="0" sz="2400">
                <a:latin typeface="Arial"/>
                <a:cs typeface="Arial"/>
              </a:rPr>
              <a:t>Provides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sentiment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analysis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trends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customer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feedback </a:t>
            </a:r>
            <a:r>
              <a:rPr dirty="0" sz="2400">
                <a:latin typeface="Arial"/>
                <a:cs typeface="Arial"/>
              </a:rPr>
              <a:t>insights,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helping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businesses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identify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pain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points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improve services.</a:t>
            </a:r>
            <a:endParaRPr sz="2400">
              <a:latin typeface="Arial"/>
              <a:cs typeface="Arial"/>
            </a:endParaRPr>
          </a:p>
          <a:p>
            <a:pPr marL="118745" indent="-114300">
              <a:lnSpc>
                <a:spcPts val="2415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dirty="0" sz="2400" spc="-10" b="1">
                <a:latin typeface="Arial"/>
                <a:cs typeface="Arial"/>
              </a:rPr>
              <a:t>Consistency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and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Flexibility</a:t>
            </a:r>
            <a:endParaRPr sz="2400">
              <a:latin typeface="Arial"/>
              <a:cs typeface="Arial"/>
            </a:endParaRPr>
          </a:p>
          <a:p>
            <a:pPr marL="12700" marR="323215">
              <a:lnSpc>
                <a:spcPct val="90000"/>
              </a:lnSpc>
              <a:spcBef>
                <a:spcPts val="140"/>
              </a:spcBef>
            </a:pPr>
            <a:r>
              <a:rPr dirty="0" sz="2400">
                <a:latin typeface="Arial"/>
                <a:cs typeface="Arial"/>
              </a:rPr>
              <a:t>Ensures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consistent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tone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accuracy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responses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while </a:t>
            </a:r>
            <a:r>
              <a:rPr dirty="0" sz="2400">
                <a:latin typeface="Arial"/>
                <a:cs typeface="Arial"/>
              </a:rPr>
              <a:t>supporting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multiple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languages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114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customizable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prompts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for </a:t>
            </a:r>
            <a:r>
              <a:rPr dirty="0" sz="2400">
                <a:latin typeface="Arial"/>
                <a:cs typeface="Arial"/>
              </a:rPr>
              <a:t>diverse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business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needs.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6458705"/>
              <a:ext cx="4105655" cy="39929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571999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Literature</a:t>
            </a:r>
            <a:r>
              <a:rPr dirty="0" spc="-160"/>
              <a:t> </a:t>
            </a:r>
            <a:r>
              <a:rPr dirty="0" spc="-10"/>
              <a:t>Survey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/>
              <a:t>Rajalakshmi</a:t>
            </a:r>
            <a:r>
              <a:rPr dirty="0" spc="-55"/>
              <a:t> </a:t>
            </a:r>
            <a:r>
              <a:rPr dirty="0"/>
              <a:t>Engineering</a:t>
            </a:r>
            <a:r>
              <a:rPr dirty="0" spc="-50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55600" marR="20955" indent="-342900">
              <a:lnSpc>
                <a:spcPct val="113799"/>
              </a:lnSpc>
              <a:spcBef>
                <a:spcPts val="95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u="none">
                <a:solidFill>
                  <a:srgbClr val="000000"/>
                </a:solidFill>
              </a:rPr>
              <a:t>Paper</a:t>
            </a:r>
            <a:r>
              <a:rPr dirty="0" u="none" spc="-60">
                <a:solidFill>
                  <a:srgbClr val="000000"/>
                </a:solidFill>
              </a:rPr>
              <a:t> </a:t>
            </a:r>
            <a:r>
              <a:rPr dirty="0" u="none">
                <a:solidFill>
                  <a:srgbClr val="000000"/>
                </a:solidFill>
              </a:rPr>
              <a:t>1:</a:t>
            </a:r>
            <a:r>
              <a:rPr dirty="0" u="none" spc="-60">
                <a:solidFill>
                  <a:srgbClr val="000000"/>
                </a:solidFill>
              </a:rPr>
              <a:t> </a:t>
            </a:r>
            <a:r>
              <a:rPr dirty="0">
                <a:hlinkClick r:id="rId3"/>
              </a:rPr>
              <a:t>Blockchain</a:t>
            </a:r>
            <a:r>
              <a:rPr dirty="0" spc="-85">
                <a:hlinkClick r:id="rId3"/>
              </a:rPr>
              <a:t> </a:t>
            </a:r>
            <a:r>
              <a:rPr dirty="0" spc="-20">
                <a:hlinkClick r:id="rId3"/>
              </a:rPr>
              <a:t>Technology:</a:t>
            </a:r>
            <a:r>
              <a:rPr dirty="0" spc="-75">
                <a:hlinkClick r:id="rId3"/>
              </a:rPr>
              <a:t> </a:t>
            </a:r>
            <a:r>
              <a:rPr dirty="0" spc="-10">
                <a:hlinkClick r:id="rId3"/>
              </a:rPr>
              <a:t>Applications,</a:t>
            </a:r>
            <a:r>
              <a:rPr dirty="0" spc="-50">
                <a:hlinkClick r:id="rId3"/>
              </a:rPr>
              <a:t> </a:t>
            </a:r>
            <a:r>
              <a:rPr dirty="0">
                <a:hlinkClick r:id="rId3"/>
              </a:rPr>
              <a:t>Benefits,</a:t>
            </a:r>
            <a:r>
              <a:rPr dirty="0" spc="-40">
                <a:hlinkClick r:id="rId3"/>
              </a:rPr>
              <a:t> </a:t>
            </a:r>
            <a:r>
              <a:rPr dirty="0" spc="-25">
                <a:hlinkClick r:id="rId3"/>
              </a:rPr>
              <a:t>and</a:t>
            </a:r>
            <a:r>
              <a:rPr dirty="0" u="none" spc="-25"/>
              <a:t> </a:t>
            </a:r>
            <a:r>
              <a:rPr dirty="0" spc="-10">
                <a:hlinkClick r:id="rId3"/>
              </a:rPr>
              <a:t>Limitations</a:t>
            </a:r>
          </a:p>
          <a:p>
            <a:pPr marL="355600" marR="226695" indent="-342900">
              <a:lnSpc>
                <a:spcPct val="114199"/>
              </a:lnSpc>
              <a:spcBef>
                <a:spcPts val="575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u="none" spc="-10">
                <a:solidFill>
                  <a:srgbClr val="000000"/>
                </a:solidFill>
              </a:rPr>
              <a:t>Advantages</a:t>
            </a:r>
            <a:r>
              <a:rPr dirty="0" u="none" spc="-10" b="0">
                <a:solidFill>
                  <a:srgbClr val="000000"/>
                </a:solidFill>
                <a:latin typeface="Carlito"/>
                <a:cs typeface="Carlito"/>
              </a:rPr>
              <a:t>:</a:t>
            </a:r>
            <a:r>
              <a:rPr dirty="0" u="none" spc="-65" b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dirty="0" u="none" spc="-10" b="0">
                <a:solidFill>
                  <a:srgbClr val="000000"/>
                </a:solidFill>
                <a:latin typeface="Carlito"/>
                <a:cs typeface="Carlito"/>
              </a:rPr>
              <a:t>Decentralization,</a:t>
            </a:r>
            <a:r>
              <a:rPr dirty="0" u="none" spc="-90" b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dirty="0" u="none" spc="-25" b="0">
                <a:solidFill>
                  <a:srgbClr val="000000"/>
                </a:solidFill>
                <a:latin typeface="Carlito"/>
                <a:cs typeface="Carlito"/>
              </a:rPr>
              <a:t>transparency,</a:t>
            </a:r>
            <a:r>
              <a:rPr dirty="0" u="none" spc="-90" b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dirty="0" u="none" b="0">
                <a:solidFill>
                  <a:srgbClr val="000000"/>
                </a:solidFill>
                <a:latin typeface="Carlito"/>
                <a:cs typeface="Carlito"/>
              </a:rPr>
              <a:t>and</a:t>
            </a:r>
            <a:r>
              <a:rPr dirty="0" u="none" spc="-55" b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dirty="0" u="none" spc="-10" b="0">
                <a:solidFill>
                  <a:srgbClr val="000000"/>
                </a:solidFill>
                <a:latin typeface="Carlito"/>
                <a:cs typeface="Carlito"/>
              </a:rPr>
              <a:t>enhanced security.</a:t>
            </a:r>
          </a:p>
          <a:p>
            <a:pPr marL="355600">
              <a:lnSpc>
                <a:spcPct val="100000"/>
              </a:lnSpc>
              <a:spcBef>
                <a:spcPts val="400"/>
              </a:spcBef>
            </a:pPr>
            <a:r>
              <a:rPr dirty="0" u="none" spc="-10">
                <a:solidFill>
                  <a:srgbClr val="000000"/>
                </a:solidFill>
              </a:rPr>
              <a:t>Disadvantages</a:t>
            </a:r>
            <a:r>
              <a:rPr dirty="0" u="none" spc="-10" b="0">
                <a:solidFill>
                  <a:srgbClr val="000000"/>
                </a:solidFill>
                <a:latin typeface="Carlito"/>
                <a:cs typeface="Carlito"/>
              </a:rPr>
              <a:t>:</a:t>
            </a:r>
            <a:r>
              <a:rPr dirty="0" u="none" spc="-45" b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dirty="0" u="none" b="0">
                <a:solidFill>
                  <a:srgbClr val="000000"/>
                </a:solidFill>
                <a:latin typeface="Carlito"/>
                <a:cs typeface="Carlito"/>
              </a:rPr>
              <a:t>Scalability</a:t>
            </a:r>
            <a:r>
              <a:rPr dirty="0" u="none" spc="-65" b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dirty="0" u="none" b="0">
                <a:solidFill>
                  <a:srgbClr val="000000"/>
                </a:solidFill>
                <a:latin typeface="Carlito"/>
                <a:cs typeface="Carlito"/>
              </a:rPr>
              <a:t>challenges</a:t>
            </a:r>
            <a:r>
              <a:rPr dirty="0" u="none" spc="-55" b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dirty="0" u="none" b="0">
                <a:solidFill>
                  <a:srgbClr val="000000"/>
                </a:solidFill>
                <a:latin typeface="Carlito"/>
                <a:cs typeface="Carlito"/>
              </a:rPr>
              <a:t>and</a:t>
            </a:r>
            <a:r>
              <a:rPr dirty="0" u="none" spc="-45" b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dirty="0" u="none" b="0">
                <a:solidFill>
                  <a:srgbClr val="000000"/>
                </a:solidFill>
                <a:latin typeface="Carlito"/>
                <a:cs typeface="Carlito"/>
              </a:rPr>
              <a:t>high</a:t>
            </a:r>
            <a:r>
              <a:rPr dirty="0" u="none" spc="-45" b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dirty="0" u="none" b="0">
                <a:solidFill>
                  <a:srgbClr val="000000"/>
                </a:solidFill>
                <a:latin typeface="Carlito"/>
                <a:cs typeface="Carlito"/>
              </a:rPr>
              <a:t>energy</a:t>
            </a:r>
            <a:r>
              <a:rPr dirty="0" u="none" spc="-40" b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dirty="0" u="none" spc="-10" b="0">
                <a:solidFill>
                  <a:srgbClr val="000000"/>
                </a:solidFill>
                <a:latin typeface="Carlito"/>
                <a:cs typeface="Carlito"/>
              </a:rPr>
              <a:t>usage.</a:t>
            </a:r>
          </a:p>
          <a:p>
            <a:pPr marL="355600" marR="1067435" indent="-342900">
              <a:lnSpc>
                <a:spcPct val="113799"/>
              </a:lnSpc>
              <a:spcBef>
                <a:spcPts val="585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u="none">
                <a:solidFill>
                  <a:srgbClr val="000000"/>
                </a:solidFill>
              </a:rPr>
              <a:t>Paper</a:t>
            </a:r>
            <a:r>
              <a:rPr dirty="0" u="none" spc="-50">
                <a:solidFill>
                  <a:srgbClr val="000000"/>
                </a:solidFill>
              </a:rPr>
              <a:t> </a:t>
            </a:r>
            <a:r>
              <a:rPr dirty="0" u="none">
                <a:solidFill>
                  <a:srgbClr val="000000"/>
                </a:solidFill>
              </a:rPr>
              <a:t>2:</a:t>
            </a:r>
            <a:r>
              <a:rPr dirty="0" u="none" spc="-50">
                <a:solidFill>
                  <a:srgbClr val="000000"/>
                </a:solidFill>
              </a:rPr>
              <a:t> </a:t>
            </a:r>
            <a:r>
              <a:rPr dirty="0">
                <a:hlinkClick r:id="rId4"/>
              </a:rPr>
              <a:t>The</a:t>
            </a:r>
            <a:r>
              <a:rPr dirty="0" spc="-50">
                <a:hlinkClick r:id="rId4"/>
              </a:rPr>
              <a:t> </a:t>
            </a:r>
            <a:r>
              <a:rPr dirty="0">
                <a:hlinkClick r:id="rId4"/>
              </a:rPr>
              <a:t>Role</a:t>
            </a:r>
            <a:r>
              <a:rPr dirty="0" spc="-70">
                <a:hlinkClick r:id="rId4"/>
              </a:rPr>
              <a:t> </a:t>
            </a:r>
            <a:r>
              <a:rPr dirty="0">
                <a:hlinkClick r:id="rId4"/>
              </a:rPr>
              <a:t>of</a:t>
            </a:r>
            <a:r>
              <a:rPr dirty="0" spc="-50">
                <a:hlinkClick r:id="rId4"/>
              </a:rPr>
              <a:t> </a:t>
            </a:r>
            <a:r>
              <a:rPr dirty="0">
                <a:hlinkClick r:id="rId4"/>
              </a:rPr>
              <a:t>Social</a:t>
            </a:r>
            <a:r>
              <a:rPr dirty="0" spc="-70">
                <a:hlinkClick r:id="rId4"/>
              </a:rPr>
              <a:t> </a:t>
            </a:r>
            <a:r>
              <a:rPr dirty="0">
                <a:hlinkClick r:id="rId4"/>
              </a:rPr>
              <a:t>Media</a:t>
            </a:r>
            <a:r>
              <a:rPr dirty="0" spc="-45">
                <a:hlinkClick r:id="rId4"/>
              </a:rPr>
              <a:t> </a:t>
            </a:r>
            <a:r>
              <a:rPr dirty="0">
                <a:hlinkClick r:id="rId4"/>
              </a:rPr>
              <a:t>in</a:t>
            </a:r>
            <a:r>
              <a:rPr dirty="0" spc="-55">
                <a:hlinkClick r:id="rId4"/>
              </a:rPr>
              <a:t> </a:t>
            </a:r>
            <a:r>
              <a:rPr dirty="0">
                <a:hlinkClick r:id="rId4"/>
              </a:rPr>
              <a:t>Marketing</a:t>
            </a:r>
            <a:r>
              <a:rPr dirty="0" spc="-50">
                <a:hlinkClick r:id="rId4"/>
              </a:rPr>
              <a:t> </a:t>
            </a:r>
            <a:r>
              <a:rPr dirty="0" spc="-25">
                <a:hlinkClick r:id="rId4"/>
              </a:rPr>
              <a:t>and</a:t>
            </a:r>
            <a:r>
              <a:rPr dirty="0" u="none" spc="-25"/>
              <a:t> </a:t>
            </a:r>
            <a:r>
              <a:rPr dirty="0" spc="-10">
                <a:hlinkClick r:id="rId4"/>
              </a:rPr>
              <a:t>Communication</a:t>
            </a:r>
          </a:p>
          <a:p>
            <a:pPr marL="354965" indent="-342265">
              <a:lnSpc>
                <a:spcPct val="100000"/>
              </a:lnSpc>
              <a:spcBef>
                <a:spcPts val="98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u="none" spc="-10">
                <a:solidFill>
                  <a:srgbClr val="000000"/>
                </a:solidFill>
              </a:rPr>
              <a:t>Advantages</a:t>
            </a:r>
            <a:r>
              <a:rPr dirty="0" u="none" spc="-10" b="0">
                <a:solidFill>
                  <a:srgbClr val="000000"/>
                </a:solidFill>
                <a:latin typeface="Carlito"/>
                <a:cs typeface="Carlito"/>
              </a:rPr>
              <a:t>:</a:t>
            </a:r>
            <a:r>
              <a:rPr dirty="0" u="none" spc="-75" b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dirty="0" u="none" spc="-35" b="0">
                <a:solidFill>
                  <a:srgbClr val="000000"/>
                </a:solidFill>
                <a:latin typeface="Carlito"/>
                <a:cs typeface="Carlito"/>
              </a:rPr>
              <a:t>Targeted</a:t>
            </a:r>
            <a:r>
              <a:rPr dirty="0" u="none" spc="-65" b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dirty="0" u="none" b="0">
                <a:solidFill>
                  <a:srgbClr val="000000"/>
                </a:solidFill>
                <a:latin typeface="Carlito"/>
                <a:cs typeface="Carlito"/>
              </a:rPr>
              <a:t>marketing</a:t>
            </a:r>
            <a:r>
              <a:rPr dirty="0" u="none" spc="-120" b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dirty="0" u="none" b="0">
                <a:solidFill>
                  <a:srgbClr val="000000"/>
                </a:solidFill>
                <a:latin typeface="Carlito"/>
                <a:cs typeface="Carlito"/>
              </a:rPr>
              <a:t>and</a:t>
            </a:r>
            <a:r>
              <a:rPr dirty="0" u="none" spc="-80" b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dirty="0" u="none" b="0">
                <a:solidFill>
                  <a:srgbClr val="000000"/>
                </a:solidFill>
                <a:latin typeface="Carlito"/>
                <a:cs typeface="Carlito"/>
              </a:rPr>
              <a:t>user</a:t>
            </a:r>
            <a:r>
              <a:rPr dirty="0" u="none" spc="-70" b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dirty="0" u="none" spc="-10" b="0">
                <a:solidFill>
                  <a:srgbClr val="000000"/>
                </a:solidFill>
                <a:latin typeface="Carlito"/>
                <a:cs typeface="Carlito"/>
              </a:rPr>
              <a:t>engagement.</a:t>
            </a:r>
          </a:p>
          <a:p>
            <a:pPr marL="355600">
              <a:lnSpc>
                <a:spcPct val="100000"/>
              </a:lnSpc>
              <a:spcBef>
                <a:spcPts val="395"/>
              </a:spcBef>
            </a:pPr>
            <a:r>
              <a:rPr dirty="0" u="none" spc="-10">
                <a:solidFill>
                  <a:srgbClr val="000000"/>
                </a:solidFill>
              </a:rPr>
              <a:t>Disadvantages</a:t>
            </a:r>
            <a:r>
              <a:rPr dirty="0" u="none" spc="-10" b="0">
                <a:solidFill>
                  <a:srgbClr val="000000"/>
                </a:solidFill>
                <a:latin typeface="Carlito"/>
                <a:cs typeface="Carlito"/>
              </a:rPr>
              <a:t>:</a:t>
            </a:r>
            <a:r>
              <a:rPr dirty="0" u="none" spc="-50" b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dirty="0" u="none" b="0">
                <a:solidFill>
                  <a:srgbClr val="000000"/>
                </a:solidFill>
                <a:latin typeface="Carlito"/>
                <a:cs typeface="Carlito"/>
              </a:rPr>
              <a:t>Privacy</a:t>
            </a:r>
            <a:r>
              <a:rPr dirty="0" u="none" spc="-60" b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dirty="0" u="none" b="0">
                <a:solidFill>
                  <a:srgbClr val="000000"/>
                </a:solidFill>
                <a:latin typeface="Carlito"/>
                <a:cs typeface="Carlito"/>
              </a:rPr>
              <a:t>risks</a:t>
            </a:r>
            <a:r>
              <a:rPr dirty="0" u="none" spc="-50" b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dirty="0" u="none" b="0">
                <a:solidFill>
                  <a:srgbClr val="000000"/>
                </a:solidFill>
                <a:latin typeface="Carlito"/>
                <a:cs typeface="Carlito"/>
              </a:rPr>
              <a:t>and</a:t>
            </a:r>
            <a:r>
              <a:rPr dirty="0" u="none" spc="-60" b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dirty="0" u="none" b="0">
                <a:solidFill>
                  <a:srgbClr val="000000"/>
                </a:solidFill>
                <a:latin typeface="Carlito"/>
                <a:cs typeface="Carlito"/>
              </a:rPr>
              <a:t>dependence</a:t>
            </a:r>
            <a:r>
              <a:rPr dirty="0" u="none" spc="-40" b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dirty="0" u="none" b="0">
                <a:solidFill>
                  <a:srgbClr val="000000"/>
                </a:solidFill>
                <a:latin typeface="Carlito"/>
                <a:cs typeface="Carlito"/>
              </a:rPr>
              <a:t>on</a:t>
            </a:r>
            <a:r>
              <a:rPr dirty="0" u="none" spc="-55" b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dirty="0" u="none" spc="-10" b="0">
                <a:solidFill>
                  <a:srgbClr val="000000"/>
                </a:solidFill>
                <a:latin typeface="Carlito"/>
                <a:cs typeface="Carlito"/>
              </a:rPr>
              <a:t>algorithms.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6458705"/>
              <a:ext cx="4105655" cy="39929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571999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Main</a:t>
            </a:r>
            <a:r>
              <a:rPr dirty="0" spc="-125"/>
              <a:t> </a:t>
            </a:r>
            <a:r>
              <a:rPr dirty="0" spc="-10"/>
              <a:t>Objective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/>
              <a:t>Rajalakshmi</a:t>
            </a:r>
            <a:r>
              <a:rPr dirty="0" spc="-55"/>
              <a:t> </a:t>
            </a:r>
            <a:r>
              <a:rPr dirty="0"/>
              <a:t>Engineering</a:t>
            </a:r>
            <a:r>
              <a:rPr dirty="0" spc="-50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269240" y="1016253"/>
            <a:ext cx="8162925" cy="3683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6510" indent="-8255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r>
              <a:rPr dirty="0" sz="2400" b="1">
                <a:latin typeface="Arial"/>
                <a:cs typeface="Arial"/>
              </a:rPr>
              <a:t>	</a:t>
            </a:r>
            <a:r>
              <a:rPr dirty="0" sz="2400" b="1">
                <a:latin typeface="Arial"/>
                <a:cs typeface="Arial"/>
              </a:rPr>
              <a:t>Improved</a:t>
            </a:r>
            <a:r>
              <a:rPr dirty="0" sz="2400" spc="-1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Customer</a:t>
            </a:r>
            <a:r>
              <a:rPr dirty="0" sz="2400" spc="-114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Experience</a:t>
            </a:r>
            <a:r>
              <a:rPr dirty="0" sz="2400">
                <a:latin typeface="Arial"/>
                <a:cs typeface="Arial"/>
              </a:rPr>
              <a:t>: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Respond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empathetically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efficiently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based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on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detected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sentiment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(positive, </a:t>
            </a:r>
            <a:r>
              <a:rPr dirty="0" sz="2400">
                <a:latin typeface="Arial"/>
                <a:cs typeface="Arial"/>
              </a:rPr>
              <a:t>neutral,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or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negative).</a:t>
            </a:r>
            <a:endParaRPr sz="2400">
              <a:latin typeface="Arial"/>
              <a:cs typeface="Arial"/>
            </a:endParaRPr>
          </a:p>
          <a:p>
            <a:pPr marL="12700" marR="309880" indent="-8255">
              <a:lnSpc>
                <a:spcPct val="100000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dirty="0" sz="2400" b="1">
                <a:latin typeface="Arial"/>
                <a:cs typeface="Arial"/>
              </a:rPr>
              <a:t>	</a:t>
            </a:r>
            <a:r>
              <a:rPr dirty="0" sz="2400" b="1">
                <a:latin typeface="Arial"/>
                <a:cs typeface="Arial"/>
              </a:rPr>
              <a:t>Operational</a:t>
            </a:r>
            <a:r>
              <a:rPr dirty="0" sz="2400" spc="-8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Efficiency</a:t>
            </a:r>
            <a:r>
              <a:rPr dirty="0" sz="2400" spc="-10">
                <a:latin typeface="Arial"/>
                <a:cs typeface="Arial"/>
              </a:rPr>
              <a:t>:</a:t>
            </a:r>
            <a:r>
              <a:rPr dirty="0" sz="2400" spc="-1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Automate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email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response </a:t>
            </a:r>
            <a:r>
              <a:rPr dirty="0" sz="2400">
                <a:latin typeface="Arial"/>
                <a:cs typeface="Arial"/>
              </a:rPr>
              <a:t>process,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reducing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manual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intervention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114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response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time.</a:t>
            </a:r>
            <a:endParaRPr sz="2400">
              <a:latin typeface="Arial"/>
              <a:cs typeface="Arial"/>
            </a:endParaRPr>
          </a:p>
          <a:p>
            <a:pPr marL="12700" marR="5080" indent="-8255">
              <a:lnSpc>
                <a:spcPct val="100000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dirty="0" sz="2400" spc="-25" b="1">
                <a:latin typeface="Arial"/>
                <a:cs typeface="Arial"/>
              </a:rPr>
              <a:t>	</a:t>
            </a:r>
            <a:r>
              <a:rPr dirty="0" sz="2400" spc="-25" b="1">
                <a:latin typeface="Arial"/>
                <a:cs typeface="Arial"/>
              </a:rPr>
              <a:t>Data-</a:t>
            </a:r>
            <a:r>
              <a:rPr dirty="0" sz="2400" b="1">
                <a:latin typeface="Arial"/>
                <a:cs typeface="Arial"/>
              </a:rPr>
              <a:t>Driven</a:t>
            </a:r>
            <a:r>
              <a:rPr dirty="0" sz="2400" spc="-6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Insights</a:t>
            </a:r>
            <a:r>
              <a:rPr dirty="0" sz="2400">
                <a:latin typeface="Arial"/>
                <a:cs typeface="Arial"/>
              </a:rPr>
              <a:t>: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Provide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sentiment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trends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and </a:t>
            </a:r>
            <a:r>
              <a:rPr dirty="0" sz="2400">
                <a:latin typeface="Arial"/>
                <a:cs typeface="Arial"/>
              </a:rPr>
              <a:t>actionable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feedback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improve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service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quality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decision- making.</a:t>
            </a:r>
            <a:endParaRPr sz="2400">
              <a:latin typeface="Arial"/>
              <a:cs typeface="Arial"/>
            </a:endParaRPr>
          </a:p>
          <a:p>
            <a:pPr marL="12700" marR="144780" indent="-8255">
              <a:lnSpc>
                <a:spcPct val="100000"/>
              </a:lnSpc>
              <a:spcBef>
                <a:spcPts val="5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r>
              <a:rPr dirty="0" sz="2400" b="1">
                <a:latin typeface="Arial"/>
                <a:cs typeface="Arial"/>
              </a:rPr>
              <a:t>	</a:t>
            </a:r>
            <a:r>
              <a:rPr dirty="0" sz="2400" b="1">
                <a:latin typeface="Arial"/>
                <a:cs typeface="Arial"/>
              </a:rPr>
              <a:t>Scalability</a:t>
            </a:r>
            <a:r>
              <a:rPr dirty="0" sz="2400" spc="-8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and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24/7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Support</a:t>
            </a:r>
            <a:r>
              <a:rPr dirty="0" sz="2400">
                <a:latin typeface="Arial"/>
                <a:cs typeface="Arial"/>
              </a:rPr>
              <a:t>: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Handle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high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email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volumes </a:t>
            </a:r>
            <a:r>
              <a:rPr dirty="0" sz="2400" spc="-20">
                <a:latin typeface="Arial"/>
                <a:cs typeface="Arial"/>
              </a:rPr>
              <a:t>consistently,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ensuring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no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customer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query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is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overlooked.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6091" y="6451089"/>
              <a:ext cx="4597908" cy="40690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9555" y="6458705"/>
              <a:ext cx="4105655" cy="399292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4571999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283908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Architecture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000" y="1891283"/>
            <a:ext cx="8763000" cy="3075432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Engineering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/>
              <a:t>Rajalakshmi</a:t>
            </a:r>
            <a:r>
              <a:rPr dirty="0" spc="-55"/>
              <a:t> </a:t>
            </a:r>
            <a:r>
              <a:rPr dirty="0"/>
              <a:t>Engineering</a:t>
            </a:r>
            <a:r>
              <a:rPr dirty="0" spc="-50"/>
              <a:t> </a:t>
            </a:r>
            <a:r>
              <a:rPr dirty="0" spc="-10"/>
              <a:t>College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6458705"/>
              <a:ext cx="4105655" cy="39929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571999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System</a:t>
            </a:r>
            <a:r>
              <a:rPr dirty="0" spc="-195"/>
              <a:t> </a:t>
            </a:r>
            <a:r>
              <a:rPr dirty="0" spc="-10"/>
              <a:t>Requirements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/>
              <a:t>Rajalakshmi</a:t>
            </a:r>
            <a:r>
              <a:rPr dirty="0" spc="-55"/>
              <a:t> </a:t>
            </a:r>
            <a:r>
              <a:rPr dirty="0"/>
              <a:t>Engineering</a:t>
            </a:r>
            <a:r>
              <a:rPr dirty="0" spc="-50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269240" y="1016253"/>
            <a:ext cx="8477250" cy="2952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r>
              <a:rPr dirty="0" sz="2400" spc="-10" b="1">
                <a:latin typeface="Arial"/>
                <a:cs typeface="Arial"/>
              </a:rPr>
              <a:t>Hardware</a:t>
            </a:r>
            <a:r>
              <a:rPr dirty="0" sz="2400" spc="-1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Minimum: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8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GB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RAM,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50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GB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storage,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2.0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GHz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dual-</a:t>
            </a:r>
            <a:r>
              <a:rPr dirty="0" sz="2400">
                <a:latin typeface="Arial"/>
                <a:cs typeface="Arial"/>
              </a:rPr>
              <a:t>core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CPU. </a:t>
            </a:r>
            <a:r>
              <a:rPr dirty="0" sz="2400" spc="-10">
                <a:latin typeface="Arial"/>
                <a:cs typeface="Arial"/>
              </a:rPr>
              <a:t>Recommended: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16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GB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RAM,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SSD,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3.0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GHz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quad-core </a:t>
            </a:r>
            <a:r>
              <a:rPr dirty="0" sz="2400">
                <a:latin typeface="Arial"/>
                <a:cs typeface="Arial"/>
              </a:rPr>
              <a:t>CPU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for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better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performance.</a:t>
            </a:r>
            <a:endParaRPr sz="2400">
              <a:latin typeface="Arial"/>
              <a:cs typeface="Arial"/>
            </a:endParaRPr>
          </a:p>
          <a:p>
            <a:pPr marL="118745" indent="-114300">
              <a:lnSpc>
                <a:spcPct val="100000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dirty="0" sz="2400" spc="-10" b="1">
                <a:latin typeface="Arial"/>
                <a:cs typeface="Arial"/>
              </a:rPr>
              <a:t>Software</a:t>
            </a:r>
            <a:r>
              <a:rPr dirty="0" sz="2400" spc="-1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 marR="231140">
              <a:lnSpc>
                <a:spcPct val="100000"/>
              </a:lnSpc>
            </a:pPr>
            <a:r>
              <a:rPr dirty="0" sz="2400" b="1">
                <a:latin typeface="Arial"/>
                <a:cs typeface="Arial"/>
              </a:rPr>
              <a:t>UiPath</a:t>
            </a:r>
            <a:r>
              <a:rPr dirty="0" sz="2400" spc="-7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Studio</a:t>
            </a:r>
            <a:r>
              <a:rPr dirty="0" sz="2400" spc="-95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(latest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version),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Windows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10/11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(64-</a:t>
            </a:r>
            <a:r>
              <a:rPr dirty="0" sz="2400">
                <a:latin typeface="Arial"/>
                <a:cs typeface="Arial"/>
              </a:rPr>
              <a:t>bit),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.NET </a:t>
            </a:r>
            <a:r>
              <a:rPr dirty="0" sz="2400">
                <a:latin typeface="Arial"/>
                <a:cs typeface="Arial"/>
              </a:rPr>
              <a:t>Framework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4.6+.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Arial"/>
                <a:cs typeface="Arial"/>
              </a:rPr>
              <a:t>Email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integration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with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IMAP/SMTP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(e.g.,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Gmail,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Outlook).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6458705"/>
              <a:ext cx="4105655" cy="39929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571999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Functional</a:t>
            </a:r>
            <a:r>
              <a:rPr dirty="0" spc="-130"/>
              <a:t> </a:t>
            </a:r>
            <a:r>
              <a:rPr dirty="0" spc="-10"/>
              <a:t>Description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/>
              <a:t>Rajalakshmi</a:t>
            </a:r>
            <a:r>
              <a:rPr dirty="0" spc="-55"/>
              <a:t> </a:t>
            </a:r>
            <a:r>
              <a:rPr dirty="0"/>
              <a:t>Engineering</a:t>
            </a:r>
            <a:r>
              <a:rPr dirty="0" spc="-50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269240" y="898257"/>
            <a:ext cx="3166745" cy="2812415"/>
          </a:xfrm>
          <a:prstGeom prst="rect">
            <a:avLst/>
          </a:prstGeom>
        </p:spPr>
        <p:txBody>
          <a:bodyPr wrap="square" lIns="0" tIns="14605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15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rlito"/>
                <a:cs typeface="Carlito"/>
              </a:rPr>
              <a:t>Name</a:t>
            </a:r>
            <a:r>
              <a:rPr dirty="0" sz="2400" spc="-6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of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the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Module</a:t>
            </a:r>
            <a:r>
              <a:rPr dirty="0" sz="2400" spc="-50">
                <a:latin typeface="Carlito"/>
                <a:cs typeface="Carlito"/>
              </a:rPr>
              <a:t> 1</a:t>
            </a:r>
            <a:endParaRPr sz="2400">
              <a:latin typeface="Carlito"/>
              <a:cs typeface="Carlito"/>
            </a:endParaRPr>
          </a:p>
          <a:p>
            <a:pPr lvl="1" marL="756285" indent="-286385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756285" algn="l"/>
              </a:tabLst>
            </a:pPr>
            <a:r>
              <a:rPr dirty="0" sz="2000">
                <a:latin typeface="Carlito"/>
                <a:cs typeface="Carlito"/>
              </a:rPr>
              <a:t>Short</a:t>
            </a:r>
            <a:r>
              <a:rPr dirty="0" sz="2000" spc="-35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description</a:t>
            </a:r>
            <a:endParaRPr sz="20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92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rlito"/>
                <a:cs typeface="Carlito"/>
              </a:rPr>
              <a:t>DFD</a:t>
            </a:r>
            <a:r>
              <a:rPr dirty="0" sz="2400" spc="-3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/</a:t>
            </a:r>
            <a:r>
              <a:rPr dirty="0" sz="2400" spc="-1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Activity</a:t>
            </a:r>
            <a:r>
              <a:rPr dirty="0" sz="2400" spc="-3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Diagram</a:t>
            </a:r>
            <a:endParaRPr sz="24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97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rlito"/>
                <a:cs typeface="Carlito"/>
              </a:rPr>
              <a:t>Name</a:t>
            </a:r>
            <a:r>
              <a:rPr dirty="0" sz="2400" spc="-6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of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the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Module</a:t>
            </a:r>
            <a:r>
              <a:rPr dirty="0" sz="2400" spc="-50">
                <a:latin typeface="Carlito"/>
                <a:cs typeface="Carlito"/>
              </a:rPr>
              <a:t> 2</a:t>
            </a:r>
            <a:endParaRPr sz="2400">
              <a:latin typeface="Carlito"/>
              <a:cs typeface="Carlito"/>
            </a:endParaRPr>
          </a:p>
          <a:p>
            <a:pPr lvl="1" marL="756285" indent="-286385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756285" algn="l"/>
              </a:tabLst>
            </a:pPr>
            <a:r>
              <a:rPr dirty="0" sz="2000">
                <a:latin typeface="Carlito"/>
                <a:cs typeface="Carlito"/>
              </a:rPr>
              <a:t>Short</a:t>
            </a:r>
            <a:r>
              <a:rPr dirty="0" sz="2000" spc="-35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description</a:t>
            </a:r>
            <a:endParaRPr sz="20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92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rlito"/>
                <a:cs typeface="Carlito"/>
              </a:rPr>
              <a:t>DFD</a:t>
            </a:r>
            <a:r>
              <a:rPr dirty="0" sz="2400" spc="-3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/</a:t>
            </a:r>
            <a:r>
              <a:rPr dirty="0" sz="2400" spc="-1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Activity</a:t>
            </a:r>
            <a:r>
              <a:rPr dirty="0" sz="2400" spc="-3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Diagram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2024-11-22T15:33:02Z</dcterms:created>
  <dcterms:modified xsi:type="dcterms:W3CDTF">2024-11-22T15:33:02Z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2024-11-22T00:00:00Z</vt:filetime>
  </property>
  <property fmtid="{D5CDD505-2E9C-101B-9397-08002B2CF9AE}" pid="3" name="Producer">
    <vt:lpwstr>3-Heights(TM) PDF Security Shell 4.8.25.2 (http://www.pdf-tools.com)</vt:lpwstr>
  </property>
</Properties>
</file>