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3"/>
    <p:sldId id="257" r:id="rId4"/>
    <p:sldId id="328" r:id="rId5"/>
    <p:sldId id="258" r:id="rId6"/>
    <p:sldId id="259" r:id="rId7"/>
    <p:sldId id="261" r:id="rId8"/>
    <p:sldId id="262" r:id="rId9"/>
    <p:sldId id="263" r:id="rId10"/>
    <p:sldId id="264" r:id="rId11"/>
    <p:sldId id="265" r:id="rId12"/>
    <p:sldId id="268" r:id="rId13"/>
    <p:sldId id="267" r:id="rId14"/>
    <p:sldId id="269" r:id="rId15"/>
    <p:sldId id="266" r:id="rId16"/>
    <p:sldId id="270" r:id="rId17"/>
    <p:sldId id="272"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303" r:id="rId34"/>
    <p:sldId id="302" r:id="rId35"/>
    <p:sldId id="304" r:id="rId36"/>
    <p:sldId id="307" r:id="rId37"/>
    <p:sldId id="309" r:id="rId38"/>
    <p:sldId id="311" r:id="rId39"/>
    <p:sldId id="314" r:id="rId40"/>
    <p:sldId id="316" r:id="rId41"/>
    <p:sldId id="317" r:id="rId42"/>
    <p:sldId id="318" r:id="rId43"/>
    <p:sldId id="319" r:id="rId44"/>
    <p:sldId id="321" r:id="rId45"/>
    <p:sldId id="322" r:id="rId46"/>
    <p:sldId id="323" r:id="rId47"/>
    <p:sldId id="297" r:id="rId48"/>
    <p:sldId id="298" r:id="rId49"/>
    <p:sldId id="326" r:id="rId51"/>
    <p:sldId id="333" r:id="rId52"/>
    <p:sldId id="329" r:id="rId53"/>
    <p:sldId id="330" r:id="rId54"/>
    <p:sldId id="334" r:id="rId55"/>
    <p:sldId id="335" r:id="rId56"/>
    <p:sldId id="337" r:id="rId57"/>
    <p:sldId id="339" r:id="rId58"/>
    <p:sldId id="340" r:id="rId59"/>
    <p:sldId id="341" r:id="rId60"/>
    <p:sldId id="34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kumar" initials="v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3" d="100"/>
          <a:sy n="73" d="100"/>
        </p:scale>
        <p:origin x="54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commentAuthors" Target="commentAuthors.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139485-5DE9-4330-AB1D-C6528911E2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1139485-5DE9-4330-AB1D-C6528911E2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1139485-5DE9-4330-AB1D-C6528911E2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1139485-5DE9-4330-AB1D-C6528911E2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1139485-5DE9-4330-AB1D-C6528911E2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1139485-5DE9-4330-AB1D-C6528911E2E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A1139485-5DE9-4330-AB1D-C6528911E2E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A1139485-5DE9-4330-AB1D-C6528911E2E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139485-5DE9-4330-AB1D-C6528911E2E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39485-5DE9-4330-AB1D-C6528911E2E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139485-5DE9-4330-AB1D-C6528911E2E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139485-5DE9-4330-AB1D-C6528911E2E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CF209-C70C-4B66-8FF1-5A39B475141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39485-5DE9-4330-AB1D-C6528911E2E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CF209-C70C-4B66-8FF1-5A39B475141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hemeOverride" Target="../theme/themeOverride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GI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3.GI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34103"/>
            <a:ext cx="10515600" cy="1325563"/>
          </a:xfrm>
        </p:spPr>
        <p:txBody>
          <a:bodyPr>
            <a:normAutofit fontScale="90000"/>
          </a:bodyPr>
          <a:lstStyle/>
          <a:p>
            <a:pPr algn="ctr"/>
            <a:r>
              <a:rPr lang="en-US" sz="1800" b="0" i="0" u="none" strike="noStrike" baseline="0" dirty="0">
                <a:latin typeface="BookAntiqua"/>
              </a:rPr>
              <a:t> </a:t>
            </a:r>
            <a:r>
              <a:rPr lang="en-US" b="1" strike="noStrike" baseline="0" dirty="0">
                <a:solidFill>
                  <a:schemeClr val="tx2"/>
                </a:solidFill>
                <a:latin typeface="Font Awesome 5 Free Regular" panose="02000503000000000000" pitchFamily="50" charset="0"/>
              </a:rPr>
              <a:t>EXPRESSION TREE EVALUATION IMPLEMENTING INFIX, PREFIX, AND POSTFIX TRAVERSAL</a:t>
            </a:r>
            <a:br>
              <a:rPr lang="en-US" sz="3100" b="0" u="none" strike="noStrike" baseline="0" dirty="0">
                <a:solidFill>
                  <a:schemeClr val="tx2"/>
                </a:solidFill>
                <a:latin typeface="BookAntiqua"/>
              </a:rPr>
            </a:br>
            <a:endParaRPr lang="en-IN"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28144" y="1825625"/>
            <a:ext cx="7735712" cy="43513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511537"/>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7" name="Picture Placeholder 6"/>
          <p:cNvPicPr>
            <a:picLocks noGrp="1" noChangeAspect="1"/>
          </p:cNvPicPr>
          <p:nvPr>
            <p:ph type="pic" idx="1"/>
          </p:nvPr>
        </p:nvPicPr>
        <p:blipFill>
          <a:blip r:embed="rId1">
            <a:extLst>
              <a:ext uri="{28A0092B-C50C-407E-A947-70E740481C1C}">
                <a14:useLocalDpi xmlns:a14="http://schemas.microsoft.com/office/drawing/2010/main" val="0"/>
              </a:ext>
            </a:extLst>
          </a:blip>
          <a:srcRect l="14381" r="14381"/>
          <a:stretch>
            <a:fillRect/>
          </a:stretch>
        </p:blipFill>
        <p:spPr>
          <a:xfrm>
            <a:off x="2338251" y="1228797"/>
            <a:ext cx="6861764" cy="541811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62940" y="772795"/>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l="12882" r="12882"/>
          <a:stretch>
            <a:fillRect/>
          </a:stretch>
        </p:blipFill>
        <p:spPr>
          <a:xfrm>
            <a:off x="2325190" y="1540994"/>
            <a:ext cx="6738484" cy="5105914"/>
          </a:xfrm>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851171"/>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l="12882" r="12882"/>
          <a:stretch>
            <a:fillRect/>
          </a:stretch>
        </p:blipFill>
        <p:spPr>
          <a:xfrm>
            <a:off x="2325190" y="1540994"/>
            <a:ext cx="6738484" cy="510591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646612"/>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l="12882" r="12882"/>
          <a:stretch>
            <a:fillRect/>
          </a:stretch>
        </p:blipFill>
        <p:spPr>
          <a:xfrm>
            <a:off x="6400800" y="1912938"/>
            <a:ext cx="5497513" cy="4165600"/>
          </a:xfrm>
        </p:spPr>
      </p:pic>
      <p:sp>
        <p:nvSpPr>
          <p:cNvPr id="3" name="Content Placeholder 2"/>
          <p:cNvSpPr>
            <a:spLocks noGrp="1"/>
          </p:cNvSpPr>
          <p:nvPr>
            <p:ph type="body" sz="half" idx="2"/>
          </p:nvPr>
        </p:nvSpPr>
        <p:spPr>
          <a:xfrm>
            <a:off x="548640" y="1214846"/>
            <a:ext cx="5725886" cy="5055325"/>
          </a:xfrm>
        </p:spPr>
        <p:txBody>
          <a:bodyPr/>
          <a:lstStyle/>
          <a:p>
            <a:endParaRPr lang="en-US" sz="2800" dirty="0">
              <a:solidFill>
                <a:schemeClr val="accent2"/>
              </a:solidFill>
            </a:endParaRPr>
          </a:p>
          <a:p>
            <a:endParaRPr lang="en-US" sz="2800" dirty="0">
              <a:solidFill>
                <a:schemeClr val="accent2"/>
              </a:solidFill>
            </a:endParaRPr>
          </a:p>
          <a:p>
            <a:r>
              <a:rPr lang="en-US" sz="2800" dirty="0">
                <a:solidFill>
                  <a:schemeClr val="accent2"/>
                </a:solidFill>
              </a:rPr>
              <a:t>Internal node: </a:t>
            </a:r>
            <a:endParaRPr lang="en-US" sz="2800" dirty="0">
              <a:solidFill>
                <a:schemeClr val="accent2"/>
              </a:solidFill>
            </a:endParaRPr>
          </a:p>
          <a:p>
            <a:r>
              <a:rPr lang="en-US" sz="2400" dirty="0"/>
              <a:t>                            every node in a tree that has      at least one child node.</a:t>
            </a: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646612"/>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l="12882" r="12882"/>
          <a:stretch>
            <a:fillRect/>
          </a:stretch>
        </p:blipFill>
        <p:spPr>
          <a:xfrm>
            <a:off x="6400800" y="1912938"/>
            <a:ext cx="5497513" cy="4165600"/>
          </a:xfrm>
        </p:spPr>
      </p:pic>
      <p:sp>
        <p:nvSpPr>
          <p:cNvPr id="3" name="Content Placeholder 2"/>
          <p:cNvSpPr>
            <a:spLocks noGrp="1"/>
          </p:cNvSpPr>
          <p:nvPr>
            <p:ph type="body" sz="half" idx="2"/>
          </p:nvPr>
        </p:nvSpPr>
        <p:spPr>
          <a:xfrm>
            <a:off x="548640" y="1214846"/>
            <a:ext cx="6191794" cy="5055325"/>
          </a:xfrm>
        </p:spPr>
        <p:txBody>
          <a:bodyPr/>
          <a:lstStyle/>
          <a:p>
            <a:endParaRPr lang="en-US" sz="2800" dirty="0">
              <a:solidFill>
                <a:schemeClr val="accent2"/>
              </a:solidFill>
            </a:endParaRPr>
          </a:p>
          <a:p>
            <a:endParaRPr lang="en-US" sz="2800" dirty="0">
              <a:solidFill>
                <a:schemeClr val="accent2"/>
              </a:solidFill>
            </a:endParaRPr>
          </a:p>
          <a:p>
            <a:r>
              <a:rPr lang="en-US" sz="3200" dirty="0">
                <a:solidFill>
                  <a:schemeClr val="accent2"/>
                </a:solidFill>
              </a:rPr>
              <a:t>Leaf node: </a:t>
            </a:r>
            <a:endParaRPr lang="en-US" sz="3200" dirty="0">
              <a:solidFill>
                <a:schemeClr val="accent2"/>
              </a:solidFill>
            </a:endParaRPr>
          </a:p>
          <a:p>
            <a:r>
              <a:rPr lang="en-US" sz="2800" dirty="0"/>
              <a:t>                     every node in a tree that has no child nodes.</a:t>
            </a:r>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365627"/>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t="10800" b="10800"/>
          <a:stretch>
            <a:fillRect/>
          </a:stretch>
        </p:blipFill>
        <p:spPr>
          <a:xfrm>
            <a:off x="4663441" y="2987998"/>
            <a:ext cx="7302137" cy="3220258"/>
          </a:xfrm>
        </p:spPr>
      </p:pic>
      <p:sp>
        <p:nvSpPr>
          <p:cNvPr id="3" name="Content Placeholder 2"/>
          <p:cNvSpPr>
            <a:spLocks noGrp="1"/>
          </p:cNvSpPr>
          <p:nvPr>
            <p:ph type="body" sz="half" idx="2"/>
          </p:nvPr>
        </p:nvSpPr>
        <p:spPr>
          <a:xfrm>
            <a:off x="548640" y="1071154"/>
            <a:ext cx="10866119" cy="2357846"/>
          </a:xfrm>
        </p:spPr>
        <p:txBody>
          <a:bodyPr>
            <a:normAutofit/>
          </a:bodyPr>
          <a:lstStyle/>
          <a:p>
            <a:r>
              <a:rPr lang="en-US" sz="2800" dirty="0">
                <a:solidFill>
                  <a:schemeClr val="accent2"/>
                </a:solidFill>
              </a:rPr>
              <a:t>Ancestor:</a:t>
            </a:r>
            <a:r>
              <a:rPr lang="en-US" sz="2400" dirty="0"/>
              <a:t> </a:t>
            </a:r>
            <a:endParaRPr lang="en-US" sz="2400" dirty="0"/>
          </a:p>
          <a:p>
            <a:r>
              <a:rPr lang="en-US" sz="2400" dirty="0"/>
              <a:t>                   all the nodes that are between the path from the root to the current node are the ancestors of the current node. An ancestor node of the current node is either the parent of the current node or the parent of another ancestor of the node..</a:t>
            </a: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304618"/>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t="2742" b="2742"/>
          <a:stretch>
            <a:fillRect/>
          </a:stretch>
        </p:blipFill>
        <p:spPr>
          <a:xfrm>
            <a:off x="4367317" y="2685077"/>
            <a:ext cx="7276043" cy="3868305"/>
          </a:xfrm>
        </p:spPr>
      </p:pic>
      <p:sp>
        <p:nvSpPr>
          <p:cNvPr id="3" name="Content Placeholder 2"/>
          <p:cNvSpPr>
            <a:spLocks noGrp="1"/>
          </p:cNvSpPr>
          <p:nvPr>
            <p:ph type="body" sz="half" idx="2"/>
          </p:nvPr>
        </p:nvSpPr>
        <p:spPr>
          <a:xfrm>
            <a:off x="548640" y="1071154"/>
            <a:ext cx="10866119" cy="2357846"/>
          </a:xfrm>
        </p:spPr>
        <p:txBody>
          <a:bodyPr>
            <a:normAutofit/>
          </a:bodyPr>
          <a:lstStyle/>
          <a:p>
            <a:r>
              <a:rPr lang="en-US" sz="2800" dirty="0">
                <a:solidFill>
                  <a:schemeClr val="accent2"/>
                </a:solidFill>
              </a:rPr>
              <a:t>Descendent:</a:t>
            </a:r>
            <a:r>
              <a:rPr lang="en-US" sz="2400" dirty="0"/>
              <a:t>                   </a:t>
            </a:r>
            <a:endParaRPr lang="en-US" sz="2400" dirty="0"/>
          </a:p>
          <a:p>
            <a:r>
              <a:rPr lang="en-US" sz="2400" dirty="0"/>
              <a:t>all the nodes that are reachable from the current node when moving down the tree are the descendants of the current node. A descendant of the current node is either a child of the node or a child of another descendant of the node.</a:t>
            </a:r>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11092"/>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t="2742" b="2742"/>
          <a:stretch>
            <a:fillRect/>
          </a:stretch>
        </p:blipFill>
        <p:spPr>
          <a:xfrm>
            <a:off x="809897" y="1899231"/>
            <a:ext cx="9975384" cy="4958769"/>
          </a:xfrm>
        </p:spPr>
      </p:pic>
      <p:sp>
        <p:nvSpPr>
          <p:cNvPr id="3" name="Content Placeholder 2"/>
          <p:cNvSpPr>
            <a:spLocks noGrp="1"/>
          </p:cNvSpPr>
          <p:nvPr>
            <p:ph type="body" sz="half" idx="2"/>
          </p:nvPr>
        </p:nvSpPr>
        <p:spPr>
          <a:xfrm>
            <a:off x="548640" y="779326"/>
            <a:ext cx="10998926" cy="1214846"/>
          </a:xfrm>
        </p:spPr>
        <p:txBody>
          <a:bodyPr>
            <a:normAutofit/>
          </a:bodyPr>
          <a:lstStyle/>
          <a:p>
            <a:r>
              <a:rPr lang="en-US" sz="2800" dirty="0">
                <a:solidFill>
                  <a:schemeClr val="accent2"/>
                </a:solidFill>
              </a:rPr>
              <a:t>Level:</a:t>
            </a:r>
            <a:r>
              <a:rPr lang="en-US" sz="2400" dirty="0"/>
              <a:t> </a:t>
            </a:r>
            <a:endParaRPr lang="en-US" sz="2400" dirty="0"/>
          </a:p>
          <a:p>
            <a:r>
              <a:rPr lang="en-US" sz="2400" dirty="0"/>
              <a:t>            the number of ancestors from the node to the root nodes.</a:t>
            </a:r>
            <a:endParaRPr lang="en-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393972"/>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t="2742" b="2742"/>
          <a:stretch>
            <a:fillRect/>
          </a:stretch>
        </p:blipFill>
        <p:spPr>
          <a:xfrm>
            <a:off x="786362" y="1240971"/>
            <a:ext cx="9638005" cy="512404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643" y="910771"/>
            <a:ext cx="10515600" cy="492125"/>
          </a:xfrm>
        </p:spPr>
        <p:txBody>
          <a:bodyPr>
            <a:noAutofit/>
          </a:bodyPr>
          <a:lstStyle/>
          <a:p>
            <a:r>
              <a:rPr lang="en-IN" sz="4000" b="1" dirty="0">
                <a:solidFill>
                  <a:schemeClr val="tx2"/>
                </a:solidFill>
              </a:rPr>
              <a:t>OBJECTIVES:</a:t>
            </a:r>
            <a:endParaRPr lang="en-IN" sz="4000" b="1" dirty="0">
              <a:solidFill>
                <a:schemeClr val="tx2"/>
              </a:solidFill>
            </a:endParaRPr>
          </a:p>
        </p:txBody>
      </p:sp>
      <p:sp>
        <p:nvSpPr>
          <p:cNvPr id="3" name="Content Placeholder 2"/>
          <p:cNvSpPr>
            <a:spLocks noGrp="1"/>
          </p:cNvSpPr>
          <p:nvPr>
            <p:ph idx="1"/>
          </p:nvPr>
        </p:nvSpPr>
        <p:spPr>
          <a:xfrm>
            <a:off x="578485" y="1713230"/>
            <a:ext cx="11347450" cy="5784850"/>
          </a:xfrm>
        </p:spPr>
        <p:txBody>
          <a:bodyPr/>
          <a:lstStyle/>
          <a:p>
            <a:pPr marL="0" indent="0">
              <a:buNone/>
            </a:pPr>
            <a:r>
              <a:rPr lang="en-IN" sz="2400" dirty="0"/>
              <a:t>The objective of this project is to design and implement an expression tree evaluation system capable of handling infix, prefix, and postfix expressions efficiently. This project aims to explore fundamental data structures and algorithms related to expression parsing and evaluation, with a focus on the utilization of expression trees as a versatile tool for expression manipulation and calculation. Key objectives include:</a:t>
            </a:r>
            <a:endParaRPr lang="en-IN" sz="2400" dirty="0"/>
          </a:p>
          <a:p>
            <a:endParaRPr lang="en-IN" sz="2400" dirty="0"/>
          </a:p>
          <a:p>
            <a:pPr>
              <a:buFont typeface="Arial" panose="020B0604020202020204" pitchFamily="34" charset="0"/>
              <a:buChar char="•"/>
            </a:pPr>
            <a:r>
              <a:rPr lang="en-IN" sz="2400" dirty="0"/>
              <a:t>Implementing algorithms for converting infix, prefix, and postfix expressions to expression trees.</a:t>
            </a:r>
            <a:endParaRPr lang="en-IN" sz="2400" dirty="0"/>
          </a:p>
          <a:p>
            <a:pPr>
              <a:buFont typeface="Arial" panose="020B0604020202020204" pitchFamily="34" charset="0"/>
              <a:buChar char="•"/>
            </a:pPr>
            <a:r>
              <a:rPr lang="en-IN" sz="2400" dirty="0"/>
              <a:t>Developing algorithms for evaluating expression trees to compute the result of the given expressions accurately.</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564967"/>
            <a:ext cx="10866119" cy="568234"/>
          </a:xfrm>
        </p:spPr>
        <p:txBody>
          <a:bodyPr>
            <a:normAutofit/>
          </a:bodyPr>
          <a:lstStyle/>
          <a:p>
            <a:r>
              <a:rPr lang="en-IN" b="1" dirty="0">
                <a:solidFill>
                  <a:srgbClr val="C00000"/>
                </a:solidFill>
              </a:rPr>
              <a:t>TERMINOLOGY:</a:t>
            </a:r>
            <a:endParaRPr lang="en-IN" b="1" dirty="0">
              <a:solidFill>
                <a:srgbClr val="C00000"/>
              </a:solidFill>
            </a:endParaRPr>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t="2742" b="2742"/>
          <a:stretch>
            <a:fillRect/>
          </a:stretch>
        </p:blipFill>
        <p:spPr>
          <a:xfrm>
            <a:off x="1223621" y="1436916"/>
            <a:ext cx="8599650" cy="45720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6720"/>
            <a:ext cx="10515600" cy="1325563"/>
          </a:xfrm>
        </p:spPr>
        <p:txBody>
          <a:bodyPr>
            <a:normAutofit/>
          </a:bodyPr>
          <a:lstStyle/>
          <a:p>
            <a:pPr algn="ctr"/>
            <a:r>
              <a:rPr lang="en-US" sz="1800" b="0" i="0" u="none" strike="noStrike" baseline="0" dirty="0">
                <a:latin typeface="BookAntiqua"/>
              </a:rPr>
              <a:t> </a:t>
            </a:r>
            <a:r>
              <a:rPr lang="en-US" b="1" strike="noStrike" baseline="0" dirty="0">
                <a:solidFill>
                  <a:schemeClr val="tx2"/>
                </a:solidFill>
                <a:latin typeface="Font Awesome 5 Free Regular" panose="02000503000000000000" pitchFamily="50" charset="0"/>
              </a:rPr>
              <a:t>BINARY TREE</a:t>
            </a:r>
            <a:endParaRPr lang="en-IN" dirty="0">
              <a:solidFill>
                <a:schemeClr val="tx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596537" y="792389"/>
            <a:ext cx="10998926" cy="1214846"/>
          </a:xfrm>
        </p:spPr>
        <p:txBody>
          <a:bodyPr>
            <a:normAutofit fontScale="92500"/>
          </a:bodyPr>
          <a:lstStyle/>
          <a:p>
            <a:r>
              <a:rPr lang="en-US" sz="2800" dirty="0">
                <a:solidFill>
                  <a:schemeClr val="accent2"/>
                </a:solidFill>
              </a:rPr>
              <a:t>Binary Tree</a:t>
            </a:r>
            <a:r>
              <a:rPr lang="en-US" sz="2400" dirty="0"/>
              <a:t>            </a:t>
            </a:r>
            <a:endParaRPr lang="en-US" sz="2400" dirty="0"/>
          </a:p>
          <a:p>
            <a:r>
              <a:rPr lang="en-US" sz="2400" dirty="0"/>
              <a:t>                     An binary tree is a tree in which each node has no more than n children. A binary tree is a type of </a:t>
            </a:r>
            <a:r>
              <a:rPr lang="en-IN" altLang="en-US" sz="2400" dirty="0"/>
              <a:t>bi</a:t>
            </a:r>
            <a:r>
              <a:rPr lang="en-US" sz="2400" dirty="0"/>
              <a:t>nary tree with n = 2, so every node in a binary tree has 0 to 2 children.</a:t>
            </a:r>
            <a:endParaRPr lang="en-IN" sz="2400" dirty="0"/>
          </a:p>
        </p:txBody>
      </p:sp>
      <p:pic>
        <p:nvPicPr>
          <p:cNvPr id="8" name="Picture Placeholder 7"/>
          <p:cNvPicPr>
            <a:picLocks noGrp="1" noChangeAspect="1"/>
          </p:cNvPicPr>
          <p:nvPr>
            <p:ph type="pic" idx="1"/>
          </p:nvPr>
        </p:nvPicPr>
        <p:blipFill>
          <a:blip r:embed="rId1">
            <a:extLst>
              <a:ext uri="{28A0092B-C50C-407E-A947-70E740481C1C}">
                <a14:useLocalDpi xmlns:a14="http://schemas.microsoft.com/office/drawing/2010/main" val="0"/>
              </a:ext>
            </a:extLst>
          </a:blip>
          <a:srcRect t="8674" b="8674"/>
          <a:stretch>
            <a:fillRect/>
          </a:stretch>
        </p:blipFill>
        <p:spPr>
          <a:xfrm>
            <a:off x="3627464" y="2562406"/>
            <a:ext cx="4937071" cy="3898356"/>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596537" y="1014457"/>
            <a:ext cx="10998926" cy="657589"/>
          </a:xfrm>
        </p:spPr>
        <p:txBody>
          <a:bodyPr>
            <a:normAutofit/>
          </a:bodyPr>
          <a:lstStyle/>
          <a:p>
            <a:pPr algn="ctr"/>
            <a:r>
              <a:rPr lang="en-US" sz="2800" dirty="0">
                <a:solidFill>
                  <a:schemeClr val="accent2"/>
                </a:solidFill>
              </a:rPr>
              <a:t>Binary Tree implementation </a:t>
            </a:r>
            <a:r>
              <a:rPr lang="en-US" sz="2400" dirty="0"/>
              <a:t>                   </a:t>
            </a:r>
            <a:endParaRPr lang="en-IN" sz="2400" dirty="0"/>
          </a:p>
        </p:txBody>
      </p:sp>
      <p:pic>
        <p:nvPicPr>
          <p:cNvPr id="6" name="Picture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l="6147" r="6147"/>
          <a:stretch>
            <a:fillRect/>
          </a:stretch>
        </p:blipFill>
        <p:spPr>
          <a:xfrm>
            <a:off x="3390606" y="2007235"/>
            <a:ext cx="5661955" cy="4470731"/>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722120" y="915611"/>
            <a:ext cx="10998926" cy="657589"/>
          </a:xfrm>
        </p:spPr>
        <p:txBody>
          <a:bodyPr>
            <a:normAutofit/>
          </a:bodyPr>
          <a:lstStyle/>
          <a:p>
            <a:pPr algn="l"/>
            <a:r>
              <a:rPr lang="en-US" sz="2800" dirty="0">
                <a:solidFill>
                  <a:schemeClr val="accent2"/>
                </a:solidFill>
              </a:rPr>
              <a:t>Full, Complete and Perfect Binary Trees</a:t>
            </a:r>
            <a:r>
              <a:rPr lang="en-IN" altLang="en-US" sz="2800" dirty="0">
                <a:solidFill>
                  <a:schemeClr val="accent2"/>
                </a:solidFill>
              </a:rPr>
              <a:t> (Balanced and unbalanced)</a:t>
            </a:r>
            <a:endParaRPr lang="en-IN" altLang="en-US" sz="2800" dirty="0">
              <a:solidFill>
                <a:schemeClr val="accent2"/>
              </a:solidFill>
            </a:endParaRPr>
          </a:p>
        </p:txBody>
      </p:sp>
      <p:pic>
        <p:nvPicPr>
          <p:cNvPr id="7" name="Picture Placeholder 6"/>
          <p:cNvPicPr>
            <a:picLocks noGrp="1" noChangeAspect="1"/>
          </p:cNvPicPr>
          <p:nvPr>
            <p:ph type="pic" idx="1"/>
          </p:nvPr>
        </p:nvPicPr>
        <p:blipFill>
          <a:blip r:embed="rId1">
            <a:extLst>
              <a:ext uri="{28A0092B-C50C-407E-A947-70E740481C1C}">
                <a14:useLocalDpi xmlns:a14="http://schemas.microsoft.com/office/drawing/2010/main" val="0"/>
              </a:ext>
            </a:extLst>
          </a:blip>
          <a:srcRect l="2508" r="2508"/>
          <a:stretch>
            <a:fillRect/>
          </a:stretch>
        </p:blipFill>
        <p:spPr>
          <a:xfrm>
            <a:off x="3009900" y="1573200"/>
            <a:ext cx="6172200" cy="487362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543" y="943270"/>
            <a:ext cx="10580913" cy="4971459"/>
          </a:xfrm>
        </p:spPr>
        <p:txBody>
          <a:bodyPr>
            <a:normAutofit fontScale="92500" lnSpcReduction="10000"/>
          </a:bodyPr>
          <a:lstStyle/>
          <a:p>
            <a:pPr marL="0" indent="0">
              <a:buNone/>
            </a:pPr>
            <a:r>
              <a:rPr lang="en-US" b="1" dirty="0">
                <a:solidFill>
                  <a:srgbClr val="C00000"/>
                </a:solidFill>
              </a:rPr>
              <a:t>Full binary tree</a:t>
            </a:r>
            <a:endParaRPr lang="en-US" b="1" dirty="0">
              <a:solidFill>
                <a:srgbClr val="C00000"/>
              </a:solidFill>
            </a:endParaRPr>
          </a:p>
          <a:p>
            <a:r>
              <a:rPr lang="en-US" sz="2595" dirty="0"/>
              <a:t>Every node has 0 or 2 children.</a:t>
            </a:r>
            <a:endParaRPr lang="en-US" sz="2595" dirty="0"/>
          </a:p>
          <a:p>
            <a:endParaRPr lang="en-US" dirty="0"/>
          </a:p>
          <a:p>
            <a:pPr marL="0" indent="0">
              <a:buNone/>
            </a:pPr>
            <a:r>
              <a:rPr lang="en-US" b="1" dirty="0">
                <a:solidFill>
                  <a:srgbClr val="C00000"/>
                </a:solidFill>
              </a:rPr>
              <a:t>Complete binary tree</a:t>
            </a:r>
            <a:endParaRPr lang="en-US" b="1" dirty="0">
              <a:solidFill>
                <a:srgbClr val="C00000"/>
              </a:solidFill>
            </a:endParaRPr>
          </a:p>
          <a:p>
            <a:r>
              <a:rPr lang="en-US" sz="2595" dirty="0"/>
              <a:t>All levels are completely filled except possibly the last level and all nodes in the last level are as far left as possible. This may sound like an odd concept. We will see its usage in the heap section.</a:t>
            </a:r>
            <a:endParaRPr lang="en-US" sz="2595" dirty="0"/>
          </a:p>
          <a:p>
            <a:endParaRPr lang="en-US" dirty="0"/>
          </a:p>
          <a:p>
            <a:pPr marL="0" indent="0">
              <a:buNone/>
            </a:pPr>
            <a:r>
              <a:rPr lang="en-US" b="1" dirty="0">
                <a:solidFill>
                  <a:srgbClr val="C00000"/>
                </a:solidFill>
              </a:rPr>
              <a:t>Perfect binary tree</a:t>
            </a:r>
            <a:endParaRPr lang="en-US" b="1" dirty="0">
              <a:solidFill>
                <a:srgbClr val="C00000"/>
              </a:solidFill>
            </a:endParaRPr>
          </a:p>
          <a:p>
            <a:r>
              <a:rPr lang="en-US" sz="2595" dirty="0"/>
              <a:t>All internals nodes have two children and all leaf nodes have the same level. Perfect binary trees are often used to estimate time complexity for combinatorial problems where the search space is a perfect binary tree.</a:t>
            </a:r>
            <a:endParaRPr lang="en-IN" sz="259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6720"/>
            <a:ext cx="10515600" cy="1325563"/>
          </a:xfrm>
        </p:spPr>
        <p:txBody>
          <a:bodyPr>
            <a:normAutofit/>
          </a:bodyPr>
          <a:lstStyle/>
          <a:p>
            <a:pPr algn="ctr"/>
            <a:r>
              <a:rPr lang="en-US" sz="1800" b="0" i="0" u="none" strike="noStrike" baseline="0" dirty="0">
                <a:latin typeface="BookAntiqua"/>
              </a:rPr>
              <a:t> </a:t>
            </a:r>
            <a:r>
              <a:rPr lang="en-US" b="1" strike="noStrike" baseline="0" dirty="0">
                <a:solidFill>
                  <a:schemeClr val="tx2"/>
                </a:solidFill>
                <a:latin typeface="Font Awesome 5 Free Regular" panose="02000503000000000000" pitchFamily="50" charset="0"/>
              </a:rPr>
              <a:t>BINARY SEARCH TREE</a:t>
            </a:r>
            <a:endParaRPr lang="en-IN" dirty="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498021" y="456556"/>
            <a:ext cx="11195957" cy="3246765"/>
          </a:xfrm>
        </p:spPr>
        <p:txBody>
          <a:bodyPr>
            <a:normAutofit fontScale="85000" lnSpcReduction="10000"/>
          </a:bodyPr>
          <a:lstStyle/>
          <a:p>
            <a:r>
              <a:rPr lang="en-US" sz="2800" dirty="0">
                <a:solidFill>
                  <a:schemeClr val="accent2"/>
                </a:solidFill>
              </a:rPr>
              <a:t>Binary search Tree</a:t>
            </a:r>
            <a:r>
              <a:rPr lang="en-US" sz="2400" dirty="0"/>
              <a:t>            </a:t>
            </a:r>
            <a:endParaRPr lang="en-US" sz="2400" dirty="0"/>
          </a:p>
          <a:p>
            <a:r>
              <a:rPr lang="en-US" sz="2400" dirty="0"/>
              <a:t>                     A binary search tree (BST) is a special type of binary tree, in which every nodes follows the ordering property of (all left descendent )&lt; node &lt; (all right descendent).</a:t>
            </a:r>
            <a:endParaRPr lang="en-US" sz="2400" dirty="0"/>
          </a:p>
          <a:p>
            <a:r>
              <a:rPr lang="en-US" sz="2800" dirty="0">
                <a:solidFill>
                  <a:schemeClr val="accent2"/>
                </a:solidFill>
              </a:rPr>
              <a:t>Balanced Binary Tree</a:t>
            </a:r>
            <a:r>
              <a:rPr lang="en-US" sz="2000" dirty="0"/>
              <a:t>            </a:t>
            </a:r>
            <a:endParaRPr lang="en-US" sz="2000" dirty="0"/>
          </a:p>
          <a:p>
            <a:r>
              <a:rPr lang="en-US" sz="2400" dirty="0"/>
              <a:t>                      Every node in a balanced binary tree </a:t>
            </a:r>
            <a:r>
              <a:rPr lang="en-US" sz="2400" dirty="0" err="1"/>
              <a:t>fullfill</a:t>
            </a:r>
            <a:r>
              <a:rPr lang="en-US" sz="2400" dirty="0"/>
              <a:t> the condition--the height difference of the left and right subtree of the node is not more than 1. Searching, insertion, and deletion in a balanced binary tree takes O(log n) instead of O(n) in an unbalanced binary tree. This is an example of a balanced binary tree:</a:t>
            </a:r>
            <a:endParaRPr lang="en-US" sz="2400" dirty="0"/>
          </a:p>
          <a:p>
            <a:r>
              <a:rPr lang="en-US" sz="2400" dirty="0"/>
              <a:t>Some common types of balanced binary trees are </a:t>
            </a:r>
            <a:r>
              <a:rPr lang="en-US" sz="2400" dirty="0">
                <a:highlight>
                  <a:srgbClr val="FFFF00"/>
                </a:highlight>
              </a:rPr>
              <a:t>Red-black trees </a:t>
            </a:r>
            <a:r>
              <a:rPr lang="en-US" sz="2400" dirty="0"/>
              <a:t>and </a:t>
            </a:r>
            <a:r>
              <a:rPr lang="en-US" sz="2400" dirty="0">
                <a:highlight>
                  <a:srgbClr val="C0C0C0"/>
                </a:highlight>
              </a:rPr>
              <a:t>AVL trees</a:t>
            </a:r>
            <a:r>
              <a:rPr lang="en-US" sz="2400" dirty="0"/>
              <a:t>. It's good to be aware of these trees but they are too complex to be asked in a coding interview.</a:t>
            </a:r>
            <a:endParaRPr lang="en-US" sz="2400" dirty="0"/>
          </a:p>
          <a:p>
            <a:r>
              <a:rPr lang="en-US" sz="2000" dirty="0"/>
              <a:t>        </a:t>
            </a:r>
            <a:endParaRPr lang="en-US" sz="2000" dirty="0"/>
          </a:p>
          <a:p>
            <a:endParaRPr lang="en-US" sz="2400" dirty="0"/>
          </a:p>
          <a:p>
            <a:endParaRPr lang="en-US" sz="2400" dirty="0"/>
          </a:p>
          <a:p>
            <a:endParaRPr lang="en-US" sz="2400" dirty="0"/>
          </a:p>
          <a:p>
            <a:endParaRPr lang="en-IN" sz="2400" dirty="0"/>
          </a:p>
        </p:txBody>
      </p:sp>
      <p:pic>
        <p:nvPicPr>
          <p:cNvPr id="25" name="Picture Placeholder 24"/>
          <p:cNvPicPr>
            <a:picLocks noGrp="1" noChangeAspect="1"/>
          </p:cNvPicPr>
          <p:nvPr>
            <p:ph type="pic" idx="1"/>
          </p:nvPr>
        </p:nvPicPr>
        <p:blipFill>
          <a:blip r:embed="rId1">
            <a:extLst>
              <a:ext uri="{28A0092B-C50C-407E-A947-70E740481C1C}">
                <a14:useLocalDpi xmlns:a14="http://schemas.microsoft.com/office/drawing/2010/main" val="0"/>
              </a:ext>
            </a:extLst>
          </a:blip>
          <a:srcRect t="11580" b="11580"/>
          <a:stretch>
            <a:fillRect/>
          </a:stretch>
        </p:blipFill>
        <p:spPr>
          <a:xfrm>
            <a:off x="3847307" y="3429000"/>
            <a:ext cx="3938157" cy="3109604"/>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6720"/>
            <a:ext cx="10515600" cy="1325563"/>
          </a:xfrm>
        </p:spPr>
        <p:txBody>
          <a:bodyPr>
            <a:normAutofit/>
          </a:bodyPr>
          <a:lstStyle/>
          <a:p>
            <a:pPr algn="ctr"/>
            <a:r>
              <a:rPr lang="en-US" b="1" strike="noStrike" baseline="0" dirty="0">
                <a:solidFill>
                  <a:schemeClr val="tx2"/>
                </a:solidFill>
                <a:latin typeface="Font Awesome 5 Free Regular" panose="02000503000000000000" pitchFamily="50" charset="0"/>
              </a:rPr>
              <a:t>TREE TRAVERSAL</a:t>
            </a:r>
            <a:endParaRPr lang="en-IN"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370114" y="1332412"/>
            <a:ext cx="5421087" cy="4898571"/>
          </a:xfrm>
        </p:spPr>
        <p:txBody>
          <a:bodyPr/>
          <a:lstStyle/>
          <a:p>
            <a:endParaRPr lang="en-US" sz="2800" dirty="0">
              <a:solidFill>
                <a:schemeClr val="accent2"/>
              </a:solidFill>
            </a:endParaRPr>
          </a:p>
          <a:p>
            <a:endParaRPr lang="en-US" sz="2800" dirty="0">
              <a:solidFill>
                <a:schemeClr val="accent2"/>
              </a:solidFill>
            </a:endParaRPr>
          </a:p>
          <a:p>
            <a:r>
              <a:rPr lang="en-US" sz="2800" dirty="0">
                <a:solidFill>
                  <a:schemeClr val="accent2"/>
                </a:solidFill>
              </a:rPr>
              <a:t>In-order Traversal: </a:t>
            </a:r>
            <a:endParaRPr lang="en-US" sz="2800" dirty="0">
              <a:solidFill>
                <a:schemeClr val="accent2"/>
              </a:solidFill>
            </a:endParaRPr>
          </a:p>
          <a:p>
            <a:r>
              <a:rPr lang="en-US" sz="2400" dirty="0"/>
              <a:t>                            In-order traversal visits the left branch first, then the current node, and finally the right branch. The diagram below shows the traversal order of an in-order traversal on a binary tree.</a:t>
            </a:r>
            <a:endParaRPr lang="en-IN" sz="2400" dirty="0"/>
          </a:p>
        </p:txBody>
      </p:sp>
      <p:pic>
        <p:nvPicPr>
          <p:cNvPr id="10" name="Picture Placeholder 9"/>
          <p:cNvPicPr>
            <a:picLocks noGrp="1" noChangeAspect="1"/>
          </p:cNvPicPr>
          <p:nvPr>
            <p:ph type="pic" idx="1"/>
          </p:nvPr>
        </p:nvPicPr>
        <p:blipFill>
          <a:blip r:embed="rId1"/>
          <a:srcRect l="2508" r="2508"/>
          <a:stretch>
            <a:fillRect/>
          </a:stretch>
        </p:blipFill>
        <p:spPr>
          <a:xfrm>
            <a:off x="5618093" y="1645922"/>
            <a:ext cx="6203793" cy="4898571"/>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85" y="648970"/>
            <a:ext cx="11347450" cy="5784850"/>
          </a:xfrm>
        </p:spPr>
        <p:txBody>
          <a:bodyPr>
            <a:normAutofit/>
          </a:bodyPr>
          <a:lstStyle/>
          <a:p>
            <a:pPr>
              <a:buFont typeface="Arial" panose="020B0604020202020204" pitchFamily="34" charset="0"/>
              <a:buChar char="•"/>
            </a:pPr>
            <a:r>
              <a:rPr lang="en-IN" sz="2400" dirty="0"/>
              <a:t>Exploring methods to handle various operators, operands, and parentheses efficiently in each expression notation.</a:t>
            </a:r>
            <a:endParaRPr lang="en-IN" sz="2400" dirty="0"/>
          </a:p>
          <a:p>
            <a:pPr>
              <a:buFont typeface="Arial" panose="020B0604020202020204" pitchFamily="34" charset="0"/>
              <a:buChar char="•"/>
            </a:pPr>
            <a:r>
              <a:rPr lang="en-IN" sz="2400" dirty="0"/>
              <a:t>Ensuring robust error handling and validation mechanisms to handle invalid expressions gracefully.</a:t>
            </a:r>
            <a:endParaRPr lang="en-IN" sz="2400" dirty="0"/>
          </a:p>
          <a:p>
            <a:pPr>
              <a:buFont typeface="Arial" panose="020B0604020202020204" pitchFamily="34" charset="0"/>
              <a:buChar char="•"/>
            </a:pPr>
            <a:r>
              <a:rPr lang="en-IN" sz="2400" dirty="0"/>
              <a:t>Evaluating the performance of the implemented system in terms of time and space complexity for different types and sizes of expressions.</a:t>
            </a:r>
            <a:endParaRPr lang="en-IN" sz="2400" dirty="0"/>
          </a:p>
          <a:p>
            <a:pPr>
              <a:buFont typeface="Arial" panose="020B0604020202020204" pitchFamily="34" charset="0"/>
              <a:buChar char="•"/>
            </a:pPr>
            <a:r>
              <a:rPr lang="en-IN" sz="2400" dirty="0"/>
              <a:t>Providing a user-friendly interface or API for users to input expressions in any notation and retrieve accurate results.</a:t>
            </a:r>
            <a:endParaRPr lang="en-IN" sz="2400" dirty="0"/>
          </a:p>
          <a:p>
            <a:pPr>
              <a:buFont typeface="Arial" panose="020B0604020202020204" pitchFamily="34" charset="0"/>
              <a:buChar char="•"/>
            </a:pPr>
            <a:r>
              <a:rPr lang="en-IN" sz="2400" dirty="0"/>
              <a:t>Documenting the design, implementation, and usage of the expression tree evaluation system comprehensively for future reference and understanding.</a:t>
            </a:r>
            <a:endParaRPr lang="en-IN" sz="2400" dirty="0"/>
          </a:p>
          <a:p>
            <a:pPr marL="0" indent="0">
              <a:buNone/>
            </a:pPr>
            <a:r>
              <a:rPr lang="en-IN" sz="2400" dirty="0"/>
              <a:t>By achieving these objectives, the project aims to enhance understanding and proficiency in expression parsing, evaluation, and tree-based data structures, facilitating the development of versatile and efficient expression evaluation tools.</a:t>
            </a: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370114" y="1332412"/>
            <a:ext cx="5421087" cy="4898571"/>
          </a:xfrm>
        </p:spPr>
        <p:txBody>
          <a:bodyPr/>
          <a:lstStyle/>
          <a:p>
            <a:endParaRPr lang="en-US" sz="2800" dirty="0">
              <a:solidFill>
                <a:schemeClr val="accent2"/>
              </a:solidFill>
            </a:endParaRPr>
          </a:p>
          <a:p>
            <a:endParaRPr lang="en-US" sz="2800" dirty="0">
              <a:solidFill>
                <a:schemeClr val="accent2"/>
              </a:solidFill>
            </a:endParaRPr>
          </a:p>
          <a:p>
            <a:r>
              <a:rPr lang="en-US" sz="2800" dirty="0">
                <a:solidFill>
                  <a:schemeClr val="accent2"/>
                </a:solidFill>
              </a:rPr>
              <a:t>Pre-order Traversal: </a:t>
            </a:r>
            <a:endParaRPr lang="en-US" sz="2800" dirty="0">
              <a:solidFill>
                <a:schemeClr val="accent2"/>
              </a:solidFill>
            </a:endParaRPr>
          </a:p>
          <a:p>
            <a:r>
              <a:rPr lang="en-US" sz="2400" dirty="0"/>
              <a:t>                            Pre-order traversal visits the current node first, then the left subtree, and finally the right subtree. The diagram below shows the traversal order of a pre-order traversal on a binary tree.</a:t>
            </a:r>
            <a:endParaRPr lang="en-US" sz="2400" dirty="0"/>
          </a:p>
          <a:p>
            <a:endParaRPr lang="en-US" sz="2400" dirty="0"/>
          </a:p>
          <a:p>
            <a:endParaRPr lang="en-US" sz="2400" dirty="0"/>
          </a:p>
          <a:p>
            <a:endParaRPr lang="en-US" sz="2400" dirty="0"/>
          </a:p>
          <a:p>
            <a:endParaRPr lang="en-IN" sz="2400" dirty="0"/>
          </a:p>
        </p:txBody>
      </p:sp>
      <p:pic>
        <p:nvPicPr>
          <p:cNvPr id="6" name="Picture Placeholder 5"/>
          <p:cNvPicPr>
            <a:picLocks noGrp="1" noChangeAspect="1"/>
          </p:cNvPicPr>
          <p:nvPr>
            <p:ph type="pic" idx="1"/>
          </p:nvPr>
        </p:nvPicPr>
        <p:blipFill>
          <a:blip r:embed="rId1"/>
          <a:srcRect l="2469" r="2469"/>
          <a:stretch>
            <a:fillRect/>
          </a:stretch>
        </p:blipFill>
        <p:spPr>
          <a:xfrm>
            <a:off x="5511455" y="1606731"/>
            <a:ext cx="6451946" cy="5094515"/>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370114" y="1332412"/>
            <a:ext cx="5421087" cy="4898571"/>
          </a:xfrm>
        </p:spPr>
        <p:txBody>
          <a:bodyPr/>
          <a:lstStyle/>
          <a:p>
            <a:endParaRPr lang="en-US" sz="2800" dirty="0">
              <a:solidFill>
                <a:schemeClr val="accent2"/>
              </a:solidFill>
            </a:endParaRPr>
          </a:p>
          <a:p>
            <a:endParaRPr lang="en-US" sz="2800" dirty="0">
              <a:solidFill>
                <a:schemeClr val="accent2"/>
              </a:solidFill>
            </a:endParaRPr>
          </a:p>
          <a:p>
            <a:r>
              <a:rPr lang="en-US" sz="2800" dirty="0">
                <a:solidFill>
                  <a:schemeClr val="accent2"/>
                </a:solidFill>
              </a:rPr>
              <a:t>Post-order Traversal: </a:t>
            </a:r>
            <a:endParaRPr lang="en-US" sz="2800" dirty="0">
              <a:solidFill>
                <a:schemeClr val="accent2"/>
              </a:solidFill>
            </a:endParaRPr>
          </a:p>
          <a:p>
            <a:r>
              <a:rPr lang="en-US" sz="2400" dirty="0"/>
              <a:t>                            Post-order traversal visits the left subtree first, then the right subtree, and finally the current node. The diagram below shows the traversal order of a post-order traversal on a binary tree.</a:t>
            </a:r>
            <a:endParaRPr lang="en-IN" sz="2400" dirty="0"/>
          </a:p>
        </p:txBody>
      </p:sp>
      <p:pic>
        <p:nvPicPr>
          <p:cNvPr id="10" name="Picture Placeholder 9"/>
          <p:cNvPicPr>
            <a:picLocks noGrp="1" noChangeAspect="1"/>
          </p:cNvPicPr>
          <p:nvPr>
            <p:ph type="pic" idx="1"/>
          </p:nvPr>
        </p:nvPicPr>
        <p:blipFill>
          <a:blip r:embed="rId1"/>
          <a:srcRect l="2508" r="2508"/>
          <a:stretch>
            <a:fillRect/>
          </a:stretch>
        </p:blipFill>
        <p:spPr>
          <a:xfrm>
            <a:off x="5891349" y="1783485"/>
            <a:ext cx="6087291" cy="4806579"/>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ustom-upload-1693158700-1bd2fe06"/>
          <p:cNvPicPr>
            <a:picLocks noChangeAspect="1"/>
          </p:cNvPicPr>
          <p:nvPr>
            <p:ph idx="1"/>
          </p:nvPr>
        </p:nvPicPr>
        <p:blipFill>
          <a:blip r:embed="rId1"/>
          <a:srcRect t="16076"/>
          <a:stretch>
            <a:fillRect/>
          </a:stretch>
        </p:blipFill>
        <p:spPr>
          <a:xfrm>
            <a:off x="1451610" y="1457325"/>
            <a:ext cx="9025255" cy="44189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893445"/>
            <a:ext cx="10515600" cy="683260"/>
          </a:xfrm>
        </p:spPr>
        <p:txBody>
          <a:bodyPr>
            <a:normAutofit fontScale="90000"/>
          </a:bodyPr>
          <a:p>
            <a:pPr fontAlgn="base">
              <a:lnSpc>
                <a:spcPct val="100000"/>
              </a:lnSpc>
            </a:pPr>
            <a:r>
              <a:rPr lang="en-IN" b="1" dirty="0">
                <a:solidFill>
                  <a:srgbClr val="C00000"/>
                </a:solidFill>
                <a:sym typeface="+mn-ea"/>
              </a:rPr>
              <a:t>INTRODUCTION</a:t>
            </a:r>
            <a:endParaRPr lang="en-IN" b="1" dirty="0">
              <a:solidFill>
                <a:srgbClr val="C00000"/>
              </a:solidFill>
              <a:sym typeface="+mn-ea"/>
            </a:endParaRPr>
          </a:p>
        </p:txBody>
      </p:sp>
      <p:sp>
        <p:nvSpPr>
          <p:cNvPr id="5" name="Content Placeholder 4"/>
          <p:cNvSpPr>
            <a:spLocks noGrp="1"/>
          </p:cNvSpPr>
          <p:nvPr>
            <p:ph idx="1"/>
          </p:nvPr>
        </p:nvSpPr>
        <p:spPr>
          <a:xfrm>
            <a:off x="838200" y="2154555"/>
            <a:ext cx="10229850" cy="3265805"/>
          </a:xfrm>
        </p:spPr>
        <p:txBody>
          <a:bodyPr/>
          <a:p>
            <a:r>
              <a:rPr lang="en-US" sz="2400"/>
              <a:t>An expression tree in Data structure is used to represent an expression in the form of a tree. </a:t>
            </a:r>
            <a:endParaRPr lang="en-US" sz="2400"/>
          </a:p>
          <a:p>
            <a:r>
              <a:rPr lang="en-US" sz="2400"/>
              <a:t>After generating the expression tree of an expression, we can perform inorder traversal to generate infix expressions.</a:t>
            </a:r>
            <a:endParaRPr lang="en-US" sz="2400"/>
          </a:p>
          <a:p>
            <a:r>
              <a:rPr lang="en-US" sz="2400"/>
              <a:t> Similarly, doing a postorder traversal of the expression tree will generate postfix expressions.</a:t>
            </a: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596900" y="392430"/>
            <a:ext cx="11169015" cy="3970020"/>
          </a:xfrm>
        </p:spPr>
        <p:txBody>
          <a:bodyPr>
            <a:normAutofit fontScale="50000"/>
          </a:bodyPr>
          <a:lstStyle/>
          <a:p>
            <a:r>
              <a:rPr lang="en-US" sz="6400" b="1" dirty="0">
                <a:solidFill>
                  <a:schemeClr val="accent2"/>
                </a:solidFill>
              </a:rPr>
              <a:t>WHAT IS AN EXPRESSION TREE IN DATA STRUCTURE?</a:t>
            </a:r>
            <a:r>
              <a:rPr lang="en-US" sz="6400" b="1" dirty="0"/>
              <a:t>   </a:t>
            </a:r>
            <a:endParaRPr lang="en-US" sz="6400" b="1" dirty="0"/>
          </a:p>
          <a:p>
            <a:r>
              <a:rPr lang="en-US" sz="2400" dirty="0"/>
              <a:t>         </a:t>
            </a:r>
            <a:endParaRPr lang="en-US" sz="2400" dirty="0"/>
          </a:p>
          <a:p>
            <a:r>
              <a:rPr lang="en-US" sz="2400" dirty="0"/>
              <a:t>                   </a:t>
            </a:r>
            <a:r>
              <a:rPr lang="en-US" sz="4800" dirty="0"/>
              <a:t> </a:t>
            </a:r>
            <a:r>
              <a:rPr lang="en-US" sz="4800" dirty="0"/>
              <a:t> Expression trees are used to express a mathematical expression in the form of a binary tree. Expression trees are binary trees in which each internal (non-leaf) node is an operator and each leaf node is an operand.</a:t>
            </a:r>
            <a:endParaRPr lang="en-US" sz="4800" dirty="0"/>
          </a:p>
          <a:p>
            <a:endParaRPr lang="en-US" sz="4800" dirty="0"/>
          </a:p>
          <a:p>
            <a:r>
              <a:rPr lang="en-US" sz="4800" dirty="0"/>
              <a:t>First, let us discuss how to evaluate a given expression tree in data structure. For example, if we have an expression A * B + C / D. Then, the expression tree would be like the image given below:</a:t>
            </a:r>
            <a:endParaRPr lang="en-US" sz="4800" dirty="0"/>
          </a:p>
        </p:txBody>
      </p:sp>
      <p:pic>
        <p:nvPicPr>
          <p:cNvPr id="4" name="Picture Placeholder 3" descr="expression-tree-0-1659022880"/>
          <p:cNvPicPr>
            <a:picLocks noChangeAspect="1"/>
          </p:cNvPicPr>
          <p:nvPr>
            <p:ph type="pic" idx="1"/>
          </p:nvPr>
        </p:nvPicPr>
        <p:blipFill>
          <a:blip r:embed="rId1"/>
          <a:stretch>
            <a:fillRect/>
          </a:stretch>
        </p:blipFill>
        <p:spPr>
          <a:xfrm>
            <a:off x="3935095" y="3562350"/>
            <a:ext cx="3867150" cy="29146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596900" y="1092835"/>
            <a:ext cx="11182985" cy="5955665"/>
          </a:xfrm>
        </p:spPr>
        <p:txBody>
          <a:bodyPr>
            <a:normAutofit/>
          </a:bodyPr>
          <a:lstStyle/>
          <a:p>
            <a:r>
              <a:rPr lang="en-US" sz="3200" b="1" dirty="0">
                <a:solidFill>
                  <a:schemeClr val="accent2"/>
                </a:solidFill>
              </a:rPr>
              <a:t>USE OF EXPRESSION TREE IN DATA STRUCTURE</a:t>
            </a:r>
            <a:r>
              <a:rPr lang="en-US" sz="2400" dirty="0"/>
              <a:t>            </a:t>
            </a:r>
            <a:endParaRPr lang="en-US" sz="2400" dirty="0"/>
          </a:p>
          <a:p>
            <a:pPr marL="342900" indent="-342900">
              <a:buFont typeface="Arial" panose="020B0604020202020204" pitchFamily="34" charset="0"/>
              <a:buChar char="•"/>
            </a:pPr>
            <a:r>
              <a:rPr lang="en-US" sz="2400" dirty="0"/>
              <a:t>Expression trees are used to evaluate mathematical expressions by traversing the tree in a specific order (such as in-order, post-order or pre-order). This approach allows the tree to be evaluated recursively and efficiently. Additionally, an expression tree can be used to convert the expressions from infix notation to postfix or prefix notation and vice versa.</a:t>
            </a:r>
            <a:endParaRPr lang="en-US" sz="2400" dirty="0"/>
          </a:p>
          <a:p>
            <a:pPr marL="342900" indent="-342900">
              <a:buFont typeface="Arial" panose="020B0604020202020204" pitchFamily="34" charset="0"/>
              <a:buChar char="•"/>
            </a:pPr>
            <a:r>
              <a:rPr lang="en-US" sz="2400" dirty="0"/>
              <a:t>Expression trees are also used in compilers and interpreters to represent the syntax tree of a program. This allows for easy manipulation and evaluation of the program's structure and logic.</a:t>
            </a:r>
            <a:endParaRPr lang="en-US" sz="2400" dirty="0"/>
          </a:p>
          <a:p>
            <a:pPr marL="342900" indent="-342900">
              <a:buFont typeface="Arial" panose="020B0604020202020204" pitchFamily="34" charset="0"/>
              <a:buChar char="•"/>
            </a:pPr>
            <a:r>
              <a:rPr lang="en-US" sz="2400" dirty="0"/>
              <a:t>Expression trees are also used in computer algebra systems and symbolic computation software to manipulate algebraic expressions by simplification, differentiation, and integration.</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596900" y="902335"/>
            <a:ext cx="11182985" cy="5955665"/>
          </a:xfrm>
        </p:spPr>
        <p:txBody>
          <a:bodyPr>
            <a:normAutofit/>
          </a:bodyPr>
          <a:lstStyle/>
          <a:p>
            <a:r>
              <a:rPr lang="en-US" sz="3200" b="1" dirty="0">
                <a:solidFill>
                  <a:schemeClr val="accent2"/>
                </a:solidFill>
              </a:rPr>
              <a:t>PROPERTIES OF EXPRESSION TREE IN DATA STRUCTURE</a:t>
            </a:r>
            <a:r>
              <a:rPr lang="en-US" sz="2400" b="1" dirty="0"/>
              <a:t>  </a:t>
            </a:r>
            <a:r>
              <a:rPr lang="en-US" sz="2400" dirty="0"/>
              <a:t>  </a:t>
            </a:r>
            <a:endParaRPr lang="en-US" sz="2400" dirty="0"/>
          </a:p>
          <a:p>
            <a:r>
              <a:rPr lang="en-US" sz="2400" dirty="0"/>
              <a:t>        </a:t>
            </a:r>
            <a:endParaRPr lang="en-US" sz="2400" dirty="0"/>
          </a:p>
          <a:p>
            <a:pPr marL="342900" indent="-342900">
              <a:buFont typeface="Arial" panose="020B0604020202020204" pitchFamily="34" charset="0"/>
              <a:buChar char="•"/>
            </a:pPr>
            <a:r>
              <a:rPr lang="en-US" sz="2400" dirty="0"/>
              <a:t>The operands are always represented by the leaf nodes. These operands are always used in the operations.</a:t>
            </a:r>
            <a:endParaRPr lang="en-US" sz="2400" dirty="0"/>
          </a:p>
          <a:p>
            <a:pPr marL="342900" indent="-342900">
              <a:buFont typeface="Arial" panose="020B0604020202020204" pitchFamily="34" charset="0"/>
              <a:buChar char="•"/>
            </a:pPr>
            <a:r>
              <a:rPr lang="en-US" sz="2400" dirty="0"/>
              <a:t>The operator at the root of the tree is always given top priority.</a:t>
            </a:r>
            <a:endParaRPr lang="en-US" sz="2400" dirty="0"/>
          </a:p>
          <a:p>
            <a:pPr marL="342900" indent="-342900">
              <a:buFont typeface="Arial" panose="020B0604020202020204" pitchFamily="34" charset="0"/>
              <a:buChar char="•"/>
            </a:pPr>
            <a:r>
              <a:rPr lang="en-US" sz="2400" dirty="0"/>
              <a:t>When compared to the operators at the bottom of the tree, the operator at the bottom is always given the lowest priority.</a:t>
            </a:r>
            <a:endParaRPr lang="en-US" sz="2400" dirty="0"/>
          </a:p>
          <a:p>
            <a:pPr marL="342900" indent="-342900">
              <a:buFont typeface="Arial" panose="020B0604020202020204" pitchFamily="34" charset="0"/>
              <a:buChar char="•"/>
            </a:pPr>
            <a:r>
              <a:rPr lang="en-US" sz="2400" dirty="0"/>
              <a:t>Because the operand is always present at a depth of the tree, it is given the highest priority of all operators.</a:t>
            </a:r>
            <a:endParaRPr lang="en-US" sz="2400" dirty="0"/>
          </a:p>
          <a:p>
            <a:pPr marL="342900" indent="-342900">
              <a:buFont typeface="Arial" panose="020B0604020202020204" pitchFamily="34" charset="0"/>
              <a:buChar char="•"/>
            </a:pPr>
            <a:r>
              <a:rPr lang="en-US" sz="2400" dirty="0"/>
              <a:t>The expression tree can be traversed to evaluate prefix expressions, postfix expressions, and infix expressions.</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2"/>
          </p:nvPr>
        </p:nvSpPr>
        <p:spPr>
          <a:xfrm>
            <a:off x="596900" y="1092835"/>
            <a:ext cx="11169015" cy="3169920"/>
          </a:xfrm>
        </p:spPr>
        <p:txBody>
          <a:bodyPr>
            <a:normAutofit fontScale="60000"/>
          </a:bodyPr>
          <a:lstStyle/>
          <a:p>
            <a:r>
              <a:rPr lang="en-US" sz="3430" dirty="0">
                <a:sym typeface="+mn-ea"/>
              </a:rPr>
              <a:t>In summary, the value present at the depth of the tree has the highest priority when compared to the other operators located at the top of the tree. The expression tree is immutable, and once built, we cannot change or modify it further, so to make any changes, we must completely construct the new expression tree.</a:t>
            </a:r>
            <a:endParaRPr lang="en-US" sz="3430" dirty="0"/>
          </a:p>
          <a:p>
            <a:endParaRPr lang="en-US" sz="3430" dirty="0"/>
          </a:p>
          <a:p>
            <a:r>
              <a:rPr lang="en-US" sz="3430" dirty="0">
                <a:sym typeface="+mn-ea"/>
              </a:rPr>
              <a:t>The given expression can be evaluated using the expression tree in data structure.</a:t>
            </a:r>
            <a:endParaRPr lang="en-US" sz="3430" dirty="0"/>
          </a:p>
          <a:p>
            <a:endParaRPr lang="en-US" sz="3430" dirty="0"/>
          </a:p>
          <a:p>
            <a:r>
              <a:rPr lang="en-US" sz="3430" dirty="0">
                <a:sym typeface="+mn-ea"/>
              </a:rPr>
              <a:t> a + (b * c) + d * (e + f)</a:t>
            </a:r>
            <a:endParaRPr lang="en-US" sz="3430" dirty="0"/>
          </a:p>
          <a:p>
            <a:endParaRPr lang="en-US" sz="3430" dirty="0"/>
          </a:p>
        </p:txBody>
      </p:sp>
      <p:pic>
        <p:nvPicPr>
          <p:cNvPr id="5" name="Picture Placeholder 4" descr="1683285869312-1-01 (85)"/>
          <p:cNvPicPr>
            <a:picLocks noChangeAspect="1"/>
          </p:cNvPicPr>
          <p:nvPr>
            <p:ph type="pic" idx="1"/>
          </p:nvPr>
        </p:nvPicPr>
        <p:blipFill>
          <a:blip r:embed="rId1"/>
          <a:stretch>
            <a:fillRect/>
          </a:stretch>
        </p:blipFill>
        <p:spPr>
          <a:xfrm>
            <a:off x="2740025" y="3429000"/>
            <a:ext cx="6172200" cy="242316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dirty="0">
                <a:solidFill>
                  <a:schemeClr val="accent2"/>
                </a:solidFill>
                <a:sym typeface="+mn-ea"/>
              </a:rPr>
              <a:t>Evaluation of Prefix Expressions (Polish Notation)</a:t>
            </a:r>
            <a:endParaRPr lang="en-US" dirty="0">
              <a:solidFill>
                <a:schemeClr val="accent2"/>
              </a:solidFill>
              <a:sym typeface="+mn-ea"/>
            </a:endParaRPr>
          </a:p>
        </p:txBody>
      </p:sp>
      <p:pic>
        <p:nvPicPr>
          <p:cNvPr id="6" name="Content Placeholder 5" descr="Prefix-Evaluation"/>
          <p:cNvPicPr>
            <a:picLocks noChangeAspect="1"/>
          </p:cNvPicPr>
          <p:nvPr>
            <p:ph idx="1"/>
          </p:nvPr>
        </p:nvPicPr>
        <p:blipFill>
          <a:blip r:embed="rId1"/>
          <a:stretch>
            <a:fillRect/>
          </a:stretch>
        </p:blipFill>
        <p:spPr>
          <a:xfrm>
            <a:off x="3184525" y="1221105"/>
            <a:ext cx="5823585" cy="56368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2"/>
          </p:nvPr>
        </p:nvSpPr>
        <p:spPr>
          <a:xfrm>
            <a:off x="1483360" y="391160"/>
            <a:ext cx="8286115" cy="6623685"/>
          </a:xfrm>
        </p:spPr>
        <p:txBody>
          <a:bodyPr/>
          <a:p>
            <a:endParaRPr lang="en-US" sz="1400"/>
          </a:p>
          <a:p>
            <a:pPr marL="0" indent="0">
              <a:buNone/>
            </a:pPr>
            <a:r>
              <a:rPr lang="en-US" sz="1400"/>
              <a:t>def evaluate(a, b, operator):</a:t>
            </a:r>
            <a:endParaRPr lang="en-US" sz="1400"/>
          </a:p>
          <a:p>
            <a:pPr marL="0" indent="0">
              <a:buNone/>
            </a:pPr>
            <a:r>
              <a:rPr lang="en-US" sz="1400"/>
              <a:t>    if operator == '+':</a:t>
            </a:r>
            <a:endParaRPr lang="en-US" sz="1400"/>
          </a:p>
          <a:p>
            <a:pPr marL="0" indent="0">
              <a:buNone/>
            </a:pPr>
            <a:r>
              <a:rPr lang="en-US" sz="1400"/>
              <a:t>        return a + b</a:t>
            </a:r>
            <a:endParaRPr lang="en-US" sz="1400"/>
          </a:p>
          <a:p>
            <a:pPr marL="0" indent="0">
              <a:buNone/>
            </a:pPr>
            <a:r>
              <a:rPr lang="en-US" sz="1400"/>
              <a:t>    elif operator == '-':</a:t>
            </a:r>
            <a:endParaRPr lang="en-US" sz="1400"/>
          </a:p>
          <a:p>
            <a:pPr marL="0" indent="0">
              <a:buNone/>
            </a:pPr>
            <a:r>
              <a:rPr lang="en-US" sz="1400"/>
              <a:t>        return b - a</a:t>
            </a:r>
            <a:endParaRPr lang="en-US" sz="1400"/>
          </a:p>
          <a:p>
            <a:pPr marL="0" indent="0">
              <a:buNone/>
            </a:pPr>
            <a:r>
              <a:rPr lang="en-US" sz="1400"/>
              <a:t>    elif operator == '*':</a:t>
            </a:r>
            <a:endParaRPr lang="en-US" sz="1400"/>
          </a:p>
          <a:p>
            <a:pPr marL="0" indent="0">
              <a:buNone/>
            </a:pPr>
            <a:r>
              <a:rPr lang="en-US" sz="1400"/>
              <a:t>        return a * b</a:t>
            </a:r>
            <a:endParaRPr lang="en-US" sz="1400"/>
          </a:p>
          <a:p>
            <a:pPr marL="0" indent="0">
              <a:buNone/>
            </a:pPr>
            <a:r>
              <a:rPr lang="en-US" sz="1400"/>
              <a:t>    elif operator == '/':</a:t>
            </a:r>
            <a:endParaRPr lang="en-US" sz="1400"/>
          </a:p>
          <a:p>
            <a:pPr marL="0" indent="0">
              <a:buNone/>
            </a:pPr>
            <a:r>
              <a:rPr lang="en-US" sz="1400"/>
              <a:t>        if a == 0:</a:t>
            </a:r>
            <a:endParaRPr lang="en-US" sz="1400"/>
          </a:p>
          <a:p>
            <a:pPr marL="0" indent="0">
              <a:buNone/>
            </a:pPr>
            <a:r>
              <a:rPr lang="en-US" sz="1400"/>
              <a:t>            raise ValueError("Cannot divide by zero")</a:t>
            </a:r>
            <a:endParaRPr lang="en-US" sz="1400"/>
          </a:p>
          <a:p>
            <a:pPr marL="0" indent="0">
              <a:buNone/>
            </a:pPr>
            <a:r>
              <a:rPr lang="en-US" sz="1400"/>
              <a:t>        return b / a</a:t>
            </a:r>
            <a:endParaRPr lang="en-US" sz="1400"/>
          </a:p>
          <a:p>
            <a:pPr marL="0" indent="0">
              <a:buNone/>
            </a:pPr>
            <a:r>
              <a:rPr lang="en-US" sz="1400"/>
              <a:t>    return 0.0</a:t>
            </a:r>
            <a:endParaRPr lang="en-US" sz="1400"/>
          </a:p>
        </p:txBody>
      </p:sp>
      <p:sp>
        <p:nvSpPr>
          <p:cNvPr id="8" name="Content Placeholder 7"/>
          <p:cNvSpPr>
            <a:spLocks noGrp="1"/>
          </p:cNvSpPr>
          <p:nvPr>
            <p:ph sz="quarter" idx="4"/>
          </p:nvPr>
        </p:nvSpPr>
        <p:spPr>
          <a:xfrm>
            <a:off x="5857875" y="391160"/>
            <a:ext cx="6083300" cy="6155055"/>
          </a:xfrm>
        </p:spPr>
        <p:txBody>
          <a:bodyPr>
            <a:noAutofit/>
          </a:bodyPr>
          <a:p>
            <a:pPr marL="0" indent="0">
              <a:buNone/>
            </a:pPr>
            <a:r>
              <a:rPr lang="en-US" sz="1400"/>
              <a:t>def convert(expression):</a:t>
            </a:r>
            <a:endParaRPr lang="en-US" sz="1400"/>
          </a:p>
          <a:p>
            <a:pPr marL="0" indent="0">
              <a:buNone/>
            </a:pPr>
            <a:r>
              <a:rPr lang="en-US" sz="1400"/>
              <a:t>    stack = []</a:t>
            </a:r>
            <a:endParaRPr lang="en-US" sz="1400"/>
          </a:p>
          <a:p>
            <a:pPr marL="0" indent="0">
              <a:buNone/>
            </a:pPr>
            <a:endParaRPr lang="en-US" sz="1400"/>
          </a:p>
          <a:p>
            <a:pPr marL="0" indent="0">
              <a:buNone/>
            </a:pPr>
            <a:r>
              <a:rPr lang="en-US" sz="1400"/>
              <a:t>    for c in expression[::-1]:</a:t>
            </a:r>
            <a:endParaRPr lang="en-US" sz="1400"/>
          </a:p>
          <a:p>
            <a:pPr marL="0" indent="0">
              <a:buNone/>
            </a:pPr>
            <a:r>
              <a:rPr lang="en-US" sz="1400"/>
              <a:t>        if c in {'*', '/', '^', '+', '-'}:</a:t>
            </a:r>
            <a:endParaRPr lang="en-US" sz="1400"/>
          </a:p>
          <a:p>
            <a:pPr marL="0" indent="0">
              <a:buNone/>
            </a:pPr>
            <a:r>
              <a:rPr lang="en-US" sz="1400"/>
              <a:t>            s1 = stack.pop()</a:t>
            </a:r>
            <a:endParaRPr lang="en-US" sz="1400"/>
          </a:p>
          <a:p>
            <a:pPr marL="0" indent="0">
              <a:buNone/>
            </a:pPr>
            <a:r>
              <a:rPr lang="en-US" sz="1400"/>
              <a:t>            s2 = stack.pop()</a:t>
            </a:r>
            <a:endParaRPr lang="en-US" sz="1400"/>
          </a:p>
          <a:p>
            <a:pPr marL="0" indent="0">
              <a:buNone/>
            </a:pPr>
            <a:r>
              <a:rPr lang="en-US" sz="1400"/>
              <a:t>            temp = evaluate(s2, s1, c)</a:t>
            </a:r>
            <a:endParaRPr lang="en-US" sz="1400"/>
          </a:p>
          <a:p>
            <a:pPr marL="0" indent="0">
              <a:buNone/>
            </a:pPr>
            <a:r>
              <a:rPr lang="en-US" sz="1400"/>
              <a:t>            stack.append(temp)</a:t>
            </a:r>
            <a:r>
              <a:rPr lang="en-IN" altLang="en-US" sz="1400"/>
              <a:t> </a:t>
            </a:r>
            <a:endParaRPr lang="en-US" sz="1400"/>
          </a:p>
          <a:p>
            <a:pPr marL="0" indent="0">
              <a:buNone/>
            </a:pPr>
            <a:r>
              <a:rPr lang="en-US" sz="1400"/>
              <a:t>        else:</a:t>
            </a:r>
            <a:endParaRPr lang="en-US" sz="1400"/>
          </a:p>
          <a:p>
            <a:pPr marL="0" indent="0">
              <a:buNone/>
            </a:pPr>
            <a:r>
              <a:rPr lang="en-US" sz="1400"/>
              <a:t>            stack.append(float(c))</a:t>
            </a:r>
            <a:endParaRPr lang="en-US" sz="1400"/>
          </a:p>
          <a:p>
            <a:pPr marL="0" indent="0">
              <a:buNone/>
            </a:pPr>
            <a:r>
              <a:rPr lang="en-IN" altLang="en-US" sz="1400"/>
              <a:t>  </a:t>
            </a:r>
            <a:endParaRPr lang="en-US" sz="1400"/>
          </a:p>
          <a:p>
            <a:pPr marL="0" indent="0">
              <a:buNone/>
            </a:pPr>
            <a:r>
              <a:rPr lang="en-US" sz="1400"/>
              <a:t>    result = stack.pop()</a:t>
            </a:r>
            <a:r>
              <a:rPr lang="en-IN" altLang="en-US" sz="1400"/>
              <a:t>                                         </a:t>
            </a:r>
            <a:r>
              <a:rPr lang="en-IN" altLang="en-US" sz="1400">
                <a:highlight>
                  <a:srgbClr val="FFFF00"/>
                </a:highlight>
              </a:rPr>
              <a:t> output:16.0</a:t>
            </a:r>
            <a:endParaRPr lang="en-US" sz="1400">
              <a:highlight>
                <a:srgbClr val="FFFF00"/>
              </a:highlight>
            </a:endParaRPr>
          </a:p>
          <a:p>
            <a:pPr marL="0" indent="0">
              <a:buNone/>
            </a:pPr>
            <a:r>
              <a:rPr lang="en-US" sz="1400"/>
              <a:t>    return result</a:t>
            </a:r>
            <a:endParaRPr lang="en-US" sz="1400"/>
          </a:p>
          <a:p>
            <a:pPr marL="0" indent="0">
              <a:buNone/>
            </a:pPr>
            <a:endParaRPr lang="en-US" sz="1400"/>
          </a:p>
          <a:p>
            <a:pPr marL="0" indent="0">
              <a:buNone/>
            </a:pPr>
            <a:r>
              <a:rPr lang="en-US" sz="1400"/>
              <a:t>if __name__ == "__main__":</a:t>
            </a:r>
            <a:endParaRPr lang="en-US" sz="1400"/>
          </a:p>
          <a:p>
            <a:pPr marL="0" indent="0">
              <a:buNone/>
            </a:pPr>
            <a:r>
              <a:rPr lang="en-US" sz="1400"/>
              <a:t>    exp = "-/*2*5+3652"</a:t>
            </a:r>
            <a:endParaRPr lang="en-US" sz="1400"/>
          </a:p>
          <a:p>
            <a:pPr marL="0" indent="0">
              <a:buNone/>
            </a:pPr>
            <a:r>
              <a:rPr lang="en-US" sz="1400"/>
              <a:t>    print("Prefix Expression:", exp)</a:t>
            </a:r>
            <a:endParaRPr lang="en-US" sz="1400"/>
          </a:p>
          <a:p>
            <a:pPr marL="0" indent="0">
              <a:buNone/>
            </a:pPr>
            <a:r>
              <a:rPr lang="en-US" sz="1400"/>
              <a:t>    print("Evaluation:", convert(exp))</a:t>
            </a: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7244"/>
            <a:ext cx="10515600" cy="706438"/>
          </a:xfrm>
        </p:spPr>
        <p:txBody>
          <a:bodyPr/>
          <a:lstStyle/>
          <a:p>
            <a:pPr algn="ctr"/>
            <a:r>
              <a:rPr lang="en-IN" b="1" dirty="0">
                <a:solidFill>
                  <a:srgbClr val="C00000"/>
                </a:solidFill>
              </a:rPr>
              <a:t>TREE</a:t>
            </a:r>
            <a:endParaRPr lang="en-IN" b="1" dirty="0">
              <a:solidFill>
                <a:srgbClr val="C00000"/>
              </a:solidFill>
            </a:endParaRPr>
          </a:p>
        </p:txBody>
      </p:sp>
      <p:sp>
        <p:nvSpPr>
          <p:cNvPr id="3" name="Content Placeholder 2"/>
          <p:cNvSpPr>
            <a:spLocks noGrp="1"/>
          </p:cNvSpPr>
          <p:nvPr>
            <p:ph idx="1"/>
          </p:nvPr>
        </p:nvSpPr>
        <p:spPr>
          <a:xfrm>
            <a:off x="838200" y="1808164"/>
            <a:ext cx="10515600" cy="5049836"/>
          </a:xfrm>
        </p:spPr>
        <p:txBody>
          <a:bodyPr/>
          <a:lstStyle/>
          <a:p>
            <a:r>
              <a:rPr lang="en-US" sz="2400" dirty="0"/>
              <a:t>A tree is a type of graph data structure composed of nodes and edges. Its main properties are</a:t>
            </a:r>
            <a:endParaRPr lang="en-US" sz="2400" dirty="0"/>
          </a:p>
          <a:p>
            <a:endParaRPr lang="en-US" sz="2400" dirty="0"/>
          </a:p>
          <a:p>
            <a:r>
              <a:rPr lang="en-US" sz="2400" dirty="0"/>
              <a:t>It is acyclic (doesn't contain any cycles);</a:t>
            </a:r>
            <a:endParaRPr lang="en-US" sz="2400" dirty="0"/>
          </a:p>
          <a:p>
            <a:r>
              <a:rPr lang="en-US" sz="2400" dirty="0"/>
              <a:t>There exists a path from the root to any node;</a:t>
            </a:r>
            <a:endParaRPr lang="en-US" sz="2400" dirty="0"/>
          </a:p>
          <a:p>
            <a:r>
              <a:rPr lang="en-US" sz="2400" dirty="0"/>
              <a:t>Has N - 1 edges, where N is the number of nodes in the tree</a:t>
            </a:r>
            <a:endParaRPr lang="en-US" sz="2400" dirty="0"/>
          </a:p>
          <a:p>
            <a:r>
              <a:rPr lang="en-US" sz="2400" dirty="0"/>
              <a:t>Each node has exactly one parent node with the exception of the root node</a:t>
            </a:r>
            <a:endParaRPr lang="en-IN"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220980"/>
            <a:ext cx="10515600" cy="983615"/>
          </a:xfrm>
        </p:spPr>
        <p:txBody>
          <a:bodyPr/>
          <a:p>
            <a:r>
              <a:rPr lang="en-US" sz="4000" dirty="0">
                <a:solidFill>
                  <a:schemeClr val="accent2"/>
                </a:solidFill>
                <a:sym typeface="+mn-ea"/>
              </a:rPr>
              <a:t>Evaluation of </a:t>
            </a:r>
            <a:r>
              <a:rPr lang="en-IN" altLang="en-US" sz="4000" dirty="0">
                <a:solidFill>
                  <a:schemeClr val="accent2"/>
                </a:solidFill>
                <a:sym typeface="+mn-ea"/>
              </a:rPr>
              <a:t>Post</a:t>
            </a:r>
            <a:r>
              <a:rPr lang="en-US" sz="4000" dirty="0">
                <a:solidFill>
                  <a:schemeClr val="accent2"/>
                </a:solidFill>
                <a:sym typeface="+mn-ea"/>
              </a:rPr>
              <a:t>fix Expressions </a:t>
            </a:r>
            <a:endParaRPr lang="en-US" sz="4000" dirty="0">
              <a:solidFill>
                <a:schemeClr val="accent2"/>
              </a:solidFill>
              <a:sym typeface="+mn-ea"/>
            </a:endParaRPr>
          </a:p>
        </p:txBody>
      </p:sp>
      <p:pic>
        <p:nvPicPr>
          <p:cNvPr id="7" name="Content Placeholder 6" descr="evaluate_postfix"/>
          <p:cNvPicPr>
            <a:picLocks noChangeAspect="1"/>
          </p:cNvPicPr>
          <p:nvPr>
            <p:ph idx="1"/>
          </p:nvPr>
        </p:nvPicPr>
        <p:blipFill>
          <a:blip r:embed="rId1"/>
          <a:stretch>
            <a:fillRect/>
          </a:stretch>
        </p:blipFill>
        <p:spPr>
          <a:xfrm>
            <a:off x="2962275" y="1546860"/>
            <a:ext cx="6268085" cy="49022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2"/>
          </p:nvPr>
        </p:nvSpPr>
        <p:spPr>
          <a:xfrm>
            <a:off x="1483360" y="234315"/>
            <a:ext cx="8286115" cy="6623685"/>
          </a:xfrm>
        </p:spPr>
        <p:txBody>
          <a:bodyPr>
            <a:normAutofit lnSpcReduction="10000"/>
          </a:bodyPr>
          <a:p>
            <a:pPr marL="0" indent="0">
              <a:buNone/>
            </a:pPr>
            <a:endParaRPr lang="en-US" sz="1400"/>
          </a:p>
          <a:p>
            <a:pPr marL="0" indent="0">
              <a:buNone/>
            </a:pPr>
            <a:r>
              <a:rPr lang="en-US" sz="1400"/>
              <a:t>def evaluate_postfix(expression):</a:t>
            </a:r>
            <a:endParaRPr lang="en-US" sz="1400"/>
          </a:p>
          <a:p>
            <a:pPr marL="0" indent="0">
              <a:buNone/>
            </a:pPr>
            <a:r>
              <a:rPr lang="en-US" sz="1400"/>
              <a:t>    stack = []</a:t>
            </a:r>
            <a:endParaRPr lang="en-US" sz="1400"/>
          </a:p>
          <a:p>
            <a:pPr marL="0" indent="0">
              <a:buNone/>
            </a:pPr>
            <a:r>
              <a:rPr lang="en-US" sz="1400"/>
              <a:t>    operators = set(['+', '-', '*', '/'])</a:t>
            </a:r>
            <a:endParaRPr lang="en-US" sz="1400"/>
          </a:p>
          <a:p>
            <a:pPr marL="0" indent="0">
              <a:buNone/>
            </a:pPr>
            <a:endParaRPr lang="en-US" sz="1400"/>
          </a:p>
          <a:p>
            <a:pPr marL="0" indent="0">
              <a:buNone/>
            </a:pPr>
            <a:r>
              <a:rPr lang="en-US" sz="1400"/>
              <a:t>    for token in expression:</a:t>
            </a:r>
            <a:endParaRPr lang="en-US" sz="1400"/>
          </a:p>
          <a:p>
            <a:pPr marL="0" indent="0">
              <a:buNone/>
            </a:pPr>
            <a:r>
              <a:rPr lang="en-US" sz="1400"/>
              <a:t>        if token not in operators:</a:t>
            </a:r>
            <a:endParaRPr lang="en-US" sz="1400"/>
          </a:p>
          <a:p>
            <a:pPr marL="0" indent="0">
              <a:buNone/>
            </a:pPr>
            <a:r>
              <a:rPr lang="en-US" sz="1400"/>
              <a:t>            stack.append(int(token))</a:t>
            </a:r>
            <a:endParaRPr lang="en-US" sz="1400"/>
          </a:p>
          <a:p>
            <a:pPr marL="0" indent="0">
              <a:buNone/>
            </a:pPr>
            <a:r>
              <a:rPr lang="en-US" sz="1400"/>
              <a:t>        else:</a:t>
            </a:r>
            <a:endParaRPr lang="en-US" sz="1400"/>
          </a:p>
          <a:p>
            <a:pPr marL="0" indent="0">
              <a:buNone/>
            </a:pPr>
            <a:r>
              <a:rPr lang="en-US" sz="1400"/>
              <a:t>            operand2 = stack.pop()</a:t>
            </a:r>
            <a:endParaRPr lang="en-US" sz="1400"/>
          </a:p>
          <a:p>
            <a:pPr marL="0" indent="0">
              <a:buNone/>
            </a:pPr>
            <a:r>
              <a:rPr lang="en-US" sz="1400"/>
              <a:t>            operand1 = stack.pop()</a:t>
            </a:r>
            <a:endParaRPr lang="en-US" sz="1400"/>
          </a:p>
          <a:p>
            <a:pPr marL="0" indent="0">
              <a:buNone/>
            </a:pPr>
            <a:r>
              <a:rPr lang="en-US" sz="1400"/>
              <a:t>            if token == '+':</a:t>
            </a:r>
            <a:endParaRPr lang="en-US" sz="1400"/>
          </a:p>
          <a:p>
            <a:pPr marL="0" indent="0">
              <a:buNone/>
            </a:pPr>
            <a:r>
              <a:rPr lang="en-US" sz="1400"/>
              <a:t>                stack.append(operand1 + operand2)</a:t>
            </a:r>
            <a:endParaRPr lang="en-US" sz="1400"/>
          </a:p>
          <a:p>
            <a:pPr marL="0" indent="0">
              <a:buNone/>
            </a:pPr>
            <a:r>
              <a:rPr lang="en-US" sz="1400"/>
              <a:t>            elif token == '-':</a:t>
            </a:r>
            <a:endParaRPr lang="en-US" sz="1400"/>
          </a:p>
          <a:p>
            <a:pPr marL="0" indent="0">
              <a:buNone/>
            </a:pPr>
            <a:r>
              <a:rPr lang="en-US" sz="1400"/>
              <a:t>                stack.append(operand1 - operand2)</a:t>
            </a:r>
            <a:endParaRPr lang="en-US" sz="1400"/>
          </a:p>
          <a:p>
            <a:pPr marL="0" indent="0">
              <a:buNone/>
            </a:pPr>
            <a:r>
              <a:rPr lang="en-US" sz="1400"/>
              <a:t>            elif token == '*':</a:t>
            </a:r>
            <a:endParaRPr lang="en-US" sz="1400"/>
          </a:p>
          <a:p>
            <a:pPr marL="0" indent="0">
              <a:buNone/>
            </a:pPr>
            <a:r>
              <a:rPr lang="en-US" sz="1400"/>
              <a:t>                stack.append(operand1 * operand2)</a:t>
            </a:r>
            <a:endParaRPr lang="en-US" sz="1400"/>
          </a:p>
          <a:p>
            <a:pPr marL="0" indent="0">
              <a:buNone/>
            </a:pPr>
            <a:r>
              <a:rPr lang="en-US" sz="1400"/>
              <a:t>            elif token == '/':</a:t>
            </a:r>
            <a:endParaRPr lang="en-US" sz="1400"/>
          </a:p>
          <a:p>
            <a:pPr marL="0" indent="0">
              <a:buNone/>
            </a:pPr>
            <a:r>
              <a:rPr lang="en-US" sz="1400"/>
              <a:t>                stack.append(operand1 / operand2)</a:t>
            </a:r>
            <a:endParaRPr lang="en-US" sz="1400"/>
          </a:p>
          <a:p>
            <a:pPr marL="0" indent="0">
              <a:buNone/>
            </a:pPr>
            <a:endParaRPr lang="en-US" sz="1400"/>
          </a:p>
          <a:p>
            <a:pPr marL="0" indent="0">
              <a:buNone/>
            </a:pPr>
            <a:r>
              <a:rPr lang="en-US" sz="1400"/>
              <a:t>    return stack.pop()</a:t>
            </a:r>
            <a:endParaRPr lang="en-US" sz="1400"/>
          </a:p>
        </p:txBody>
      </p:sp>
      <p:sp>
        <p:nvSpPr>
          <p:cNvPr id="8" name="Content Placeholder 7"/>
          <p:cNvSpPr>
            <a:spLocks noGrp="1"/>
          </p:cNvSpPr>
          <p:nvPr>
            <p:ph sz="quarter" idx="4"/>
          </p:nvPr>
        </p:nvSpPr>
        <p:spPr>
          <a:xfrm>
            <a:off x="5857875" y="2291715"/>
            <a:ext cx="6083300" cy="6155055"/>
          </a:xfrm>
        </p:spPr>
        <p:txBody>
          <a:bodyPr>
            <a:noAutofit/>
          </a:bodyPr>
          <a:p>
            <a:pPr marL="0" indent="0">
              <a:buNone/>
            </a:pPr>
            <a:endParaRPr lang="en-US" sz="1400"/>
          </a:p>
          <a:p>
            <a:pPr marL="0" indent="0">
              <a:buNone/>
            </a:pPr>
            <a:r>
              <a:rPr lang="en-US" sz="1400"/>
              <a:t># Example usage:</a:t>
            </a:r>
            <a:endParaRPr lang="en-US" sz="1400"/>
          </a:p>
          <a:p>
            <a:pPr marL="0" indent="0">
              <a:buNone/>
            </a:pPr>
            <a:r>
              <a:rPr lang="en-US" sz="1400"/>
              <a:t>postfix_expression = ['9', '2', '3', '*', '+', '7', '-', '4', '5', '*', '+', '5', '2', '3', '+', '8', '3', '*', '+', '/', '-']</a:t>
            </a:r>
            <a:endParaRPr lang="en-US" sz="1400"/>
          </a:p>
          <a:p>
            <a:pPr marL="0" indent="0">
              <a:buNone/>
            </a:pPr>
            <a:r>
              <a:rPr lang="en-US" sz="1400"/>
              <a:t>result = evaluate_postfix(postfix_expression)</a:t>
            </a:r>
            <a:endParaRPr lang="en-US" sz="1400"/>
          </a:p>
          <a:p>
            <a:pPr marL="0" indent="0">
              <a:buNone/>
            </a:pPr>
            <a:r>
              <a:rPr lang="en-US" sz="1400"/>
              <a:t>print("Evaluation result for postfix expression:", result)</a:t>
            </a:r>
            <a:endParaRPr lang="en-US" sz="1400"/>
          </a:p>
          <a:p>
            <a:pPr marL="0" indent="0">
              <a:buNone/>
            </a:pPr>
            <a:endParaRPr lang="en-US" sz="1400"/>
          </a:p>
          <a:p>
            <a:pPr marL="0" indent="0">
              <a:buNone/>
            </a:pPr>
            <a:endParaRPr lang="en-US" sz="1400"/>
          </a:p>
          <a:p>
            <a:pPr marL="0" indent="0">
              <a:buNone/>
            </a:pPr>
            <a:r>
              <a:rPr lang="en-US" sz="1400"/>
              <a:t>Evaluation result for postfix expression: -26</a:t>
            </a:r>
            <a:endParaRPr 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220980"/>
            <a:ext cx="10515600" cy="783590"/>
          </a:xfrm>
        </p:spPr>
        <p:txBody>
          <a:bodyPr/>
          <a:p>
            <a:r>
              <a:rPr lang="en-US" sz="4000" dirty="0">
                <a:solidFill>
                  <a:schemeClr val="accent2"/>
                </a:solidFill>
                <a:sym typeface="+mn-ea"/>
              </a:rPr>
              <a:t>Evaluation of </a:t>
            </a:r>
            <a:r>
              <a:rPr lang="en-IN" altLang="en-US" sz="4000" dirty="0">
                <a:solidFill>
                  <a:schemeClr val="accent2"/>
                </a:solidFill>
                <a:sym typeface="+mn-ea"/>
              </a:rPr>
              <a:t>In</a:t>
            </a:r>
            <a:r>
              <a:rPr lang="en-US" sz="4000" dirty="0">
                <a:solidFill>
                  <a:schemeClr val="accent2"/>
                </a:solidFill>
                <a:sym typeface="+mn-ea"/>
              </a:rPr>
              <a:t>fix Expressions </a:t>
            </a:r>
            <a:endParaRPr lang="en-US" sz="4000" dirty="0">
              <a:solidFill>
                <a:schemeClr val="accent2"/>
              </a:solidFill>
              <a:sym typeface="+mn-ea"/>
            </a:endParaRPr>
          </a:p>
        </p:txBody>
      </p:sp>
      <p:pic>
        <p:nvPicPr>
          <p:cNvPr id="3" name="Content Placeholder 2" descr="Infix-Evaluation"/>
          <p:cNvPicPr>
            <a:picLocks noChangeAspect="1"/>
          </p:cNvPicPr>
          <p:nvPr>
            <p:ph idx="1"/>
          </p:nvPr>
        </p:nvPicPr>
        <p:blipFill>
          <a:blip r:embed="rId1"/>
          <a:stretch>
            <a:fillRect/>
          </a:stretch>
        </p:blipFill>
        <p:spPr>
          <a:xfrm>
            <a:off x="3393440" y="876300"/>
            <a:ext cx="5104130" cy="557149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infix 1"/>
          <p:cNvPicPr>
            <a:picLocks noChangeAspect="1"/>
          </p:cNvPicPr>
          <p:nvPr>
            <p:ph idx="1"/>
          </p:nvPr>
        </p:nvPicPr>
        <p:blipFill>
          <a:blip r:embed="rId1"/>
          <a:stretch>
            <a:fillRect/>
          </a:stretch>
        </p:blipFill>
        <p:spPr>
          <a:xfrm>
            <a:off x="2651125" y="633730"/>
            <a:ext cx="6890385" cy="559117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infix 2"/>
          <p:cNvPicPr>
            <a:picLocks noChangeAspect="1"/>
          </p:cNvPicPr>
          <p:nvPr>
            <p:ph idx="1"/>
          </p:nvPr>
        </p:nvPicPr>
        <p:blipFill>
          <a:blip r:embed="rId1"/>
          <a:stretch>
            <a:fillRect/>
          </a:stretch>
        </p:blipFill>
        <p:spPr>
          <a:xfrm>
            <a:off x="2552065" y="695960"/>
            <a:ext cx="7087870" cy="546544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infix 3"/>
          <p:cNvPicPr>
            <a:picLocks noChangeAspect="1"/>
          </p:cNvPicPr>
          <p:nvPr>
            <p:ph idx="1"/>
          </p:nvPr>
        </p:nvPicPr>
        <p:blipFill>
          <a:blip r:embed="rId1"/>
          <a:stretch>
            <a:fillRect/>
          </a:stretch>
        </p:blipFill>
        <p:spPr>
          <a:xfrm>
            <a:off x="3149600" y="612775"/>
            <a:ext cx="5892800" cy="563308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31825"/>
          </a:xfrm>
        </p:spPr>
        <p:txBody>
          <a:bodyPr>
            <a:normAutofit fontScale="90000"/>
          </a:bodyPr>
          <a:lstStyle/>
          <a:p>
            <a:pPr algn="ctr"/>
            <a:r>
              <a:rPr lang="en-IN" b="1" dirty="0">
                <a:solidFill>
                  <a:srgbClr val="C00000"/>
                </a:solidFill>
              </a:rPr>
              <a:t>ALGORITHM:</a:t>
            </a:r>
            <a:endParaRPr lang="en-IN" b="1" dirty="0">
              <a:solidFill>
                <a:srgbClr val="C00000"/>
              </a:solidFill>
            </a:endParaRPr>
          </a:p>
        </p:txBody>
      </p:sp>
      <p:sp>
        <p:nvSpPr>
          <p:cNvPr id="3" name="Content Placeholder 2"/>
          <p:cNvSpPr>
            <a:spLocks noGrp="1"/>
          </p:cNvSpPr>
          <p:nvPr>
            <p:ph idx="1"/>
          </p:nvPr>
        </p:nvSpPr>
        <p:spPr>
          <a:xfrm>
            <a:off x="669290" y="631825"/>
            <a:ext cx="11031855" cy="5504815"/>
          </a:xfrm>
        </p:spPr>
        <p:txBody>
          <a:bodyPr>
            <a:noAutofit/>
          </a:bodyPr>
          <a:lstStyle/>
          <a:p>
            <a:pPr marL="0" indent="0" algn="l">
              <a:buNone/>
            </a:pPr>
            <a:r>
              <a:rPr lang="en-US" sz="2000" b="1" i="0" dirty="0">
                <a:effectLst/>
                <a:cs typeface="+mn-lt"/>
              </a:rPr>
              <a:t>Define the TreeNode class:</a:t>
            </a:r>
            <a:endParaRPr lang="en-US" sz="2000" b="1" i="0" dirty="0">
              <a:effectLst/>
              <a:cs typeface="+mn-lt"/>
            </a:endParaRPr>
          </a:p>
          <a:p>
            <a:pPr marL="0" indent="0" algn="l">
              <a:buNone/>
            </a:pPr>
            <a:r>
              <a:rPr lang="en-US" sz="2000" b="0" i="0" dirty="0">
                <a:effectLst/>
                <a:cs typeface="+mn-lt"/>
              </a:rPr>
              <a:t>Define a class TreeNode representing a node in the expression tree.</a:t>
            </a:r>
            <a:endParaRPr lang="en-US" sz="2000" b="0" i="0" dirty="0">
              <a:effectLst/>
              <a:cs typeface="+mn-lt"/>
            </a:endParaRPr>
          </a:p>
          <a:p>
            <a:pPr marL="0" indent="0" algn="l">
              <a:buNone/>
            </a:pPr>
            <a:r>
              <a:rPr lang="en-US" sz="2000" b="0" i="0" dirty="0">
                <a:effectLst/>
                <a:cs typeface="+mn-lt"/>
              </a:rPr>
              <a:t>Each node has a value, left, and right child.</a:t>
            </a:r>
            <a:endParaRPr lang="en-US" sz="2000" b="0" i="0" dirty="0">
              <a:effectLst/>
              <a:cs typeface="+mn-lt"/>
            </a:endParaRPr>
          </a:p>
          <a:p>
            <a:pPr marL="0" indent="0" algn="l">
              <a:buNone/>
            </a:pPr>
            <a:endParaRPr lang="en-US" sz="2000" b="0" i="0" dirty="0">
              <a:effectLst/>
              <a:cs typeface="+mn-lt"/>
            </a:endParaRPr>
          </a:p>
          <a:p>
            <a:pPr marL="0" indent="0" algn="l">
              <a:buNone/>
            </a:pPr>
            <a:r>
              <a:rPr lang="en-US" sz="2000" b="1" i="0" dirty="0">
                <a:effectLst/>
                <a:cs typeface="+mn-lt"/>
              </a:rPr>
              <a:t>Define the build_expression_tree function:</a:t>
            </a:r>
            <a:endParaRPr lang="en-US" sz="2000" b="1" i="0" dirty="0">
              <a:effectLst/>
              <a:cs typeface="+mn-lt"/>
            </a:endParaRPr>
          </a:p>
          <a:p>
            <a:pPr marL="0" indent="0" algn="l">
              <a:buNone/>
            </a:pPr>
            <a:r>
              <a:rPr lang="en-US" sz="2000" b="0" i="0" dirty="0">
                <a:effectLst/>
                <a:cs typeface="+mn-lt"/>
              </a:rPr>
              <a:t>Takes a postfix expression as input.</a:t>
            </a:r>
            <a:endParaRPr lang="en-US" sz="2000" b="0" i="0" dirty="0">
              <a:effectLst/>
              <a:cs typeface="+mn-lt"/>
            </a:endParaRPr>
          </a:p>
          <a:p>
            <a:pPr marL="0" indent="0" algn="l">
              <a:buNone/>
            </a:pPr>
            <a:r>
              <a:rPr lang="en-US" sz="2000" b="0" i="0" dirty="0">
                <a:effectLst/>
                <a:cs typeface="+mn-lt"/>
              </a:rPr>
              <a:t>Initializes an empty stack.</a:t>
            </a:r>
            <a:endParaRPr lang="en-US" sz="2000" b="0" i="0" dirty="0">
              <a:effectLst/>
              <a:cs typeface="+mn-lt"/>
            </a:endParaRPr>
          </a:p>
          <a:p>
            <a:pPr marL="0" indent="0" algn="l">
              <a:buNone/>
            </a:pPr>
            <a:r>
              <a:rPr lang="en-US" sz="2000" b="0" i="0" dirty="0">
                <a:effectLst/>
                <a:cs typeface="+mn-lt"/>
              </a:rPr>
              <a:t>Iterates through each token in the postfix expression.</a:t>
            </a:r>
            <a:endParaRPr lang="en-US" sz="2000" b="0" i="0" dirty="0">
              <a:effectLst/>
              <a:cs typeface="+mn-lt"/>
            </a:endParaRPr>
          </a:p>
          <a:p>
            <a:pPr marL="0" indent="0" algn="l">
              <a:buNone/>
            </a:pPr>
            <a:r>
              <a:rPr lang="en-US" sz="2000" b="0" i="0" dirty="0">
                <a:effectLst/>
                <a:cs typeface="+mn-lt"/>
              </a:rPr>
              <a:t>If the token is an operand, create a TreeNode with that value and push it onto the stack.</a:t>
            </a:r>
            <a:endParaRPr lang="en-US" sz="2000" b="0" i="0" dirty="0">
              <a:effectLst/>
              <a:cs typeface="+mn-lt"/>
            </a:endParaRPr>
          </a:p>
          <a:p>
            <a:pPr marL="0" indent="0" algn="l">
              <a:buNone/>
            </a:pPr>
            <a:r>
              <a:rPr lang="en-US" sz="2000" b="0" i="0" dirty="0">
                <a:effectLst/>
                <a:cs typeface="+mn-lt"/>
              </a:rPr>
              <a:t>If the token is an operator, pop the top two elements from the stack (right and left operands).</a:t>
            </a:r>
            <a:endParaRPr lang="en-US" sz="2000" b="0" i="0" dirty="0">
              <a:effectLst/>
              <a:cs typeface="+mn-lt"/>
            </a:endParaRPr>
          </a:p>
          <a:p>
            <a:pPr marL="0" indent="0" algn="l">
              <a:buNone/>
            </a:pPr>
            <a:r>
              <a:rPr lang="en-US" sz="2000" b="0" i="0" dirty="0">
                <a:effectLst/>
                <a:cs typeface="+mn-lt"/>
              </a:rPr>
              <a:t>Create a new TreeNode with the operator as the value and assign the popped operands as its left and right children.</a:t>
            </a:r>
            <a:endParaRPr lang="en-US" sz="2000" b="0" i="0" dirty="0">
              <a:effectLst/>
              <a:cs typeface="+mn-lt"/>
            </a:endParaRPr>
          </a:p>
          <a:p>
            <a:pPr marL="0" indent="0" algn="l">
              <a:buNone/>
            </a:pPr>
            <a:r>
              <a:rPr lang="en-US" sz="2000" b="0" i="0" dirty="0">
                <a:effectLst/>
                <a:cs typeface="+mn-lt"/>
              </a:rPr>
              <a:t>Push this new TreeNode back onto the stack.</a:t>
            </a:r>
            <a:endParaRPr lang="en-US" sz="2000" b="0" i="0" dirty="0">
              <a:effectLst/>
              <a:cs typeface="+mn-lt"/>
            </a:endParaRPr>
          </a:p>
          <a:p>
            <a:pPr marL="0" indent="0" algn="l">
              <a:buNone/>
            </a:pPr>
            <a:r>
              <a:rPr lang="en-US" sz="2000" b="0" i="0" dirty="0">
                <a:effectLst/>
                <a:cs typeface="+mn-lt"/>
              </a:rPr>
              <a:t>Once the iteration is complete, the final element in the stack will be the root of the expression tree.</a:t>
            </a:r>
            <a:endParaRPr lang="en-US" sz="2000" b="0" i="0" dirty="0">
              <a:effectLst/>
              <a:cs typeface="+mn-lt"/>
            </a:endParaRPr>
          </a:p>
          <a:p>
            <a:pPr marL="0" indent="0" algn="l">
              <a:buNone/>
            </a:pPr>
            <a:r>
              <a:rPr lang="en-US" sz="2000" b="0" i="0" dirty="0">
                <a:effectLst/>
                <a:cs typeface="+mn-lt"/>
              </a:rPr>
              <a:t>Return this root.</a:t>
            </a:r>
            <a:endParaRPr lang="en-US" sz="2000" b="0" i="0" dirty="0">
              <a:effectLst/>
              <a:cs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60" y="377825"/>
            <a:ext cx="11367770" cy="6087745"/>
          </a:xfrm>
        </p:spPr>
        <p:txBody>
          <a:bodyPr>
            <a:normAutofit/>
          </a:bodyPr>
          <a:lstStyle/>
          <a:p>
            <a:pPr marL="0" indent="0">
              <a:buNone/>
            </a:pPr>
            <a:r>
              <a:rPr lang="en-IN" sz="2300" b="1" dirty="0">
                <a:cs typeface="+mn-lt"/>
              </a:rPr>
              <a:t>Define the evaluate function:</a:t>
            </a:r>
            <a:endParaRPr lang="en-IN" sz="2300" b="1" dirty="0">
              <a:cs typeface="+mn-lt"/>
            </a:endParaRPr>
          </a:p>
          <a:p>
            <a:pPr marL="0" indent="0">
              <a:buNone/>
            </a:pPr>
            <a:r>
              <a:rPr lang="en-IN" sz="2300" dirty="0">
                <a:cs typeface="+mn-lt"/>
              </a:rPr>
              <a:t>Takes a TreeNode as input.</a:t>
            </a:r>
            <a:endParaRPr lang="en-IN" sz="2300" dirty="0">
              <a:cs typeface="+mn-lt"/>
            </a:endParaRPr>
          </a:p>
          <a:p>
            <a:pPr marL="0" indent="0">
              <a:buNone/>
            </a:pPr>
            <a:r>
              <a:rPr lang="en-IN" sz="2300" dirty="0">
                <a:cs typeface="+mn-lt"/>
              </a:rPr>
              <a:t>Recursively evaluates the expression tree.</a:t>
            </a:r>
            <a:endParaRPr lang="en-IN" sz="2300" dirty="0">
              <a:cs typeface="+mn-lt"/>
            </a:endParaRPr>
          </a:p>
          <a:p>
            <a:pPr marL="0" indent="0">
              <a:buNone/>
            </a:pPr>
            <a:r>
              <a:rPr lang="en-IN" sz="2300" dirty="0">
                <a:cs typeface="+mn-lt"/>
              </a:rPr>
              <a:t>If the value of the node is an operand (isdigit), return its integer value.</a:t>
            </a:r>
            <a:endParaRPr lang="en-IN" sz="2300" dirty="0">
              <a:cs typeface="+mn-lt"/>
            </a:endParaRPr>
          </a:p>
          <a:p>
            <a:pPr marL="0" indent="0">
              <a:buNone/>
            </a:pPr>
            <a:r>
              <a:rPr lang="en-IN" sz="2300" dirty="0">
                <a:cs typeface="+mn-lt"/>
              </a:rPr>
              <a:t>Otherwise, recursively evaluate the left and right children.</a:t>
            </a:r>
            <a:endParaRPr lang="en-IN" sz="2300" dirty="0">
              <a:cs typeface="+mn-lt"/>
            </a:endParaRPr>
          </a:p>
          <a:p>
            <a:pPr marL="0" indent="0">
              <a:buNone/>
            </a:pPr>
            <a:r>
              <a:rPr lang="en-IN" sz="2300" dirty="0">
                <a:cs typeface="+mn-lt"/>
              </a:rPr>
              <a:t>Perform the corresponding arithmetic operation based on the operator stored in the node.</a:t>
            </a:r>
            <a:endParaRPr lang="en-IN" sz="2300" dirty="0">
              <a:cs typeface="+mn-lt"/>
            </a:endParaRPr>
          </a:p>
          <a:p>
            <a:pPr marL="0" indent="0">
              <a:buNone/>
            </a:pPr>
            <a:r>
              <a:rPr lang="en-IN" sz="2300" dirty="0">
                <a:cs typeface="+mn-lt"/>
              </a:rPr>
              <a:t>Return the result.</a:t>
            </a:r>
            <a:endParaRPr lang="en-IN" sz="2300" dirty="0">
              <a:cs typeface="+mn-lt"/>
            </a:endParaRPr>
          </a:p>
          <a:p>
            <a:pPr marL="0" indent="0">
              <a:buNone/>
            </a:pPr>
            <a:endParaRPr lang="en-IN" sz="2300" dirty="0">
              <a:cs typeface="+mn-lt"/>
            </a:endParaRPr>
          </a:p>
          <a:p>
            <a:pPr marL="0" indent="0">
              <a:buNone/>
            </a:pPr>
            <a:r>
              <a:rPr lang="en-IN" sz="2300" b="1" dirty="0">
                <a:cs typeface="+mn-lt"/>
              </a:rPr>
              <a:t>Define traversal functions:</a:t>
            </a:r>
            <a:endParaRPr lang="en-IN" sz="2300" b="1" dirty="0">
              <a:cs typeface="+mn-lt"/>
            </a:endParaRPr>
          </a:p>
          <a:p>
            <a:pPr marL="0" indent="0">
              <a:buNone/>
            </a:pPr>
            <a:r>
              <a:rPr lang="en-IN" sz="2300" dirty="0">
                <a:cs typeface="+mn-lt"/>
              </a:rPr>
              <a:t>Define functions for prefix, postfix, and infix traversals.</a:t>
            </a:r>
            <a:endParaRPr lang="en-IN" sz="2300" dirty="0">
              <a:cs typeface="+mn-lt"/>
            </a:endParaRPr>
          </a:p>
          <a:p>
            <a:pPr marL="0" indent="0">
              <a:buNone/>
            </a:pPr>
            <a:r>
              <a:rPr lang="en-IN" sz="2300" dirty="0">
                <a:cs typeface="+mn-lt"/>
              </a:rPr>
              <a:t>These functions recursively traverse the expression tree in the respective orders and print the values of the nodes.</a:t>
            </a:r>
            <a:endParaRPr lang="en-IN" sz="2300" dirty="0">
              <a:cs typeface="+mn-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60" y="1057910"/>
            <a:ext cx="11367770" cy="6087745"/>
          </a:xfrm>
        </p:spPr>
        <p:txBody>
          <a:bodyPr>
            <a:normAutofit/>
          </a:bodyPr>
          <a:lstStyle/>
          <a:p>
            <a:pPr marL="0" indent="0">
              <a:buNone/>
            </a:pPr>
            <a:r>
              <a:rPr lang="en-IN" sz="2300" b="1" dirty="0">
                <a:cs typeface="+mn-lt"/>
              </a:rPr>
              <a:t>Define print_tree functions:</a:t>
            </a:r>
            <a:endParaRPr lang="en-IN" sz="2300" b="1" dirty="0">
              <a:cs typeface="+mn-lt"/>
            </a:endParaRPr>
          </a:p>
          <a:p>
            <a:pPr marL="0" indent="0">
              <a:buNone/>
            </a:pPr>
            <a:r>
              <a:rPr lang="en-IN" sz="2300" dirty="0">
                <a:cs typeface="+mn-lt"/>
              </a:rPr>
              <a:t>Define functions to print the expression tree in prefix, postfix, and infix notations.</a:t>
            </a:r>
            <a:endParaRPr lang="en-IN" sz="2300" dirty="0">
              <a:cs typeface="+mn-lt"/>
            </a:endParaRPr>
          </a:p>
          <a:p>
            <a:pPr marL="0" indent="0">
              <a:buNone/>
            </a:pPr>
            <a:r>
              <a:rPr lang="en-IN" sz="2300" dirty="0">
                <a:cs typeface="+mn-lt"/>
              </a:rPr>
              <a:t>These functions recursively traverse the expression tree and print each node's value.</a:t>
            </a:r>
            <a:endParaRPr lang="en-IN" sz="2300" dirty="0">
              <a:cs typeface="+mn-lt"/>
            </a:endParaRPr>
          </a:p>
          <a:p>
            <a:pPr marL="0" indent="0">
              <a:buNone/>
            </a:pPr>
            <a:endParaRPr lang="en-IN" sz="2300" dirty="0">
              <a:cs typeface="+mn-lt"/>
            </a:endParaRPr>
          </a:p>
          <a:p>
            <a:pPr marL="0" indent="0">
              <a:buNone/>
            </a:pPr>
            <a:r>
              <a:rPr lang="en-IN" sz="2300" b="1" dirty="0">
                <a:cs typeface="+mn-lt"/>
              </a:rPr>
              <a:t>Example usage:</a:t>
            </a:r>
            <a:endParaRPr lang="en-IN" sz="2300" b="1" dirty="0">
              <a:cs typeface="+mn-lt"/>
            </a:endParaRPr>
          </a:p>
          <a:p>
            <a:pPr marL="0" indent="0">
              <a:buNone/>
            </a:pPr>
            <a:r>
              <a:rPr lang="en-IN" sz="2300" dirty="0">
                <a:cs typeface="+mn-lt"/>
              </a:rPr>
              <a:t>Define a postfix expression.</a:t>
            </a:r>
            <a:endParaRPr lang="en-IN" sz="2300" dirty="0">
              <a:cs typeface="+mn-lt"/>
            </a:endParaRPr>
          </a:p>
          <a:p>
            <a:pPr marL="0" indent="0">
              <a:buNone/>
            </a:pPr>
            <a:r>
              <a:rPr lang="en-IN" sz="2300" dirty="0">
                <a:cs typeface="+mn-lt"/>
              </a:rPr>
              <a:t>Build the expression tree using the build_expression_tree function.</a:t>
            </a:r>
            <a:endParaRPr lang="en-IN" sz="2300" dirty="0">
              <a:cs typeface="+mn-lt"/>
            </a:endParaRPr>
          </a:p>
          <a:p>
            <a:pPr marL="0" indent="0">
              <a:buNone/>
            </a:pPr>
            <a:r>
              <a:rPr lang="en-IN" sz="2300" dirty="0">
                <a:cs typeface="+mn-lt"/>
              </a:rPr>
              <a:t>Print the expression tree using the print functions.</a:t>
            </a:r>
            <a:endParaRPr lang="en-IN" sz="2300" dirty="0">
              <a:cs typeface="+mn-lt"/>
            </a:endParaRPr>
          </a:p>
          <a:p>
            <a:pPr marL="0" indent="0">
              <a:buNone/>
            </a:pPr>
            <a:r>
              <a:rPr lang="en-IN" sz="2300" dirty="0">
                <a:cs typeface="+mn-lt"/>
              </a:rPr>
              <a:t>Evaluate the expression tree using the evaluate function.</a:t>
            </a:r>
            <a:endParaRPr lang="en-IN" sz="2300" dirty="0">
              <a:cs typeface="+mn-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6720"/>
            <a:ext cx="10515600" cy="1325563"/>
          </a:xfrm>
        </p:spPr>
        <p:txBody>
          <a:bodyPr>
            <a:normAutofit/>
          </a:bodyPr>
          <a:lstStyle/>
          <a:p>
            <a:pPr algn="ctr"/>
            <a:r>
              <a:rPr lang="en-IN" altLang="en-US" b="1" strike="noStrike" baseline="0" dirty="0">
                <a:solidFill>
                  <a:schemeClr val="tx2"/>
                </a:solidFill>
                <a:latin typeface="Font Awesome 5 Free Regular" panose="02000503000000000000" pitchFamily="50" charset="0"/>
              </a:rPr>
              <a:t>IMPLEMENTATION</a:t>
            </a:r>
            <a:r>
              <a:rPr lang="en-US" b="1" strike="noStrike" baseline="0" dirty="0">
                <a:solidFill>
                  <a:schemeClr val="tx2"/>
                </a:solidFill>
                <a:latin typeface="Font Awesome 5 Free Regular" panose="02000503000000000000" pitchFamily="50" charset="0"/>
              </a:rPr>
              <a:t> </a:t>
            </a:r>
            <a:endParaRPr lang="en-IN"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0988" y="657225"/>
            <a:ext cx="11350450" cy="560070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4365" y="114935"/>
            <a:ext cx="3101975" cy="5990590"/>
          </a:xfrm>
        </p:spPr>
        <p:txBody>
          <a:bodyPr>
            <a:noAutofit/>
          </a:bodyPr>
          <a:lstStyle/>
          <a:p>
            <a:pPr marL="0" indent="0" algn="l">
              <a:buNone/>
            </a:pPr>
            <a:r>
              <a:rPr lang="en-US" sz="1600" b="0" i="0" dirty="0">
                <a:effectLst/>
                <a:cs typeface="+mn-lt"/>
              </a:rPr>
              <a:t>class TreeNode:</a:t>
            </a:r>
            <a:endParaRPr lang="en-US" sz="1600" b="0" i="0" dirty="0">
              <a:effectLst/>
              <a:cs typeface="+mn-lt"/>
            </a:endParaRPr>
          </a:p>
          <a:p>
            <a:pPr marL="0" indent="0" algn="l">
              <a:buNone/>
            </a:pPr>
            <a:r>
              <a:rPr lang="en-US" sz="1600" b="0" i="0" dirty="0">
                <a:effectLst/>
                <a:cs typeface="+mn-lt"/>
              </a:rPr>
              <a:t>    def __init__(self, value):</a:t>
            </a:r>
            <a:endParaRPr lang="en-US" sz="1600" b="0" i="0" dirty="0">
              <a:effectLst/>
              <a:cs typeface="+mn-lt"/>
            </a:endParaRPr>
          </a:p>
          <a:p>
            <a:pPr marL="0" indent="0" algn="l">
              <a:buNone/>
            </a:pPr>
            <a:r>
              <a:rPr lang="en-US" sz="1600" b="0" i="0" dirty="0">
                <a:effectLst/>
                <a:cs typeface="+mn-lt"/>
              </a:rPr>
              <a:t>        self.value = value</a:t>
            </a:r>
            <a:endParaRPr lang="en-US" sz="1600" b="0" i="0" dirty="0">
              <a:effectLst/>
              <a:cs typeface="+mn-lt"/>
            </a:endParaRPr>
          </a:p>
          <a:p>
            <a:pPr marL="0" indent="0" algn="l">
              <a:buNone/>
            </a:pPr>
            <a:r>
              <a:rPr lang="en-US" sz="1600" b="0" i="0" dirty="0">
                <a:effectLst/>
                <a:cs typeface="+mn-lt"/>
              </a:rPr>
              <a:t>        self.left = None</a:t>
            </a:r>
            <a:endParaRPr lang="en-US" sz="1600" b="0" i="0" dirty="0">
              <a:effectLst/>
              <a:cs typeface="+mn-lt"/>
            </a:endParaRPr>
          </a:p>
          <a:p>
            <a:pPr marL="0" indent="0" algn="l">
              <a:buNone/>
            </a:pPr>
            <a:r>
              <a:rPr lang="en-US" sz="1600" b="0" i="0" dirty="0">
                <a:effectLst/>
                <a:cs typeface="+mn-lt"/>
              </a:rPr>
              <a:t>        self.right = None</a:t>
            </a:r>
            <a:endParaRPr lang="en-US" sz="1600" b="0" i="0" dirty="0">
              <a:effectLst/>
              <a:cs typeface="+mn-lt"/>
            </a:endParaRPr>
          </a:p>
          <a:p>
            <a:pPr marL="0" indent="0" algn="l">
              <a:buNone/>
            </a:pPr>
            <a:r>
              <a:rPr lang="en-US" sz="1600" b="0" i="0" dirty="0">
                <a:effectLst/>
                <a:cs typeface="+mn-lt"/>
              </a:rPr>
              <a:t>def build_expression_tree(postfix):</a:t>
            </a:r>
            <a:endParaRPr lang="en-US" sz="1600" b="0" i="0" dirty="0">
              <a:effectLst/>
              <a:cs typeface="+mn-lt"/>
            </a:endParaRPr>
          </a:p>
          <a:p>
            <a:pPr marL="0" indent="0" algn="l">
              <a:buNone/>
            </a:pPr>
            <a:r>
              <a:rPr lang="en-US" sz="1600" b="0" i="0" dirty="0">
                <a:effectLst/>
                <a:cs typeface="+mn-lt"/>
              </a:rPr>
              <a:t>    stack = []</a:t>
            </a:r>
            <a:endParaRPr lang="en-US" sz="1600" b="0" i="0" dirty="0">
              <a:effectLst/>
              <a:cs typeface="+mn-lt"/>
            </a:endParaRPr>
          </a:p>
          <a:p>
            <a:pPr marL="0" indent="0" algn="l">
              <a:buNone/>
            </a:pPr>
            <a:r>
              <a:rPr lang="en-US" sz="1600" b="0" i="0" dirty="0">
                <a:effectLst/>
                <a:cs typeface="+mn-lt"/>
              </a:rPr>
              <a:t>    operators = set(['+', '-', '*', '/'])</a:t>
            </a:r>
            <a:endParaRPr lang="en-US" sz="1600" b="0" i="0" dirty="0">
              <a:effectLst/>
              <a:cs typeface="+mn-lt"/>
            </a:endParaRPr>
          </a:p>
          <a:p>
            <a:pPr marL="0" indent="0" algn="l">
              <a:buNone/>
            </a:pPr>
            <a:r>
              <a:rPr lang="en-US" sz="1600" b="0" i="0" dirty="0">
                <a:effectLst/>
                <a:cs typeface="+mn-lt"/>
              </a:rPr>
              <a:t>    for token in postfix:</a:t>
            </a:r>
            <a:endParaRPr lang="en-US" sz="1600" b="0" i="0" dirty="0">
              <a:effectLst/>
              <a:cs typeface="+mn-lt"/>
            </a:endParaRPr>
          </a:p>
          <a:p>
            <a:pPr marL="0" indent="0" algn="l">
              <a:buNone/>
            </a:pPr>
            <a:r>
              <a:rPr lang="en-US" sz="1600" b="0" i="0" dirty="0">
                <a:effectLst/>
                <a:cs typeface="+mn-lt"/>
              </a:rPr>
              <a:t>        if token in operators:</a:t>
            </a:r>
            <a:endParaRPr lang="en-US" sz="1600" b="0" i="0" dirty="0">
              <a:effectLst/>
              <a:cs typeface="+mn-lt"/>
            </a:endParaRPr>
          </a:p>
          <a:p>
            <a:pPr marL="0" indent="0" algn="l">
              <a:buNone/>
            </a:pPr>
            <a:r>
              <a:rPr lang="en-US" sz="1600" b="0" i="0" dirty="0">
                <a:effectLst/>
                <a:cs typeface="+mn-lt"/>
              </a:rPr>
              <a:t>            right = stack.pop()</a:t>
            </a:r>
            <a:endParaRPr lang="en-US" sz="1600" b="0" i="0" dirty="0">
              <a:effectLst/>
              <a:cs typeface="+mn-lt"/>
            </a:endParaRPr>
          </a:p>
          <a:p>
            <a:pPr marL="0" indent="0" algn="l">
              <a:buNone/>
            </a:pPr>
            <a:r>
              <a:rPr lang="en-US" sz="1600" b="0" i="0" dirty="0">
                <a:effectLst/>
                <a:cs typeface="+mn-lt"/>
              </a:rPr>
              <a:t>            left = stack.pop()</a:t>
            </a:r>
            <a:endParaRPr lang="en-US" sz="1600" b="0" i="0" dirty="0">
              <a:effectLst/>
              <a:cs typeface="+mn-lt"/>
            </a:endParaRPr>
          </a:p>
          <a:p>
            <a:pPr marL="0" indent="0" algn="l">
              <a:buNone/>
            </a:pPr>
            <a:r>
              <a:rPr lang="en-US" sz="1600" b="0" i="0" dirty="0">
                <a:effectLst/>
                <a:cs typeface="+mn-lt"/>
              </a:rPr>
              <a:t>            node = TreeNode(token)</a:t>
            </a:r>
            <a:endParaRPr lang="en-US" sz="1600" b="0" i="0" dirty="0">
              <a:effectLst/>
              <a:cs typeface="+mn-lt"/>
            </a:endParaRPr>
          </a:p>
          <a:p>
            <a:pPr marL="0" indent="0" algn="l">
              <a:buNone/>
            </a:pPr>
            <a:r>
              <a:rPr lang="en-US" sz="1600" b="0" i="0" dirty="0">
                <a:effectLst/>
                <a:cs typeface="+mn-lt"/>
              </a:rPr>
              <a:t>            node.left = left</a:t>
            </a:r>
            <a:endParaRPr lang="en-US" sz="1600" b="0" i="0" dirty="0">
              <a:effectLst/>
              <a:cs typeface="+mn-lt"/>
            </a:endParaRPr>
          </a:p>
          <a:p>
            <a:pPr marL="0" indent="0" algn="l">
              <a:buNone/>
            </a:pPr>
            <a:r>
              <a:rPr lang="en-US" sz="1600" b="0" i="0" dirty="0">
                <a:effectLst/>
                <a:cs typeface="+mn-lt"/>
              </a:rPr>
              <a:t>            node.right = right</a:t>
            </a:r>
            <a:endParaRPr lang="en-US" sz="1600" b="0" i="0" dirty="0">
              <a:effectLst/>
              <a:cs typeface="+mn-lt"/>
            </a:endParaRPr>
          </a:p>
          <a:p>
            <a:pPr marL="0" indent="0" algn="l">
              <a:buNone/>
            </a:pPr>
            <a:r>
              <a:rPr lang="en-US" sz="1600" b="0" i="0" dirty="0">
                <a:effectLst/>
                <a:cs typeface="+mn-lt"/>
              </a:rPr>
              <a:t>            stack.append(node)</a:t>
            </a:r>
            <a:endParaRPr lang="en-US" sz="1600" b="0" i="0" dirty="0">
              <a:effectLst/>
              <a:cs typeface="+mn-lt"/>
            </a:endParaRPr>
          </a:p>
          <a:p>
            <a:pPr marL="0" indent="0" algn="l">
              <a:buNone/>
            </a:pPr>
            <a:r>
              <a:rPr lang="en-US" sz="1600" b="0" i="0" dirty="0">
                <a:effectLst/>
                <a:cs typeface="+mn-lt"/>
              </a:rPr>
              <a:t>        else:</a:t>
            </a:r>
            <a:endParaRPr lang="en-US" sz="1600" b="0" i="0" dirty="0">
              <a:effectLst/>
              <a:cs typeface="+mn-lt"/>
            </a:endParaRPr>
          </a:p>
          <a:p>
            <a:pPr marL="0" indent="0" algn="l">
              <a:buNone/>
            </a:pPr>
            <a:r>
              <a:rPr lang="en-US" sz="1600" b="0" i="0" dirty="0">
                <a:effectLst/>
                <a:cs typeface="+mn-lt"/>
              </a:rPr>
              <a:t>            stack.append(TreeNode(token))</a:t>
            </a:r>
            <a:endParaRPr lang="en-US" sz="1600" b="0" i="0" dirty="0">
              <a:effectLst/>
              <a:cs typeface="+mn-lt"/>
            </a:endParaRPr>
          </a:p>
          <a:p>
            <a:pPr marL="0" indent="0" algn="l">
              <a:buNone/>
            </a:pPr>
            <a:r>
              <a:rPr lang="en-US" sz="1600" b="0" i="0" dirty="0">
                <a:effectLst/>
                <a:cs typeface="+mn-lt"/>
              </a:rPr>
              <a:t>    return stack[0]</a:t>
            </a:r>
            <a:endParaRPr lang="en-US" sz="1600" b="0" i="0" dirty="0">
              <a:effectLst/>
              <a:cs typeface="+mn-l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4365" y="635"/>
            <a:ext cx="3101975" cy="6857365"/>
          </a:xfrm>
        </p:spPr>
        <p:txBody>
          <a:bodyPr>
            <a:noAutofit/>
          </a:bodyPr>
          <a:lstStyle/>
          <a:p>
            <a:pPr marL="0" indent="0" algn="l">
              <a:buNone/>
            </a:pPr>
            <a:endParaRPr lang="en-US" sz="1600" b="0" i="0" dirty="0">
              <a:effectLst/>
              <a:cs typeface="+mn-lt"/>
            </a:endParaRPr>
          </a:p>
          <a:p>
            <a:pPr marL="0" indent="0" algn="l">
              <a:buNone/>
            </a:pPr>
            <a:r>
              <a:rPr lang="en-US" sz="1600" b="0" i="0" dirty="0">
                <a:effectLst/>
                <a:cs typeface="+mn-lt"/>
              </a:rPr>
              <a:t>def evaluate(node):</a:t>
            </a:r>
            <a:endParaRPr lang="en-US" sz="1600" b="0" i="0" dirty="0">
              <a:effectLst/>
              <a:cs typeface="+mn-lt"/>
            </a:endParaRPr>
          </a:p>
          <a:p>
            <a:pPr marL="0" indent="0" algn="l">
              <a:buNone/>
            </a:pPr>
            <a:r>
              <a:rPr lang="en-US" sz="1600" b="0" i="0" dirty="0">
                <a:effectLst/>
                <a:cs typeface="+mn-lt"/>
              </a:rPr>
              <a:t>    if node.value.isdigit():</a:t>
            </a:r>
            <a:endParaRPr lang="en-US" sz="1600" b="0" i="0" dirty="0">
              <a:effectLst/>
              <a:cs typeface="+mn-lt"/>
            </a:endParaRPr>
          </a:p>
          <a:p>
            <a:pPr marL="0" indent="0" algn="l">
              <a:buNone/>
            </a:pPr>
            <a:r>
              <a:rPr lang="en-US" sz="1600" b="0" i="0" dirty="0">
                <a:effectLst/>
                <a:cs typeface="+mn-lt"/>
              </a:rPr>
              <a:t>        return int(node.value)</a:t>
            </a:r>
            <a:endParaRPr lang="en-US" sz="1600" b="0" i="0" dirty="0">
              <a:effectLst/>
              <a:cs typeface="+mn-lt"/>
            </a:endParaRPr>
          </a:p>
          <a:p>
            <a:pPr marL="0" indent="0" algn="l">
              <a:buNone/>
            </a:pPr>
            <a:r>
              <a:rPr lang="en-US" sz="1600" b="0" i="0" dirty="0">
                <a:effectLst/>
                <a:cs typeface="+mn-lt"/>
              </a:rPr>
              <a:t>    left_val = evaluate(node.left)</a:t>
            </a:r>
            <a:endParaRPr lang="en-US" sz="1600" b="0" i="0" dirty="0">
              <a:effectLst/>
              <a:cs typeface="+mn-lt"/>
            </a:endParaRPr>
          </a:p>
          <a:p>
            <a:pPr marL="0" indent="0" algn="l">
              <a:buNone/>
            </a:pPr>
            <a:r>
              <a:rPr lang="en-US" sz="1600" b="0" i="0" dirty="0">
                <a:effectLst/>
                <a:cs typeface="+mn-lt"/>
              </a:rPr>
              <a:t>    right_val = evaluate(node.right)</a:t>
            </a:r>
            <a:endParaRPr lang="en-US" sz="1600" b="0" i="0" dirty="0">
              <a:effectLst/>
              <a:cs typeface="+mn-lt"/>
            </a:endParaRPr>
          </a:p>
          <a:p>
            <a:pPr marL="0" indent="0" algn="l">
              <a:buNone/>
            </a:pPr>
            <a:r>
              <a:rPr lang="en-US" sz="1600" b="0" i="0" dirty="0">
                <a:effectLst/>
                <a:cs typeface="+mn-lt"/>
              </a:rPr>
              <a:t>    if node.value == '+':</a:t>
            </a:r>
            <a:endParaRPr lang="en-US" sz="1600" b="0" i="0" dirty="0">
              <a:effectLst/>
              <a:cs typeface="+mn-lt"/>
            </a:endParaRPr>
          </a:p>
          <a:p>
            <a:pPr marL="0" indent="0" algn="l">
              <a:buNone/>
            </a:pPr>
            <a:r>
              <a:rPr lang="en-US" sz="1600" b="0" i="0" dirty="0">
                <a:effectLst/>
                <a:cs typeface="+mn-lt"/>
              </a:rPr>
              <a:t>        return left_val + right_val</a:t>
            </a:r>
            <a:endParaRPr lang="en-US" sz="1600" b="0" i="0" dirty="0">
              <a:effectLst/>
              <a:cs typeface="+mn-lt"/>
            </a:endParaRPr>
          </a:p>
          <a:p>
            <a:pPr marL="0" indent="0" algn="l">
              <a:buNone/>
            </a:pPr>
            <a:r>
              <a:rPr lang="en-US" sz="1600" b="0" i="0" dirty="0">
                <a:effectLst/>
                <a:cs typeface="+mn-lt"/>
              </a:rPr>
              <a:t>    elif node.value == '-':</a:t>
            </a:r>
            <a:endParaRPr lang="en-US" sz="1600" b="0" i="0" dirty="0">
              <a:effectLst/>
              <a:cs typeface="+mn-lt"/>
            </a:endParaRPr>
          </a:p>
          <a:p>
            <a:pPr marL="0" indent="0" algn="l">
              <a:buNone/>
            </a:pPr>
            <a:r>
              <a:rPr lang="en-US" sz="1600" b="0" i="0" dirty="0">
                <a:effectLst/>
                <a:cs typeface="+mn-lt"/>
              </a:rPr>
              <a:t>        return left_val - right_val</a:t>
            </a:r>
            <a:endParaRPr lang="en-US" sz="1600" b="0" i="0" dirty="0">
              <a:effectLst/>
              <a:cs typeface="+mn-lt"/>
            </a:endParaRPr>
          </a:p>
          <a:p>
            <a:pPr marL="0" indent="0" algn="l">
              <a:buNone/>
            </a:pPr>
            <a:r>
              <a:rPr lang="en-US" sz="1600" b="0" i="0" dirty="0">
                <a:effectLst/>
                <a:cs typeface="+mn-lt"/>
              </a:rPr>
              <a:t>    elif node.value == '*':</a:t>
            </a:r>
            <a:endParaRPr lang="en-US" sz="1600" b="0" i="0" dirty="0">
              <a:effectLst/>
              <a:cs typeface="+mn-lt"/>
            </a:endParaRPr>
          </a:p>
          <a:p>
            <a:pPr marL="0" indent="0" algn="l">
              <a:buNone/>
            </a:pPr>
            <a:r>
              <a:rPr lang="en-US" sz="1600" b="0" i="0" dirty="0">
                <a:effectLst/>
                <a:cs typeface="+mn-lt"/>
              </a:rPr>
              <a:t>        return left_val * right_val</a:t>
            </a:r>
            <a:endParaRPr lang="en-US" sz="1600" b="0" i="0" dirty="0">
              <a:effectLst/>
              <a:cs typeface="+mn-lt"/>
            </a:endParaRPr>
          </a:p>
          <a:p>
            <a:pPr marL="0" indent="0" algn="l">
              <a:buNone/>
            </a:pPr>
            <a:r>
              <a:rPr lang="en-US" sz="1600" b="0" i="0" dirty="0">
                <a:effectLst/>
                <a:cs typeface="+mn-lt"/>
              </a:rPr>
              <a:t>    elif node.value == '/':</a:t>
            </a:r>
            <a:endParaRPr lang="en-US" sz="1600" b="0" i="0" dirty="0">
              <a:effectLst/>
              <a:cs typeface="+mn-lt"/>
            </a:endParaRPr>
          </a:p>
          <a:p>
            <a:pPr marL="0" indent="0" algn="l">
              <a:buNone/>
            </a:pPr>
            <a:r>
              <a:rPr lang="en-US" sz="1600" b="0" i="0" dirty="0">
                <a:effectLst/>
                <a:cs typeface="+mn-lt"/>
              </a:rPr>
              <a:t>        return left_val / right_val</a:t>
            </a:r>
            <a:endParaRPr lang="en-US" sz="1600" b="0" i="0" dirty="0">
              <a:effectLst/>
              <a:cs typeface="+mn-lt"/>
            </a:endParaRPr>
          </a:p>
          <a:p>
            <a:pPr marL="0" indent="0" algn="l">
              <a:buNone/>
            </a:pPr>
            <a:endParaRPr lang="en-US" sz="1600" b="0" i="0" dirty="0">
              <a:effectLst/>
              <a:cs typeface="+mn-lt"/>
            </a:endParaRPr>
          </a:p>
          <a:p>
            <a:pPr marL="0" indent="0" algn="l">
              <a:buNone/>
            </a:pPr>
            <a:r>
              <a:rPr lang="en-US" sz="1600" b="0" i="0" dirty="0">
                <a:effectLst/>
                <a:cs typeface="+mn-lt"/>
              </a:rPr>
              <a:t>def prefix_traversal(node):</a:t>
            </a:r>
            <a:endParaRPr lang="en-US" sz="1600" b="0" i="0" dirty="0">
              <a:effectLst/>
              <a:cs typeface="+mn-lt"/>
            </a:endParaRPr>
          </a:p>
          <a:p>
            <a:pPr marL="0" indent="0" algn="l">
              <a:buNone/>
            </a:pPr>
            <a:r>
              <a:rPr lang="en-US" sz="1600" b="0" i="0" dirty="0">
                <a:effectLst/>
                <a:cs typeface="+mn-lt"/>
              </a:rPr>
              <a:t>    if node:</a:t>
            </a:r>
            <a:endParaRPr lang="en-US" sz="1600" b="0" i="0" dirty="0">
              <a:effectLst/>
              <a:cs typeface="+mn-lt"/>
            </a:endParaRPr>
          </a:p>
          <a:p>
            <a:pPr marL="0" indent="0" algn="l">
              <a:buNone/>
            </a:pPr>
            <a:r>
              <a:rPr lang="en-US" sz="1600" b="0" i="0" dirty="0">
                <a:effectLst/>
                <a:cs typeface="+mn-lt"/>
              </a:rPr>
              <a:t>        print(node.value, end=' ')</a:t>
            </a:r>
            <a:endParaRPr lang="en-US" sz="1600" b="0" i="0" dirty="0">
              <a:effectLst/>
              <a:cs typeface="+mn-lt"/>
            </a:endParaRPr>
          </a:p>
          <a:p>
            <a:pPr marL="0" indent="0" algn="l">
              <a:buNone/>
            </a:pPr>
            <a:r>
              <a:rPr lang="en-US" sz="1600" b="0" i="0" dirty="0">
                <a:effectLst/>
                <a:cs typeface="+mn-lt"/>
              </a:rPr>
              <a:t>        prefix_traversal(node.left)</a:t>
            </a:r>
            <a:endParaRPr lang="en-US" sz="1600" b="0" i="0" dirty="0">
              <a:effectLst/>
              <a:cs typeface="+mn-lt"/>
            </a:endParaRPr>
          </a:p>
          <a:p>
            <a:pPr marL="0" indent="0" algn="l">
              <a:buNone/>
            </a:pPr>
            <a:r>
              <a:rPr lang="en-US" sz="1600" b="0" i="0" dirty="0">
                <a:effectLst/>
                <a:cs typeface="+mn-lt"/>
              </a:rPr>
              <a:t>        prefix_traversal(node.right)</a:t>
            </a:r>
            <a:endParaRPr lang="en-US" sz="1600" b="0" i="0" dirty="0">
              <a:effectLst/>
              <a:cs typeface="+mn-l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4365" y="635"/>
            <a:ext cx="3101975" cy="6857365"/>
          </a:xfrm>
        </p:spPr>
        <p:txBody>
          <a:bodyPr>
            <a:noAutofit/>
          </a:bodyPr>
          <a:lstStyle/>
          <a:p>
            <a:pPr marL="0" indent="0" algn="l">
              <a:buNone/>
            </a:pPr>
            <a:endParaRPr lang="en-US" sz="1600" b="0" i="0" dirty="0">
              <a:effectLst/>
              <a:cs typeface="+mn-lt"/>
            </a:endParaRPr>
          </a:p>
          <a:p>
            <a:pPr marL="0" indent="0" algn="l">
              <a:buNone/>
            </a:pPr>
            <a:endParaRPr lang="en-US" sz="1600" b="0" i="0" dirty="0">
              <a:effectLst/>
              <a:cs typeface="+mn-lt"/>
            </a:endParaRPr>
          </a:p>
          <a:p>
            <a:pPr marL="0" indent="0" algn="l">
              <a:buNone/>
            </a:pPr>
            <a:r>
              <a:rPr lang="en-US" sz="1600" b="0" i="0" dirty="0">
                <a:effectLst/>
                <a:cs typeface="+mn-lt"/>
              </a:rPr>
              <a:t>def postfix_traversal(node):</a:t>
            </a:r>
            <a:endParaRPr lang="en-US" sz="1600" b="0" i="0" dirty="0">
              <a:effectLst/>
              <a:cs typeface="+mn-lt"/>
            </a:endParaRPr>
          </a:p>
          <a:p>
            <a:pPr marL="0" indent="0" algn="l">
              <a:buNone/>
            </a:pPr>
            <a:r>
              <a:rPr lang="en-US" sz="1600" b="0" i="0" dirty="0">
                <a:effectLst/>
                <a:cs typeface="+mn-lt"/>
              </a:rPr>
              <a:t>    if node:</a:t>
            </a:r>
            <a:endParaRPr lang="en-US" sz="1600" b="0" i="0" dirty="0">
              <a:effectLst/>
              <a:cs typeface="+mn-lt"/>
            </a:endParaRPr>
          </a:p>
          <a:p>
            <a:pPr marL="0" indent="0" algn="l">
              <a:buNone/>
            </a:pPr>
            <a:r>
              <a:rPr lang="en-US" sz="1600" b="0" i="0" dirty="0">
                <a:effectLst/>
                <a:cs typeface="+mn-lt"/>
              </a:rPr>
              <a:t>        postfix_traversal(node.left)</a:t>
            </a:r>
            <a:endParaRPr lang="en-US" sz="1600" b="0" i="0" dirty="0">
              <a:effectLst/>
              <a:cs typeface="+mn-lt"/>
            </a:endParaRPr>
          </a:p>
          <a:p>
            <a:pPr marL="0" indent="0" algn="l">
              <a:buNone/>
            </a:pPr>
            <a:r>
              <a:rPr lang="en-US" sz="1600" b="0" i="0" dirty="0">
                <a:effectLst/>
                <a:cs typeface="+mn-lt"/>
              </a:rPr>
              <a:t>        postfix_traversal(node.right)</a:t>
            </a:r>
            <a:endParaRPr lang="en-US" sz="1600" b="0" i="0" dirty="0">
              <a:effectLst/>
              <a:cs typeface="+mn-lt"/>
            </a:endParaRPr>
          </a:p>
          <a:p>
            <a:pPr marL="0" indent="0" algn="l">
              <a:buNone/>
            </a:pPr>
            <a:r>
              <a:rPr lang="en-US" sz="1600" b="0" i="0" dirty="0">
                <a:effectLst/>
                <a:cs typeface="+mn-lt"/>
              </a:rPr>
              <a:t>        print(node.value, end=' ')</a:t>
            </a:r>
            <a:endParaRPr lang="en-US" sz="1600" b="0" i="0" dirty="0">
              <a:effectLst/>
              <a:cs typeface="+mn-lt"/>
            </a:endParaRPr>
          </a:p>
          <a:p>
            <a:pPr marL="0" indent="0" algn="l">
              <a:buNone/>
            </a:pPr>
            <a:endParaRPr lang="en-US" sz="1600" b="0" i="0" dirty="0">
              <a:effectLst/>
              <a:cs typeface="+mn-lt"/>
            </a:endParaRPr>
          </a:p>
          <a:p>
            <a:pPr marL="0" indent="0" algn="l">
              <a:buNone/>
            </a:pPr>
            <a:r>
              <a:rPr lang="en-US" sz="1600" b="0" i="0" dirty="0">
                <a:effectLst/>
                <a:cs typeface="+mn-lt"/>
              </a:rPr>
              <a:t>def infix_traversal(node):</a:t>
            </a:r>
            <a:endParaRPr lang="en-US" sz="1600" b="0" i="0" dirty="0">
              <a:effectLst/>
              <a:cs typeface="+mn-lt"/>
            </a:endParaRPr>
          </a:p>
          <a:p>
            <a:pPr marL="0" indent="0" algn="l">
              <a:buNone/>
            </a:pPr>
            <a:r>
              <a:rPr lang="en-US" sz="1600" b="0" i="0" dirty="0">
                <a:effectLst/>
                <a:cs typeface="+mn-lt"/>
              </a:rPr>
              <a:t>    if node:</a:t>
            </a:r>
            <a:endParaRPr lang="en-US" sz="1600" b="0" i="0" dirty="0">
              <a:effectLst/>
              <a:cs typeface="+mn-lt"/>
            </a:endParaRPr>
          </a:p>
          <a:p>
            <a:pPr marL="0" indent="0" algn="l">
              <a:buNone/>
            </a:pPr>
            <a:r>
              <a:rPr lang="en-US" sz="1600" b="0" i="0" dirty="0">
                <a:effectLst/>
                <a:cs typeface="+mn-lt"/>
              </a:rPr>
              <a:t>        if node.left or node.right:</a:t>
            </a:r>
            <a:endParaRPr lang="en-US" sz="1600" b="0" i="0" dirty="0">
              <a:effectLst/>
              <a:cs typeface="+mn-lt"/>
            </a:endParaRPr>
          </a:p>
          <a:p>
            <a:pPr marL="0" indent="0" algn="l">
              <a:buNone/>
            </a:pPr>
            <a:r>
              <a:rPr lang="en-US" sz="1600" b="0" i="0" dirty="0">
                <a:effectLst/>
                <a:cs typeface="+mn-lt"/>
              </a:rPr>
              <a:t>            print('(', end=' ')</a:t>
            </a:r>
            <a:endParaRPr lang="en-US" sz="1600" b="0" i="0" dirty="0">
              <a:effectLst/>
              <a:cs typeface="+mn-lt"/>
            </a:endParaRPr>
          </a:p>
          <a:p>
            <a:pPr marL="0" indent="0" algn="l">
              <a:buNone/>
            </a:pPr>
            <a:r>
              <a:rPr lang="en-US" sz="1600" b="0" i="0" dirty="0">
                <a:effectLst/>
                <a:cs typeface="+mn-lt"/>
              </a:rPr>
              <a:t>        infix_traversal(node.left)</a:t>
            </a:r>
            <a:endParaRPr lang="en-US" sz="1600" b="0" i="0" dirty="0">
              <a:effectLst/>
              <a:cs typeface="+mn-lt"/>
            </a:endParaRPr>
          </a:p>
          <a:p>
            <a:pPr marL="0" indent="0" algn="l">
              <a:buNone/>
            </a:pPr>
            <a:r>
              <a:rPr lang="en-US" sz="1600" b="0" i="0" dirty="0">
                <a:effectLst/>
                <a:cs typeface="+mn-lt"/>
              </a:rPr>
              <a:t>        print(node.value, end=' ')</a:t>
            </a:r>
            <a:endParaRPr lang="en-US" sz="1600" b="0" i="0" dirty="0">
              <a:effectLst/>
              <a:cs typeface="+mn-lt"/>
            </a:endParaRPr>
          </a:p>
          <a:p>
            <a:pPr marL="0" indent="0" algn="l">
              <a:buNone/>
            </a:pPr>
            <a:r>
              <a:rPr lang="en-US" sz="1600" b="0" i="0" dirty="0">
                <a:effectLst/>
                <a:cs typeface="+mn-lt"/>
              </a:rPr>
              <a:t>        infix_traversal(node.right)</a:t>
            </a:r>
            <a:endParaRPr lang="en-US" sz="1600" b="0" i="0" dirty="0">
              <a:effectLst/>
              <a:cs typeface="+mn-lt"/>
            </a:endParaRPr>
          </a:p>
          <a:p>
            <a:pPr marL="0" indent="0" algn="l">
              <a:buNone/>
            </a:pPr>
            <a:r>
              <a:rPr lang="en-US" sz="1600" b="0" i="0" dirty="0">
                <a:effectLst/>
                <a:cs typeface="+mn-lt"/>
              </a:rPr>
              <a:t>        if node.left or node.right:</a:t>
            </a:r>
            <a:endParaRPr lang="en-US" sz="1600" b="0" i="0" dirty="0">
              <a:effectLst/>
              <a:cs typeface="+mn-lt"/>
            </a:endParaRPr>
          </a:p>
          <a:p>
            <a:pPr marL="0" indent="0" algn="l">
              <a:buNone/>
            </a:pPr>
            <a:r>
              <a:rPr lang="en-US" sz="1600" b="0" i="0" dirty="0">
                <a:effectLst/>
                <a:cs typeface="+mn-lt"/>
              </a:rPr>
              <a:t>            print(')', end=' ')</a:t>
            </a:r>
            <a:endParaRPr lang="en-US" sz="1600" b="0" i="0" dirty="0">
              <a:effectLst/>
              <a:cs typeface="+mn-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4365" y="635"/>
            <a:ext cx="3101975" cy="6857365"/>
          </a:xfrm>
        </p:spPr>
        <p:txBody>
          <a:bodyPr>
            <a:noAutofit/>
          </a:bodyPr>
          <a:lstStyle/>
          <a:p>
            <a:pPr marL="0" indent="0" algn="l">
              <a:buNone/>
            </a:pPr>
            <a:endParaRPr lang="en-US" sz="1600" b="0" i="0" dirty="0">
              <a:effectLst/>
              <a:cs typeface="+mn-lt"/>
            </a:endParaRPr>
          </a:p>
          <a:p>
            <a:pPr marL="0" indent="0" algn="l">
              <a:buNone/>
            </a:pPr>
            <a:endParaRPr lang="en-US" sz="1600" b="0" i="0" dirty="0">
              <a:effectLst/>
              <a:cs typeface="+mn-lt"/>
            </a:endParaRPr>
          </a:p>
          <a:p>
            <a:pPr marL="0" indent="0" algn="l">
              <a:buNone/>
            </a:pPr>
            <a:r>
              <a:rPr lang="en-US" sz="1600" b="0" i="0" dirty="0">
                <a:effectLst/>
                <a:cs typeface="+mn-lt"/>
              </a:rPr>
              <a:t>def print_tree_infix(node, level=0):</a:t>
            </a:r>
            <a:endParaRPr lang="en-US" sz="1600" b="0" i="0" dirty="0">
              <a:effectLst/>
              <a:cs typeface="+mn-lt"/>
            </a:endParaRPr>
          </a:p>
          <a:p>
            <a:pPr marL="0" indent="0" algn="l">
              <a:buNone/>
            </a:pPr>
            <a:r>
              <a:rPr lang="en-US" sz="1600" b="0" i="0" dirty="0">
                <a:effectLst/>
                <a:cs typeface="+mn-lt"/>
              </a:rPr>
              <a:t>    if node is not None:</a:t>
            </a:r>
            <a:endParaRPr lang="en-US" sz="1600" b="0" i="0" dirty="0">
              <a:effectLst/>
              <a:cs typeface="+mn-lt"/>
            </a:endParaRPr>
          </a:p>
          <a:p>
            <a:pPr marL="0" indent="0" algn="l">
              <a:buNone/>
            </a:pPr>
            <a:r>
              <a:rPr lang="en-US" sz="1600" b="0" i="0" dirty="0">
                <a:effectLst/>
                <a:cs typeface="+mn-lt"/>
              </a:rPr>
              <a:t>        print_tree_infix(node.left, level + 1)</a:t>
            </a:r>
            <a:endParaRPr lang="en-US" sz="1600" b="0" i="0" dirty="0">
              <a:effectLst/>
              <a:cs typeface="+mn-lt"/>
            </a:endParaRPr>
          </a:p>
          <a:p>
            <a:pPr marL="0" indent="0" algn="l">
              <a:buNone/>
            </a:pPr>
            <a:r>
              <a:rPr lang="en-US" sz="1600" b="0" i="0" dirty="0">
                <a:effectLst/>
                <a:cs typeface="+mn-lt"/>
              </a:rPr>
              <a:t>        print("  " * level + str(node.value))</a:t>
            </a:r>
            <a:endParaRPr lang="en-US" sz="1600" b="0" i="0" dirty="0">
              <a:effectLst/>
              <a:cs typeface="+mn-lt"/>
            </a:endParaRPr>
          </a:p>
          <a:p>
            <a:pPr marL="0" indent="0" algn="l">
              <a:buNone/>
            </a:pPr>
            <a:r>
              <a:rPr lang="en-US" sz="1600" b="0" i="0" dirty="0">
                <a:effectLst/>
                <a:cs typeface="+mn-lt"/>
              </a:rPr>
              <a:t>        print_tree_infix(node.right, level + 1)</a:t>
            </a:r>
            <a:endParaRPr lang="en-US" sz="1600" b="0" i="0" dirty="0">
              <a:effectLst/>
              <a:cs typeface="+mn-lt"/>
            </a:endParaRPr>
          </a:p>
          <a:p>
            <a:pPr marL="0" indent="0" algn="l">
              <a:buNone/>
            </a:pPr>
            <a:endParaRPr lang="en-US" sz="1600" b="0" i="0" dirty="0">
              <a:effectLst/>
              <a:cs typeface="+mn-lt"/>
            </a:endParaRPr>
          </a:p>
          <a:p>
            <a:pPr marL="0" indent="0" algn="l">
              <a:buNone/>
            </a:pPr>
            <a:r>
              <a:rPr lang="en-US" sz="1600" b="0" i="0" dirty="0">
                <a:effectLst/>
                <a:cs typeface="+mn-lt"/>
              </a:rPr>
              <a:t>def print_tree_prefix(node, level=0):</a:t>
            </a:r>
            <a:endParaRPr lang="en-US" sz="1600" b="0" i="0" dirty="0">
              <a:effectLst/>
              <a:cs typeface="+mn-lt"/>
            </a:endParaRPr>
          </a:p>
          <a:p>
            <a:pPr marL="0" indent="0" algn="l">
              <a:buNone/>
            </a:pPr>
            <a:r>
              <a:rPr lang="en-US" sz="1600" b="0" i="0" dirty="0">
                <a:effectLst/>
                <a:cs typeface="+mn-lt"/>
              </a:rPr>
              <a:t>    if node is not None:</a:t>
            </a:r>
            <a:endParaRPr lang="en-US" sz="1600" b="0" i="0" dirty="0">
              <a:effectLst/>
              <a:cs typeface="+mn-lt"/>
            </a:endParaRPr>
          </a:p>
          <a:p>
            <a:pPr marL="0" indent="0" algn="l">
              <a:buNone/>
            </a:pPr>
            <a:r>
              <a:rPr lang="en-US" sz="1600" b="0" i="0" dirty="0">
                <a:effectLst/>
                <a:cs typeface="+mn-lt"/>
              </a:rPr>
              <a:t>        print("  " * level + str(node.value))</a:t>
            </a:r>
            <a:endParaRPr lang="en-US" sz="1600" b="0" i="0" dirty="0">
              <a:effectLst/>
              <a:cs typeface="+mn-lt"/>
            </a:endParaRPr>
          </a:p>
          <a:p>
            <a:pPr marL="0" indent="0" algn="l">
              <a:buNone/>
            </a:pPr>
            <a:r>
              <a:rPr lang="en-US" sz="1600" b="0" i="0" dirty="0">
                <a:effectLst/>
                <a:cs typeface="+mn-lt"/>
              </a:rPr>
              <a:t>        print_tree_prefix(node.left, level + 1)</a:t>
            </a:r>
            <a:endParaRPr lang="en-US" sz="1600" b="0" i="0" dirty="0">
              <a:effectLst/>
              <a:cs typeface="+mn-lt"/>
            </a:endParaRPr>
          </a:p>
          <a:p>
            <a:pPr marL="0" indent="0" algn="l">
              <a:buNone/>
            </a:pPr>
            <a:r>
              <a:rPr lang="en-US" sz="1600" b="0" i="0" dirty="0">
                <a:effectLst/>
                <a:cs typeface="+mn-lt"/>
              </a:rPr>
              <a:t>        print_tree_prefix(node.right, level + 1)</a:t>
            </a:r>
            <a:endParaRPr lang="en-US" sz="1600" b="0" i="0" dirty="0">
              <a:effectLst/>
              <a:cs typeface="+mn-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2"/>
          </p:nvPr>
        </p:nvSpPr>
        <p:spPr>
          <a:xfrm>
            <a:off x="1339850" y="234315"/>
            <a:ext cx="3914775" cy="6623685"/>
          </a:xfrm>
        </p:spPr>
        <p:txBody>
          <a:bodyPr>
            <a:normAutofit/>
          </a:bodyPr>
          <a:p>
            <a:pPr marL="0" indent="0">
              <a:buNone/>
            </a:pPr>
            <a:r>
              <a:rPr lang="en-US" sz="1600"/>
              <a:t>def print_tree_postfix(node, level=0):</a:t>
            </a:r>
            <a:endParaRPr lang="en-US" sz="1600"/>
          </a:p>
          <a:p>
            <a:pPr marL="0" indent="0">
              <a:buNone/>
            </a:pPr>
            <a:r>
              <a:rPr lang="en-US" sz="1600"/>
              <a:t>    if node is not None:</a:t>
            </a:r>
            <a:endParaRPr lang="en-US" sz="1600"/>
          </a:p>
          <a:p>
            <a:pPr marL="0" indent="0">
              <a:buNone/>
            </a:pPr>
            <a:r>
              <a:rPr lang="en-US" sz="1600"/>
              <a:t>        print_tree_postfix(node.left, level + 1)</a:t>
            </a:r>
            <a:endParaRPr lang="en-US" sz="1600"/>
          </a:p>
          <a:p>
            <a:pPr marL="0" indent="0">
              <a:buNone/>
            </a:pPr>
            <a:r>
              <a:rPr lang="en-US" sz="1600"/>
              <a:t>        print_tree_postfix(node.right, level + 1)</a:t>
            </a:r>
            <a:endParaRPr lang="en-US" sz="1600"/>
          </a:p>
          <a:p>
            <a:pPr marL="0" indent="0">
              <a:buNone/>
            </a:pPr>
            <a:r>
              <a:rPr lang="en-US" sz="1600"/>
              <a:t>        print("  " * level + str(node.value))</a:t>
            </a:r>
            <a:endParaRPr lang="en-US" sz="1600"/>
          </a:p>
          <a:p>
            <a:pPr marL="0" indent="0">
              <a:buNone/>
            </a:pPr>
            <a:endParaRPr lang="en-US" sz="1600"/>
          </a:p>
          <a:p>
            <a:pPr marL="0" indent="0">
              <a:buNone/>
            </a:pPr>
            <a:r>
              <a:rPr lang="en-US" sz="1600"/>
              <a:t># Example usage:</a:t>
            </a:r>
            <a:endParaRPr lang="en-US" sz="1600"/>
          </a:p>
          <a:p>
            <a:pPr marL="0" indent="0">
              <a:buNone/>
            </a:pPr>
            <a:r>
              <a:rPr lang="en-US" sz="1600"/>
              <a:t>postfix_expression = ['9' ,'2' ,'3', '*','+' , '7' , '-', '4' , '5' ,'*' ,'+' , '5' , '2' , '3', '+' , '8' , '3' , '*'  ,'+' , '/' , '-' ]</a:t>
            </a:r>
            <a:endParaRPr lang="en-US" sz="1600"/>
          </a:p>
          <a:p>
            <a:pPr marL="0" indent="0">
              <a:buNone/>
            </a:pPr>
            <a:r>
              <a:rPr lang="en-US" sz="1600"/>
              <a:t>root = build_expression_tree(postfix_expression)</a:t>
            </a:r>
            <a:endParaRPr lang="en-US" sz="1600"/>
          </a:p>
          <a:p>
            <a:pPr marL="0" indent="0">
              <a:buNone/>
            </a:pPr>
            <a:endParaRPr lang="en-US" sz="1600"/>
          </a:p>
          <a:p>
            <a:pPr marL="0" indent="0">
              <a:buNone/>
            </a:pPr>
            <a:endParaRPr lang="en-US" sz="1600"/>
          </a:p>
          <a:p>
            <a:pPr marL="0" indent="0">
              <a:buNone/>
            </a:pPr>
            <a:r>
              <a:rPr lang="en-US" sz="1600"/>
              <a:t>print("\nInfix traversal:", end=' ')</a:t>
            </a:r>
            <a:endParaRPr lang="en-US" sz="1600"/>
          </a:p>
          <a:p>
            <a:pPr marL="0" indent="0">
              <a:buNone/>
            </a:pPr>
            <a:r>
              <a:rPr lang="en-US" sz="1600"/>
              <a:t>infix_traversal(root)</a:t>
            </a:r>
            <a:endParaRPr lang="en-US" sz="1600"/>
          </a:p>
          <a:p>
            <a:pPr marL="0" indent="0">
              <a:buNone/>
            </a:pPr>
            <a:r>
              <a:rPr lang="en-US" sz="1600"/>
              <a:t>print("\nExpression Tree in infix notation:")</a:t>
            </a:r>
            <a:endParaRPr lang="en-US" sz="1600"/>
          </a:p>
          <a:p>
            <a:pPr marL="0" indent="0">
              <a:buNone/>
            </a:pPr>
            <a:r>
              <a:rPr lang="en-US" sz="1600"/>
              <a:t>print_tree_infix(root)</a:t>
            </a:r>
            <a:endParaRPr lang="en-US" sz="1600"/>
          </a:p>
        </p:txBody>
      </p:sp>
      <p:sp>
        <p:nvSpPr>
          <p:cNvPr id="8" name="Content Placeholder 7"/>
          <p:cNvSpPr>
            <a:spLocks noGrp="1"/>
          </p:cNvSpPr>
          <p:nvPr>
            <p:ph sz="quarter" idx="4"/>
          </p:nvPr>
        </p:nvSpPr>
        <p:spPr>
          <a:xfrm>
            <a:off x="5781040" y="234315"/>
            <a:ext cx="6410960" cy="6282690"/>
          </a:xfrm>
        </p:spPr>
        <p:txBody>
          <a:bodyPr>
            <a:noAutofit/>
          </a:bodyPr>
          <a:p>
            <a:pPr marL="0" indent="0">
              <a:buNone/>
            </a:pPr>
            <a:r>
              <a:rPr lang="en-US" sz="1600"/>
              <a:t>print("Prefix traversal:", end=' ')</a:t>
            </a:r>
            <a:endParaRPr lang="en-US" sz="1600"/>
          </a:p>
          <a:p>
            <a:pPr marL="0" indent="0">
              <a:buNone/>
            </a:pPr>
            <a:r>
              <a:rPr lang="en-US" sz="1600"/>
              <a:t>prefix_traversal(root)</a:t>
            </a:r>
            <a:endParaRPr lang="en-US" sz="1600"/>
          </a:p>
          <a:p>
            <a:pPr marL="0" indent="0">
              <a:buNone/>
            </a:pPr>
            <a:r>
              <a:rPr lang="en-US" sz="1600"/>
              <a:t>print("\nExpression Tree in prefix notation:")</a:t>
            </a:r>
            <a:endParaRPr lang="en-US" sz="1600"/>
          </a:p>
          <a:p>
            <a:pPr marL="0" indent="0">
              <a:buNone/>
            </a:pPr>
            <a:r>
              <a:rPr lang="en-US" sz="1600"/>
              <a:t>print_tree_prefix(root)</a:t>
            </a:r>
            <a:endParaRPr lang="en-US" sz="1600"/>
          </a:p>
          <a:p>
            <a:pPr marL="0" indent="0">
              <a:buNone/>
            </a:pPr>
            <a:endParaRPr lang="en-US" sz="1600"/>
          </a:p>
          <a:p>
            <a:pPr marL="0" indent="0">
              <a:buNone/>
            </a:pPr>
            <a:endParaRPr lang="en-US" sz="1600"/>
          </a:p>
          <a:p>
            <a:pPr marL="0" indent="0">
              <a:buNone/>
            </a:pPr>
            <a:r>
              <a:rPr lang="en-US" sz="1600"/>
              <a:t>print("\nPostfix traversal:", end=' ')</a:t>
            </a:r>
            <a:endParaRPr lang="en-US" sz="1600"/>
          </a:p>
          <a:p>
            <a:pPr marL="0" indent="0">
              <a:buNone/>
            </a:pPr>
            <a:r>
              <a:rPr lang="en-US" sz="1600"/>
              <a:t>postfix_traversal(root)</a:t>
            </a:r>
            <a:endParaRPr lang="en-US" sz="1600"/>
          </a:p>
          <a:p>
            <a:pPr marL="0" indent="0">
              <a:buNone/>
            </a:pPr>
            <a:r>
              <a:rPr lang="en-US" sz="1600"/>
              <a:t>print("\nExpression Tree in postfix notation:")</a:t>
            </a:r>
            <a:endParaRPr lang="en-US" sz="1600"/>
          </a:p>
          <a:p>
            <a:pPr marL="0" indent="0">
              <a:buNone/>
            </a:pPr>
            <a:r>
              <a:rPr lang="en-US" sz="1600"/>
              <a:t>print_tree_postfix(root)</a:t>
            </a:r>
            <a:endParaRPr lang="en-US" sz="1600"/>
          </a:p>
          <a:p>
            <a:pPr marL="0" indent="0">
              <a:buNone/>
            </a:pPr>
            <a:endParaRPr lang="en-US" sz="1600"/>
          </a:p>
          <a:p>
            <a:pPr marL="0" indent="0">
              <a:buNone/>
            </a:pPr>
            <a:endParaRPr lang="en-US" sz="1600"/>
          </a:p>
          <a:p>
            <a:pPr marL="0" indent="0">
              <a:buNone/>
            </a:pPr>
            <a:endParaRPr lang="en-US" sz="1600"/>
          </a:p>
          <a:p>
            <a:pPr marL="0" indent="0">
              <a:buNone/>
            </a:pPr>
            <a:r>
              <a:rPr lang="en-US" sz="1600"/>
              <a:t>print("\nEvaluation result For infix:", evaluate(root))</a:t>
            </a:r>
            <a:endParaRPr lang="en-US" sz="1600"/>
          </a:p>
          <a:p>
            <a:pPr marL="0" indent="0">
              <a:buNone/>
            </a:pPr>
            <a:r>
              <a:rPr lang="en-US" sz="1600"/>
              <a:t>print("\nEvaluation result For prefix:", evaluate(root))</a:t>
            </a:r>
            <a:endParaRPr lang="en-US" sz="1600"/>
          </a:p>
          <a:p>
            <a:pPr marL="0" indent="0">
              <a:buNone/>
            </a:pPr>
            <a:r>
              <a:rPr lang="en-US" sz="1600"/>
              <a:t>print("\nEvaluation result For postfix:", evaluate(root))</a:t>
            </a:r>
            <a:endParaRPr lang="en-US" sz="1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2285365" y="1064895"/>
            <a:ext cx="8263255" cy="472821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912745" y="817880"/>
            <a:ext cx="6366510" cy="52228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p:cNvPicPr>
            <a:picLocks noChangeAspect="1"/>
          </p:cNvPicPr>
          <p:nvPr>
            <p:ph idx="1"/>
          </p:nvPr>
        </p:nvPicPr>
        <p:blipFill>
          <a:blip r:embed="rId1"/>
          <a:stretch>
            <a:fillRect/>
          </a:stretch>
        </p:blipFill>
        <p:spPr>
          <a:xfrm>
            <a:off x="2922270" y="680720"/>
            <a:ext cx="6347460" cy="549211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471295" y="2810510"/>
            <a:ext cx="9676765" cy="1695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42975" y="622895"/>
            <a:ext cx="9977262" cy="561221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13781" y="1082675"/>
            <a:ext cx="7735712" cy="435133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13832" y="1139825"/>
            <a:ext cx="7735712" cy="43513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62446" y="961017"/>
            <a:ext cx="11129554" cy="589698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14143</Words>
  <Application>WPS Presentation</Application>
  <PresentationFormat>Widescreen</PresentationFormat>
  <Paragraphs>360</Paragraphs>
  <Slides>58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58</vt:i4>
      </vt:variant>
    </vt:vector>
  </HeadingPairs>
  <TitlesOfParts>
    <vt:vector size="69" baseType="lpstr">
      <vt:lpstr>Arial</vt:lpstr>
      <vt:lpstr>SimSun</vt:lpstr>
      <vt:lpstr>Wingdings</vt:lpstr>
      <vt:lpstr>BookAntiqua</vt:lpstr>
      <vt:lpstr>Segoe Print</vt:lpstr>
      <vt:lpstr>Font Awesome 5 Free Regular</vt:lpstr>
      <vt:lpstr>Calibri Light</vt:lpstr>
      <vt:lpstr>Microsoft YaHei</vt:lpstr>
      <vt:lpstr>Arial Unicode MS</vt:lpstr>
      <vt:lpstr>Calibri</vt:lpstr>
      <vt:lpstr>Office Theme</vt:lpstr>
      <vt:lpstr> EXPRESSION TREE EVALUATION IMPLEMENTING INFIX, PREFIX, AND POSTFIX TRAVERSAL </vt:lpstr>
      <vt:lpstr>OBJECTIVES:</vt:lpstr>
      <vt:lpstr>PowerPoint 演示文稿</vt:lpstr>
      <vt:lpstr>TREE</vt:lpstr>
      <vt:lpstr>PowerPoint 演示文稿</vt:lpstr>
      <vt:lpstr>PowerPoint 演示文稿</vt:lpstr>
      <vt:lpstr>PowerPoint 演示文稿</vt:lpstr>
      <vt:lpstr>PowerPoint 演示文稿</vt:lpstr>
      <vt:lpstr>PowerPoint 演示文稿</vt:lpstr>
      <vt:lpstr>PowerPoint 演示文稿</vt:lpstr>
      <vt:lpstr>TERMINOLOGY:</vt:lpstr>
      <vt:lpstr>TERMINOLOGY:</vt:lpstr>
      <vt:lpstr>TERMINOLOGY:</vt:lpstr>
      <vt:lpstr>TERMINOLOGY:</vt:lpstr>
      <vt:lpstr>TERMINOLOGY:</vt:lpstr>
      <vt:lpstr>TERMINOLOGY:</vt:lpstr>
      <vt:lpstr>TERMINOLOGY:</vt:lpstr>
      <vt:lpstr>TERMINOLOGY:</vt:lpstr>
      <vt:lpstr>TERMINOLOGY:</vt:lpstr>
      <vt:lpstr>TERMINOLOGY:</vt:lpstr>
      <vt:lpstr> BINARY TREE</vt:lpstr>
      <vt:lpstr>PowerPoint 演示文稿</vt:lpstr>
      <vt:lpstr>PowerPoint 演示文稿</vt:lpstr>
      <vt:lpstr>PowerPoint 演示文稿</vt:lpstr>
      <vt:lpstr>PowerPoint 演示文稿</vt:lpstr>
      <vt:lpstr> BINARY SEARCH TREE</vt:lpstr>
      <vt:lpstr>PowerPoint 演示文稿</vt:lpstr>
      <vt:lpstr>TREE TRAVERSAL</vt:lpstr>
      <vt:lpstr>PowerPoint 演示文稿</vt:lpstr>
      <vt:lpstr>PowerPoint 演示文稿</vt:lpstr>
      <vt:lpstr>PowerPoint 演示文稿</vt:lpstr>
      <vt:lpstr>PowerPoint 演示文稿</vt:lpstr>
      <vt:lpstr>INTRODUCTION</vt:lpstr>
      <vt:lpstr>PowerPoint 演示文稿</vt:lpstr>
      <vt:lpstr>PowerPoint 演示文稿</vt:lpstr>
      <vt:lpstr>PowerPoint 演示文稿</vt:lpstr>
      <vt:lpstr>PowerPoint 演示文稿</vt:lpstr>
      <vt:lpstr>Evaluation of Prefix Expressions (Polish Notation)</vt:lpstr>
      <vt:lpstr>PowerPoint 演示文稿</vt:lpstr>
      <vt:lpstr>Evaluation of Postfix Expressions </vt:lpstr>
      <vt:lpstr>PowerPoint 演示文稿</vt:lpstr>
      <vt:lpstr>Evaluation of Infix Expressions </vt:lpstr>
      <vt:lpstr>PowerPoint 演示文稿</vt:lpstr>
      <vt:lpstr>PowerPoint 演示文稿</vt:lpstr>
      <vt:lpstr>PowerPoint 演示文稿</vt:lpstr>
      <vt:lpstr>ALGORITHM:</vt:lpstr>
      <vt:lpstr>PowerPoint 演示文稿</vt:lpstr>
      <vt:lpstr>PowerPoint 演示文稿</vt:lpstr>
      <vt:lpstr>IMPLEMENTATION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Clustering and Community Detection: Implementing Modularity Optimization</dc:title>
  <dc:creator>vijay kumar</dc:creator>
  <cp:lastModifiedBy>ELCOT</cp:lastModifiedBy>
  <cp:revision>98</cp:revision>
  <dcterms:created xsi:type="dcterms:W3CDTF">2024-02-09T05:43:00Z</dcterms:created>
  <dcterms:modified xsi:type="dcterms:W3CDTF">2024-02-18T13:14:43Z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8C0205B9A38B4E69AC79C62E58772597_13</vt:lpwstr>
  </property>
  <property fmtid="{D5CDD505-2E9C-101B-9397-08002B2CF9AE}" pid="3" name="KSOProductBuildVer">
    <vt:lpwstr>1033-12.2.0.13431</vt:lpwstr>
  </property>
</Properties>
</file>