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7" r:id="rId3"/>
    <p:sldId id="258" r:id="rId4"/>
    <p:sldId id="451" r:id="rId5"/>
    <p:sldId id="452" r:id="rId6"/>
    <p:sldId id="260" r:id="rId7"/>
    <p:sldId id="261" r:id="rId8"/>
    <p:sldId id="265" r:id="rId9"/>
    <p:sldId id="267" r:id="rId10"/>
    <p:sldId id="266" r:id="rId11"/>
    <p:sldId id="294" r:id="rId12"/>
    <p:sldId id="268" r:id="rId13"/>
    <p:sldId id="270" r:id="rId14"/>
    <p:sldId id="271" r:id="rId15"/>
    <p:sldId id="273" r:id="rId16"/>
    <p:sldId id="274" r:id="rId17"/>
    <p:sldId id="275" r:id="rId18"/>
    <p:sldId id="276" r:id="rId19"/>
    <p:sldId id="278" r:id="rId20"/>
    <p:sldId id="279" r:id="rId21"/>
    <p:sldId id="284" r:id="rId22"/>
    <p:sldId id="285" r:id="rId23"/>
    <p:sldId id="281" r:id="rId24"/>
    <p:sldId id="283" r:id="rId25"/>
    <p:sldId id="518" r:id="rId26"/>
    <p:sldId id="456" r:id="rId27"/>
    <p:sldId id="453" r:id="rId28"/>
    <p:sldId id="496" r:id="rId29"/>
    <p:sldId id="462" r:id="rId30"/>
    <p:sldId id="495" r:id="rId31"/>
    <p:sldId id="463" r:id="rId32"/>
    <p:sldId id="464" r:id="rId33"/>
    <p:sldId id="455" r:id="rId34"/>
    <p:sldId id="465" r:id="rId35"/>
    <p:sldId id="459" r:id="rId36"/>
    <p:sldId id="466" r:id="rId37"/>
    <p:sldId id="457" r:id="rId38"/>
    <p:sldId id="458" r:id="rId39"/>
    <p:sldId id="380" r:id="rId40"/>
    <p:sldId id="381" r:id="rId41"/>
    <p:sldId id="382" r:id="rId42"/>
    <p:sldId id="384" r:id="rId43"/>
    <p:sldId id="386" r:id="rId44"/>
    <p:sldId id="387" r:id="rId45"/>
    <p:sldId id="389" r:id="rId46"/>
    <p:sldId id="449" r:id="rId47"/>
    <p:sldId id="450" r:id="rId48"/>
    <p:sldId id="39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kumar" initials="v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668145"/>
          </a:xfrm>
        </p:spPr>
        <p:txBody>
          <a:bodyPr/>
          <a:lstStyle/>
          <a:p>
            <a:pPr algn="ctr"/>
            <a:r>
              <a:rPr lang="en-US" b="1" i="0" u="none" strike="noStrike" baseline="0" dirty="0">
                <a:gradFill>
                  <a:gsLst>
                    <a:gs pos="0">
                      <a:srgbClr val="007BD3"/>
                    </a:gs>
                    <a:gs pos="100000">
                      <a:srgbClr val="034373"/>
                    </a:gs>
                  </a:gsLst>
                  <a:lin scaled="0"/>
                </a:gradFill>
              </a:rPr>
              <a:t>Graph Partitioning Algorithms: Balancing Nodes and Edges in Discrete Optimization</a:t>
            </a:r>
            <a:endParaRPr lang="en-US" b="1" i="0" u="none" strike="noStrike" baseline="0" dirty="0">
              <a:gradFill>
                <a:gsLst>
                  <a:gs pos="0">
                    <a:srgbClr val="007BD3"/>
                  </a:gs>
                  <a:gs pos="100000">
                    <a:srgbClr val="034373"/>
                  </a:gs>
                </a:gsLst>
                <a:lin scaled="0"/>
              </a:gra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52145" y="1034415"/>
            <a:ext cx="10812145" cy="5047615"/>
          </a:xfrm>
          <a:prstGeom prst="rect">
            <a:avLst/>
          </a:prstGeom>
          <a:noFill/>
        </p:spPr>
        <p:txBody>
          <a:bodyPr wrap="square" rtlCol="0">
            <a:noAutofit/>
          </a:bodyPr>
          <a:p>
            <a:pPr marL="342900" indent="-342900">
              <a:buFont typeface="Wingdings" panose="05000000000000000000" charset="0"/>
              <a:buChar char="Ø"/>
            </a:pPr>
            <a:r>
              <a:rPr lang="en-US" sz="2000" b="1"/>
              <a:t>Weight:</a:t>
            </a:r>
            <a:r>
              <a:rPr lang="en-US"/>
              <a:t> </a:t>
            </a:r>
            <a:r>
              <a:rPr lang="en-US" sz="1700"/>
              <a:t>A weight can be assigned to an edge, representing the cost or distance between two vertices. A weighted graph is a graph where the edges have weights.</a:t>
            </a:r>
            <a:endParaRPr lang="en-US" sz="1700"/>
          </a:p>
          <a:p>
            <a:pPr marL="285750" indent="-285750">
              <a:buFont typeface="Wingdings" panose="05000000000000000000" charset="0"/>
              <a:buChar char="Ø"/>
            </a:pPr>
            <a:endParaRPr lang="en-US"/>
          </a:p>
          <a:p>
            <a:pPr marL="285750" indent="-285750">
              <a:buFont typeface="Wingdings" panose="05000000000000000000" charset="0"/>
              <a:buChar char="Ø"/>
            </a:pPr>
            <a:endParaRPr lang="en-US"/>
          </a:p>
          <a:p>
            <a:pPr marL="342900" indent="-342900">
              <a:buFont typeface="Wingdings" panose="05000000000000000000" charset="0"/>
              <a:buChar char="Ø"/>
            </a:pPr>
            <a:r>
              <a:rPr lang="en-US" sz="2000" b="1"/>
              <a:t>Degree</a:t>
            </a:r>
            <a:r>
              <a:rPr lang="en-US" sz="2200" b="1"/>
              <a:t>:</a:t>
            </a:r>
            <a:r>
              <a:rPr lang="en-US"/>
              <a:t> </a:t>
            </a:r>
            <a:r>
              <a:rPr lang="en-US" sz="1700"/>
              <a:t>The degree of a vertex is the number of edges that connect to it. In a directed graph, the in-degree of a vertex is the number of edges that point to it, and the out-degree is the number of edges that start from it.</a:t>
            </a:r>
            <a:endParaRPr lang="en-US" sz="1700"/>
          </a:p>
          <a:p>
            <a:pPr marL="285750" indent="-285750">
              <a:buFont typeface="Wingdings" panose="05000000000000000000" charset="0"/>
              <a:buChar char="Ø"/>
            </a:pPr>
            <a:endParaRPr lang="en-US" sz="1700"/>
          </a:p>
          <a:p>
            <a:pPr marL="342900" indent="-342900">
              <a:buFont typeface="Wingdings" panose="05000000000000000000" charset="0"/>
              <a:buChar char="Ø"/>
            </a:pPr>
            <a:r>
              <a:rPr lang="en-US" sz="2000" b="1"/>
              <a:t>Path</a:t>
            </a:r>
            <a:r>
              <a:rPr lang="en-US"/>
              <a:t>: </a:t>
            </a:r>
            <a:r>
              <a:rPr lang="en-US" sz="1700"/>
              <a:t>A path is a sequence of vertices that are connected by edges. A simple path does not contain any repeated vertices or edges.</a:t>
            </a:r>
            <a:endParaRPr lang="en-US" sz="1700"/>
          </a:p>
          <a:p>
            <a:pPr marL="285750" indent="-285750">
              <a:buFont typeface="Wingdings" panose="05000000000000000000" charset="0"/>
              <a:buChar char="Ø"/>
            </a:pPr>
            <a:endParaRPr lang="en-US"/>
          </a:p>
          <a:p>
            <a:pPr marL="342900" indent="-342900">
              <a:buFont typeface="Wingdings" panose="05000000000000000000" charset="0"/>
              <a:buChar char="Ø"/>
            </a:pPr>
            <a:r>
              <a:rPr lang="en-US" sz="2000" b="1"/>
              <a:t>Cycle</a:t>
            </a:r>
            <a:r>
              <a:rPr lang="en-US"/>
              <a:t>: </a:t>
            </a:r>
            <a:r>
              <a:rPr lang="en-US" sz="1700"/>
              <a:t>A cycle is a path that starts and ends at the same vertex. A simple cycle does not contain any repeated vertices or edges.</a:t>
            </a:r>
            <a:endParaRPr lang="en-US" sz="1700"/>
          </a:p>
          <a:p>
            <a:pPr marL="285750" indent="-285750">
              <a:buFont typeface="Wingdings" panose="05000000000000000000" charset="0"/>
              <a:buChar char="Ø"/>
            </a:pPr>
            <a:endParaRPr lang="en-US"/>
          </a:p>
          <a:p>
            <a:pPr marL="342900" indent="-342900">
              <a:buFont typeface="Wingdings" panose="05000000000000000000" charset="0"/>
              <a:buChar char="Ø"/>
            </a:pPr>
            <a:r>
              <a:rPr lang="en-US" sz="2000" b="1"/>
              <a:t>Connectedness</a:t>
            </a:r>
            <a:r>
              <a:rPr lang="en-US"/>
              <a:t>: </a:t>
            </a:r>
            <a:r>
              <a:rPr lang="en-US" sz="1700"/>
              <a:t>A graph is said to be connected if there is a path between any two vertices. A disconnected graph is a graph that is not connected.</a:t>
            </a:r>
            <a:endParaRPr lang="en-US" sz="1700"/>
          </a:p>
        </p:txBody>
      </p:sp>
      <p:sp>
        <p:nvSpPr>
          <p:cNvPr id="5" name="Text Box 4"/>
          <p:cNvSpPr txBox="1"/>
          <p:nvPr/>
        </p:nvSpPr>
        <p:spPr>
          <a:xfrm>
            <a:off x="5822950" y="611505"/>
            <a:ext cx="4064000" cy="368300"/>
          </a:xfrm>
          <a:prstGeom prst="rect">
            <a:avLst/>
          </a:prstGeom>
          <a:noFill/>
        </p:spPr>
        <p:txBody>
          <a:bodyPr wrap="square" rtlCol="0">
            <a:spAutoFit/>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563112"/>
            <a:ext cx="10866119" cy="568234"/>
          </a:xfrm>
        </p:spPr>
        <p:txBody>
          <a:bodyPr>
            <a:noAutofit/>
          </a:bodyPr>
          <a:lstStyle/>
          <a:p>
            <a:r>
              <a:rPr lang="en-IN" sz="3200" b="1" dirty="0">
                <a:solidFill>
                  <a:srgbClr val="C00000"/>
                </a:solidFill>
              </a:rPr>
              <a:t>TYPES OF GRAPH</a:t>
            </a:r>
            <a:endParaRPr lang="en-IN" sz="3200" b="1" dirty="0">
              <a:solidFill>
                <a:srgbClr val="C00000"/>
              </a:solidFill>
            </a:endParaRPr>
          </a:p>
        </p:txBody>
      </p:sp>
      <p:sp>
        <p:nvSpPr>
          <p:cNvPr id="3" name="Content Placeholder 2"/>
          <p:cNvSpPr>
            <a:spLocks noGrp="1"/>
          </p:cNvSpPr>
          <p:nvPr>
            <p:ph type="body" sz="half" idx="2"/>
          </p:nvPr>
        </p:nvSpPr>
        <p:spPr>
          <a:xfrm>
            <a:off x="1048385" y="1284605"/>
            <a:ext cx="10737215" cy="1818640"/>
          </a:xfrm>
        </p:spPr>
        <p:txBody>
          <a:bodyPr>
            <a:normAutofit fontScale="90000" lnSpcReduction="10000"/>
          </a:bodyPr>
          <a:lstStyle/>
          <a:p>
            <a:pPr marL="342900" indent="-342900">
              <a:buFont typeface="Wingdings" panose="05000000000000000000" charset="0"/>
              <a:buChar char="Ø"/>
            </a:pPr>
            <a:r>
              <a:rPr lang="en-IN" sz="2400" b="1" dirty="0"/>
              <a:t>Null Graph</a:t>
            </a:r>
            <a:endParaRPr lang="en-IN" sz="2400" b="1" dirty="0"/>
          </a:p>
          <a:p>
            <a:r>
              <a:rPr lang="en-IN" sz="2200" dirty="0"/>
              <a:t>A graph is known as a null graph if there are no edges in the graph.</a:t>
            </a:r>
            <a:endParaRPr lang="en-IN" sz="2200" dirty="0"/>
          </a:p>
          <a:p>
            <a:endParaRPr lang="en-IN" sz="2400" dirty="0"/>
          </a:p>
          <a:p>
            <a:pPr marL="342900" indent="-342900">
              <a:buFont typeface="Wingdings" panose="05000000000000000000" charset="0"/>
              <a:buChar char="Ø"/>
            </a:pPr>
            <a:r>
              <a:rPr lang="en-IN" sz="2400" b="1" dirty="0"/>
              <a:t>Trivial Graph</a:t>
            </a:r>
            <a:endParaRPr lang="en-IN" sz="2400" b="1" dirty="0"/>
          </a:p>
          <a:p>
            <a:r>
              <a:rPr lang="en-IN" sz="2200" dirty="0"/>
              <a:t>Graph having only a single vertex, it is also the smallest graph possible</a:t>
            </a:r>
            <a:endParaRPr lang="en-IN" sz="2200" dirty="0"/>
          </a:p>
        </p:txBody>
      </p:sp>
      <p:pic>
        <p:nvPicPr>
          <p:cNvPr id="5" name="Picture Placeholder 4" descr="null_graph_trivial"/>
          <p:cNvPicPr>
            <a:picLocks noChangeAspect="1"/>
          </p:cNvPicPr>
          <p:nvPr>
            <p:ph type="pic" idx="1"/>
          </p:nvPr>
        </p:nvPicPr>
        <p:blipFill>
          <a:blip r:embed="rId1"/>
          <a:stretch>
            <a:fillRect/>
          </a:stretch>
        </p:blipFill>
        <p:spPr>
          <a:xfrm>
            <a:off x="3564890" y="3256280"/>
            <a:ext cx="5062855" cy="31140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18360"/>
          </a:xfrm>
        </p:spPr>
        <p:txBody>
          <a:bodyPr>
            <a:normAutofit fontScale="60000"/>
          </a:bodyPr>
          <a:lstStyle/>
          <a:p>
            <a:pPr marL="342900" indent="-342900">
              <a:buFont typeface="Wingdings" panose="05000000000000000000" charset="0"/>
              <a:buChar char="Ø"/>
            </a:pPr>
            <a:r>
              <a:rPr lang="en-IN" sz="3665" b="1" dirty="0"/>
              <a:t>Undirected Graph</a:t>
            </a:r>
            <a:endParaRPr lang="en-IN" sz="2200" b="1" dirty="0"/>
          </a:p>
          <a:p>
            <a:r>
              <a:rPr lang="en-IN" sz="2855" dirty="0"/>
              <a:t>A graph in which edges do not have any direction. That is the nodes are unordered pairs in the definition of every edge</a:t>
            </a:r>
            <a:r>
              <a:rPr lang="en-IN" sz="2200" dirty="0"/>
              <a:t>. </a:t>
            </a:r>
            <a:endParaRPr lang="en-IN" sz="2200" dirty="0"/>
          </a:p>
          <a:p>
            <a:pPr marL="342900" indent="-342900">
              <a:buFont typeface="Wingdings" panose="05000000000000000000" charset="0"/>
              <a:buChar char="Ø"/>
            </a:pPr>
            <a:endParaRPr lang="en-IN" sz="2200" dirty="0"/>
          </a:p>
          <a:p>
            <a:pPr marL="342900" indent="-342900">
              <a:buFont typeface="Wingdings" panose="05000000000000000000" charset="0"/>
              <a:buChar char="Ø"/>
            </a:pPr>
            <a:r>
              <a:rPr lang="en-IN" sz="3665" b="1" dirty="0"/>
              <a:t>Directed Graph</a:t>
            </a:r>
            <a:endParaRPr lang="en-IN" sz="2200" b="1" dirty="0"/>
          </a:p>
          <a:p>
            <a:r>
              <a:rPr lang="en-IN" sz="2855" dirty="0"/>
              <a:t>A graph in which edge has direction. That is the nodes are ordered pairs in the definition of every edge.</a:t>
            </a:r>
            <a:endParaRPr lang="en-IN" sz="2855" dirty="0"/>
          </a:p>
        </p:txBody>
      </p:sp>
      <p:pic>
        <p:nvPicPr>
          <p:cNvPr id="5" name="Picture Placeholder 4" descr="C:\Users\ELCOT\Downloads\directed.jpgdirected"/>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18360"/>
          </a:xfrm>
        </p:spPr>
        <p:txBody>
          <a:bodyPr>
            <a:normAutofit fontScale="60000"/>
          </a:bodyPr>
          <a:lstStyle/>
          <a:p>
            <a:pPr marL="285750" indent="-285750">
              <a:buFont typeface="Wingdings" panose="05000000000000000000" charset="0"/>
              <a:buChar char="Ø"/>
            </a:pPr>
            <a:r>
              <a:rPr lang="en-IN" sz="3665" b="1" dirty="0"/>
              <a:t>Connected Graph</a:t>
            </a:r>
            <a:endParaRPr lang="en-IN" sz="3665" b="1" dirty="0"/>
          </a:p>
          <a:p>
            <a:r>
              <a:rPr lang="en-IN" sz="2855" dirty="0"/>
              <a:t>The graph in which from one node we can visit any other node in the graph is known as a connected graph. </a:t>
            </a:r>
            <a:endParaRPr lang="en-IN" sz="2855" dirty="0"/>
          </a:p>
          <a:p>
            <a:endParaRPr lang="en-IN" sz="2855" dirty="0"/>
          </a:p>
          <a:p>
            <a:pPr marL="285750" indent="-285750">
              <a:buFont typeface="Wingdings" panose="05000000000000000000" charset="0"/>
              <a:buChar char="Ø"/>
            </a:pPr>
            <a:r>
              <a:rPr lang="en-IN" sz="3665" b="1" dirty="0"/>
              <a:t>Disconnected Graph</a:t>
            </a:r>
            <a:endParaRPr lang="en-IN" sz="3665" b="1" dirty="0"/>
          </a:p>
          <a:p>
            <a:r>
              <a:rPr lang="en-IN" sz="2855" dirty="0"/>
              <a:t>The graph in which at least one node is not reachable from a node is known as a disconnected graph.</a:t>
            </a:r>
            <a:endParaRPr lang="en-IN" sz="2855" dirty="0"/>
          </a:p>
        </p:txBody>
      </p:sp>
      <p:pic>
        <p:nvPicPr>
          <p:cNvPr id="5" name="Picture Placeholder 4" descr="C:\Users\ELCOT\Downloads\connected1.jpgconnected1"/>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18360"/>
          </a:xfrm>
        </p:spPr>
        <p:txBody>
          <a:bodyPr>
            <a:normAutofit fontScale="90000"/>
          </a:bodyPr>
          <a:lstStyle/>
          <a:p>
            <a:pPr marL="285750" indent="-285750">
              <a:buFont typeface="Wingdings" panose="05000000000000000000" charset="0"/>
              <a:buChar char="Ø"/>
            </a:pPr>
            <a:r>
              <a:rPr lang="en-IN" sz="2750" b="1" dirty="0"/>
              <a:t>Regular Graph</a:t>
            </a:r>
            <a:endParaRPr lang="en-IN" sz="2750" b="1" dirty="0"/>
          </a:p>
          <a:p>
            <a:r>
              <a:rPr lang="en-IN" sz="1890" dirty="0"/>
              <a:t>The graph in which the degree of every vertex is equal to K is called K regular graph.</a:t>
            </a:r>
            <a:endParaRPr lang="en-IN" sz="1890" dirty="0"/>
          </a:p>
          <a:p>
            <a:pPr>
              <a:buFont typeface="Wingdings" panose="05000000000000000000" charset="0"/>
            </a:pPr>
            <a:endParaRPr lang="en-IN" sz="2855" dirty="0"/>
          </a:p>
          <a:p>
            <a:pPr marL="285750" indent="-285750">
              <a:buFont typeface="Wingdings" panose="05000000000000000000" charset="0"/>
              <a:buChar char="Ø"/>
            </a:pPr>
            <a:r>
              <a:rPr lang="en-IN" sz="2445" b="1" dirty="0"/>
              <a:t>Complete Graph</a:t>
            </a:r>
            <a:endParaRPr lang="en-IN" sz="2445" b="1" dirty="0"/>
          </a:p>
          <a:p>
            <a:r>
              <a:rPr lang="en-IN" sz="1890" dirty="0"/>
              <a:t>The graph in which from each node there is an edge to each other node.</a:t>
            </a:r>
            <a:endParaRPr lang="en-IN" sz="1890" dirty="0"/>
          </a:p>
        </p:txBody>
      </p:sp>
      <p:pic>
        <p:nvPicPr>
          <p:cNvPr id="5" name="Picture Placeholder 4" descr="C:\Users\ELCOT\Downloads\regular.jpgregular"/>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18360"/>
          </a:xfrm>
        </p:spPr>
        <p:txBody>
          <a:bodyPr>
            <a:normAutofit/>
          </a:bodyPr>
          <a:lstStyle/>
          <a:p>
            <a:pPr marL="285750" indent="-285750">
              <a:buFont typeface="Wingdings" panose="05000000000000000000" charset="0"/>
              <a:buChar char="Ø"/>
            </a:pPr>
            <a:r>
              <a:rPr lang="en-IN" sz="2200" b="1" dirty="0"/>
              <a:t>Cycle Graph</a:t>
            </a:r>
            <a:endParaRPr lang="en-IN" sz="2200" b="1" dirty="0"/>
          </a:p>
          <a:p>
            <a:r>
              <a:rPr lang="en-IN" sz="1700" dirty="0"/>
              <a:t>The graph in which the graph is a cycle in itself, the degree of each vertex is 2. </a:t>
            </a:r>
            <a:endParaRPr lang="en-IN" sz="1700" dirty="0"/>
          </a:p>
          <a:p>
            <a:pPr marL="285750" indent="-285750">
              <a:buFont typeface="Wingdings" panose="05000000000000000000" charset="0"/>
              <a:buChar char="Ø"/>
            </a:pPr>
            <a:endParaRPr lang="en-IN" sz="2125" dirty="0"/>
          </a:p>
          <a:p>
            <a:pPr marL="285750" indent="-285750">
              <a:buFont typeface="Wingdings" panose="05000000000000000000" charset="0"/>
              <a:buChar char="Ø"/>
            </a:pPr>
            <a:r>
              <a:rPr lang="en-IN" sz="2200" b="1" dirty="0"/>
              <a:t>Cyclic Graph</a:t>
            </a:r>
            <a:endParaRPr lang="en-IN" sz="2200" b="1" dirty="0"/>
          </a:p>
          <a:p>
            <a:r>
              <a:rPr lang="en-IN" sz="1700" dirty="0"/>
              <a:t>A graph containing at least one cycle is known as a Cyclic graph.</a:t>
            </a:r>
            <a:endParaRPr lang="en-IN" sz="1700" dirty="0"/>
          </a:p>
        </p:txBody>
      </p:sp>
      <p:pic>
        <p:nvPicPr>
          <p:cNvPr id="5" name="Picture Placeholder 4" descr="C:\Users\ELCOT\Downloads\cyclic.jpgcyclic"/>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18360"/>
          </a:xfrm>
        </p:spPr>
        <p:txBody>
          <a:bodyPr>
            <a:normAutofit lnSpcReduction="20000"/>
          </a:bodyPr>
          <a:lstStyle/>
          <a:p>
            <a:pPr marL="285750" indent="-285750">
              <a:buFont typeface="Wingdings" panose="05000000000000000000" charset="0"/>
              <a:buChar char="Ø"/>
            </a:pPr>
            <a:r>
              <a:rPr lang="en-IN" sz="2200" dirty="0"/>
              <a:t> </a:t>
            </a:r>
            <a:r>
              <a:rPr lang="en-IN" sz="2200" b="1" dirty="0"/>
              <a:t>Directed Acyclic Graph</a:t>
            </a:r>
            <a:endParaRPr lang="en-IN" sz="2200" dirty="0"/>
          </a:p>
          <a:p>
            <a:r>
              <a:rPr lang="en-IN" sz="1700" dirty="0"/>
              <a:t>A Directed Graph that does not contain any cycle. </a:t>
            </a:r>
            <a:endParaRPr lang="en-IN" sz="1700" dirty="0"/>
          </a:p>
          <a:p>
            <a:pPr marL="285750" indent="-285750">
              <a:buFont typeface="Wingdings" panose="05000000000000000000" charset="0"/>
              <a:buChar char="Ø"/>
            </a:pPr>
            <a:endParaRPr lang="en-IN" sz="2200" dirty="0"/>
          </a:p>
          <a:p>
            <a:pPr marL="285750" indent="-285750">
              <a:buFont typeface="Wingdings" panose="05000000000000000000" charset="0"/>
              <a:buChar char="Ø"/>
            </a:pPr>
            <a:r>
              <a:rPr lang="en-IN" sz="2200" b="1" dirty="0"/>
              <a:t>Bipartite Graph</a:t>
            </a:r>
            <a:endParaRPr lang="en-IN" sz="2200" b="1" dirty="0"/>
          </a:p>
          <a:p>
            <a:r>
              <a:rPr lang="en-IN" sz="1700" dirty="0"/>
              <a:t>A graph in which vertex can be divided into two sets such that vertex in each set does not contain any edge between them.</a:t>
            </a:r>
            <a:endParaRPr lang="en-IN" sz="1700" dirty="0"/>
          </a:p>
        </p:txBody>
      </p:sp>
      <p:pic>
        <p:nvPicPr>
          <p:cNvPr id="5" name="Picture Placeholder 4" descr="C:\Users\ELCOT\Downloads\bipartite1.jpgbipartite1"/>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p:nvPr>
            <p:ph type="body" sz="half" idx="2"/>
          </p:nvPr>
        </p:nvSpPr>
        <p:spPr>
          <a:xfrm>
            <a:off x="840105" y="2057400"/>
            <a:ext cx="10160635" cy="3811905"/>
          </a:xfrm>
        </p:spPr>
        <p:txBody>
          <a:bodyPr/>
          <a:p>
            <a:pPr marL="342900" indent="-342900" algn="l">
              <a:buFont typeface="Wingdings" panose="05000000000000000000" charset="0"/>
              <a:buChar char="Ø"/>
            </a:pPr>
            <a:r>
              <a:rPr lang="en-US" sz="2400"/>
              <a:t> </a:t>
            </a:r>
            <a:r>
              <a:rPr lang="en-US" sz="2200" b="1"/>
              <a:t>Weighted Graph</a:t>
            </a:r>
            <a:endParaRPr lang="en-US" sz="2400"/>
          </a:p>
          <a:p>
            <a:pPr algn="l"/>
            <a:endParaRPr lang="en-US"/>
          </a:p>
          <a:p>
            <a:pPr marL="342900" indent="-342900" algn="l">
              <a:buFont typeface="Arial" panose="020B0604020202020204" pitchFamily="34" charset="0"/>
              <a:buChar char="•"/>
            </a:pPr>
            <a:r>
              <a:rPr lang="en-US" sz="1900"/>
              <a:t>A graph in which the edges are already specified with suitable weight is known as a weighted graph. </a:t>
            </a:r>
            <a:endParaRPr lang="en-US" sz="1900"/>
          </a:p>
          <a:p>
            <a:pPr marL="342900" indent="-342900" algn="l">
              <a:buFont typeface="Arial" panose="020B0604020202020204" pitchFamily="34" charset="0"/>
              <a:buChar char="•"/>
            </a:pPr>
            <a:endParaRPr lang="en-US" sz="1900"/>
          </a:p>
          <a:p>
            <a:pPr marL="342900" indent="-342900" algn="l">
              <a:buFont typeface="Arial" panose="020B0604020202020204" pitchFamily="34" charset="0"/>
              <a:buChar char="•"/>
            </a:pPr>
            <a:r>
              <a:rPr lang="en-US" sz="1900"/>
              <a:t>Weighted graphs can be further classified as directed weighted graphs and undirected weighted graphs. </a:t>
            </a:r>
            <a:endParaRPr lang="en-US" sz="1900"/>
          </a:p>
          <a:p>
            <a:r>
              <a:rPr lang="en-US" sz="2200"/>
              <a:t>          </a:t>
            </a:r>
            <a:endParaRPr lang="en-US" sz="2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1048385" y="984885"/>
            <a:ext cx="10737215" cy="2130425"/>
          </a:xfrm>
        </p:spPr>
        <p:txBody>
          <a:bodyPr>
            <a:normAutofit fontScale="60000"/>
          </a:bodyPr>
          <a:lstStyle/>
          <a:p>
            <a:pPr marL="342900" indent="-342900">
              <a:buFont typeface="Wingdings" panose="05000000000000000000" charset="0"/>
              <a:buChar char="Ø"/>
            </a:pPr>
            <a:endParaRPr lang="en-US" sz="2200"/>
          </a:p>
          <a:p>
            <a:pPr marL="342900" indent="-342900">
              <a:buFont typeface="Wingdings" panose="05000000000000000000" charset="0"/>
              <a:buChar char="Ø"/>
            </a:pPr>
            <a:endParaRPr lang="en-US" sz="2200"/>
          </a:p>
          <a:p>
            <a:pPr marL="342900" indent="-342900">
              <a:buFont typeface="Wingdings" panose="05000000000000000000" charset="0"/>
              <a:buChar char="Ø"/>
            </a:pPr>
            <a:r>
              <a:rPr lang="en-US" sz="3665" b="1">
                <a:sym typeface="+mn-ea"/>
              </a:rPr>
              <a:t>Tree v/s Graph</a:t>
            </a:r>
            <a:endParaRPr lang="en-US" sz="3665" b="1"/>
          </a:p>
          <a:p>
            <a:pPr marL="342900" indent="-342900">
              <a:buFont typeface="Wingdings" panose="05000000000000000000" charset="0"/>
              <a:buChar char="Ø"/>
            </a:pPr>
            <a:endParaRPr lang="en-US" sz="2200"/>
          </a:p>
          <a:p>
            <a:r>
              <a:rPr lang="en-IN" altLang="en-US" sz="2200">
                <a:sym typeface="+mn-ea"/>
              </a:rPr>
              <a:t>                        </a:t>
            </a:r>
            <a:r>
              <a:rPr lang="en-IN" altLang="en-US" sz="3145">
                <a:sym typeface="+mn-ea"/>
              </a:rPr>
              <a:t> </a:t>
            </a:r>
            <a:r>
              <a:rPr lang="en-US" sz="3145">
                <a:sym typeface="+mn-ea"/>
              </a:rPr>
              <a:t>Trees are the restricted types of graphs, just with some more rules. Every tree will always be a graph but not all graphs will be trees. Linked List, Trees, and Heaps all are special cases of graphs. </a:t>
            </a:r>
            <a:endParaRPr lang="en-IN" sz="3145" dirty="0"/>
          </a:p>
        </p:txBody>
      </p:sp>
      <p:pic>
        <p:nvPicPr>
          <p:cNvPr id="5" name="Picture Placeholder 4" descr="C:\Users\ELCOT\Downloads\tree_vs_graph.jpgtree_vs_graph"/>
          <p:cNvPicPr>
            <a:picLocks noChangeAspect="1"/>
          </p:cNvPicPr>
          <p:nvPr>
            <p:ph type="pic" idx="1"/>
          </p:nvPr>
        </p:nvPicPr>
        <p:blipFill>
          <a:blip r:embed="rId1"/>
          <a:srcRect l="10" r="10"/>
          <a:stretch>
            <a:fillRect/>
          </a:stretch>
        </p:blipFill>
        <p:spPr>
          <a:xfrm>
            <a:off x="3564890" y="3256280"/>
            <a:ext cx="5062855" cy="31140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434842"/>
            <a:ext cx="10866119" cy="568234"/>
          </a:xfrm>
        </p:spPr>
        <p:txBody>
          <a:bodyPr>
            <a:noAutofit/>
          </a:bodyPr>
          <a:lstStyle/>
          <a:p>
            <a:r>
              <a:rPr lang="en-IN" sz="3200" b="1" dirty="0">
                <a:solidFill>
                  <a:srgbClr val="C00000"/>
                </a:solidFill>
              </a:rPr>
              <a:t>REPRESENTATION OF GRAPHS</a:t>
            </a:r>
            <a:endParaRPr lang="en-IN" sz="3200" b="1" dirty="0">
              <a:solidFill>
                <a:srgbClr val="C00000"/>
              </a:solidFill>
            </a:endParaRPr>
          </a:p>
        </p:txBody>
      </p:sp>
      <p:sp>
        <p:nvSpPr>
          <p:cNvPr id="3" name="Content Placeholder 2"/>
          <p:cNvSpPr>
            <a:spLocks noGrp="1"/>
          </p:cNvSpPr>
          <p:nvPr>
            <p:ph type="body" sz="half" idx="2"/>
          </p:nvPr>
        </p:nvSpPr>
        <p:spPr>
          <a:xfrm>
            <a:off x="1048385" y="1156335"/>
            <a:ext cx="10737215" cy="2426335"/>
          </a:xfrm>
        </p:spPr>
        <p:txBody>
          <a:bodyPr>
            <a:normAutofit fontScale="90000"/>
          </a:bodyPr>
          <a:lstStyle/>
          <a:p>
            <a:pPr marL="342900" indent="-342900">
              <a:buFont typeface="Wingdings" panose="05000000000000000000" charset="0"/>
              <a:buChar char="Ø"/>
            </a:pPr>
            <a:r>
              <a:rPr lang="en-IN" sz="2445" b="1" dirty="0"/>
              <a:t>There are two ways to store a graph:</a:t>
            </a:r>
            <a:endParaRPr lang="en-IN" sz="2445" b="1" dirty="0"/>
          </a:p>
          <a:p>
            <a:pPr lvl="0">
              <a:buFont typeface="+mj-lt"/>
            </a:pPr>
            <a:r>
              <a:rPr lang="en-IN" sz="2200" dirty="0"/>
              <a:t>                   </a:t>
            </a:r>
            <a:r>
              <a:rPr lang="en-IN" sz="2120" dirty="0"/>
              <a:t>Adjacency Matrix</a:t>
            </a:r>
            <a:endParaRPr lang="en-IN" sz="2120" dirty="0"/>
          </a:p>
          <a:p>
            <a:pPr>
              <a:buFont typeface="+mj-lt"/>
            </a:pPr>
            <a:r>
              <a:rPr lang="en-IN" sz="2125" dirty="0"/>
              <a:t>                    Adjacency List</a:t>
            </a:r>
            <a:endParaRPr lang="en-IN" sz="2125" dirty="0"/>
          </a:p>
          <a:p>
            <a:pPr marL="342900" indent="-342900">
              <a:buFont typeface="Wingdings" panose="05000000000000000000" charset="0"/>
              <a:buChar char="Ø"/>
            </a:pPr>
            <a:r>
              <a:rPr lang="en-IN" sz="2445" b="1" dirty="0"/>
              <a:t>Adjacency Matrix</a:t>
            </a:r>
            <a:endParaRPr lang="en-IN" sz="2445" b="1" dirty="0"/>
          </a:p>
          <a:p>
            <a:r>
              <a:rPr lang="en-IN" sz="2125" dirty="0"/>
              <a:t>In this method, the graph is stored in the form of the 2D matrix where rows and columns denote vertices. Each entry in the matrix represents the weight of the edge between those vertices. </a:t>
            </a:r>
            <a:endParaRPr lang="en-IN" sz="2125" dirty="0"/>
          </a:p>
          <a:p>
            <a:pPr marL="342900" indent="-342900">
              <a:buFont typeface="Wingdings" panose="05000000000000000000" charset="0"/>
              <a:buChar char="Ø"/>
            </a:pPr>
            <a:endParaRPr lang="en-IN" sz="2125" dirty="0"/>
          </a:p>
        </p:txBody>
      </p:sp>
      <p:pic>
        <p:nvPicPr>
          <p:cNvPr id="5" name="Picture Placeholder 4" descr="C:\Users\ELCOT\Downloads\adjacency_mat1.jpgadjacency_mat1"/>
          <p:cNvPicPr>
            <a:picLocks noChangeAspect="1"/>
          </p:cNvPicPr>
          <p:nvPr>
            <p:ph type="pic" idx="1"/>
          </p:nvPr>
        </p:nvPicPr>
        <p:blipFill>
          <a:blip r:embed="rId1"/>
          <a:srcRect l="10" r="10"/>
          <a:stretch>
            <a:fillRect/>
          </a:stretch>
        </p:blipFill>
        <p:spPr>
          <a:xfrm>
            <a:off x="3564890" y="3582670"/>
            <a:ext cx="5062855" cy="31140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1369060"/>
            <a:ext cx="10515600" cy="492125"/>
          </a:xfrm>
        </p:spPr>
        <p:txBody>
          <a:bodyPr>
            <a:noAutofit/>
          </a:bodyPr>
          <a:lstStyle/>
          <a:p>
            <a:r>
              <a:rPr lang="en-IN" sz="4000" b="1" dirty="0">
                <a:solidFill>
                  <a:schemeClr val="tx2"/>
                </a:solidFill>
              </a:rPr>
              <a:t>OBJECTIVES:</a:t>
            </a:r>
            <a:endParaRPr lang="en-IN" sz="4000" b="1" dirty="0">
              <a:solidFill>
                <a:schemeClr val="tx2"/>
              </a:solidFill>
            </a:endParaRPr>
          </a:p>
        </p:txBody>
      </p:sp>
      <p:sp>
        <p:nvSpPr>
          <p:cNvPr id="4" name="Text Box 3"/>
          <p:cNvSpPr txBox="1"/>
          <p:nvPr/>
        </p:nvSpPr>
        <p:spPr>
          <a:xfrm>
            <a:off x="981075" y="1861185"/>
            <a:ext cx="10652125" cy="4251325"/>
          </a:xfrm>
          <a:prstGeom prst="rect">
            <a:avLst/>
          </a:prstGeom>
          <a:noFill/>
        </p:spPr>
        <p:txBody>
          <a:bodyPr wrap="square" rtlCol="0">
            <a:noAutofit/>
          </a:bodyPr>
          <a:p>
            <a:endParaRPr lang="en-US"/>
          </a:p>
          <a:p>
            <a:r>
              <a:rPr lang="en-US" sz="2200" b="1"/>
              <a:t>Minimize Cut Size:</a:t>
            </a:r>
            <a:endParaRPr lang="en-US" sz="2200" b="1"/>
          </a:p>
          <a:p>
            <a:pPr marL="285750" indent="-285750">
              <a:buFont typeface="Arial" panose="020B0604020202020204" pitchFamily="34" charset="0"/>
              <a:buChar char="•"/>
            </a:pPr>
            <a:r>
              <a:rPr lang="en-US" sz="1700"/>
              <a:t>One of the primary objectives in graph partitioning is to minimize the number of edges (or total edge weight) that cross partition boundaries. This objective is often formulated as minimizing the cut size or the total weight of cut edges between partitions.</a:t>
            </a:r>
            <a:endParaRPr lang="en-US" sz="1700"/>
          </a:p>
          <a:p>
            <a:pPr marL="285750" indent="-285750">
              <a:buFont typeface="Arial" panose="020B0604020202020204" pitchFamily="34" charset="0"/>
              <a:buChar char="•"/>
            </a:pPr>
            <a:r>
              <a:rPr lang="en-US" sz="1700"/>
              <a:t>Examples of algorithms optimizing this objective include</a:t>
            </a:r>
            <a:r>
              <a:rPr lang="en-US" sz="1700">
                <a:solidFill>
                  <a:srgbClr val="00B050"/>
                </a:solidFill>
              </a:rPr>
              <a:t> spectral partitioning, Kernighan-Lin algorithm, and multilevel graph partitioning </a:t>
            </a:r>
            <a:r>
              <a:rPr lang="en-US" sz="1700"/>
              <a:t>methods.</a:t>
            </a:r>
            <a:endParaRPr lang="en-US" sz="1700"/>
          </a:p>
          <a:p>
            <a:endParaRPr lang="en-US"/>
          </a:p>
          <a:p>
            <a:r>
              <a:rPr lang="en-US" sz="2200" b="1"/>
              <a:t>Balance Partition Sizes:</a:t>
            </a:r>
            <a:endParaRPr lang="en-US" sz="2200" b="1"/>
          </a:p>
          <a:p>
            <a:pPr marL="285750" indent="-285750">
              <a:buFont typeface="Arial" panose="020B0604020202020204" pitchFamily="34" charset="0"/>
              <a:buChar char="•"/>
            </a:pPr>
            <a:r>
              <a:rPr lang="en-US" sz="1700"/>
              <a:t>Ensuring that the partitions have roughly equal sizes (i.e., an approximately equal number of nodes or total node weight) is another important objective. Balanced partition sizes help distribute computational workload evenly in parallel computing and maintain fairness in resource allocation.</a:t>
            </a:r>
            <a:endParaRPr lang="en-US" sz="1700"/>
          </a:p>
          <a:p>
            <a:pPr marL="285750" indent="-285750">
              <a:buFont typeface="Arial" panose="020B0604020202020204" pitchFamily="34" charset="0"/>
              <a:buChar char="•"/>
            </a:pPr>
            <a:r>
              <a:rPr lang="en-US" sz="1700"/>
              <a:t>Various partitioning algorithms incorporate techniques to achieve balanced partition sizes, such as recursive bisection and multi-constraint graph partitioning.</a:t>
            </a:r>
            <a:endParaRPr lang="en-US" sz="1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C:\Users\ELCOT\Downloads\Undirected_to_Adjacency_matrix.pngUndirected_to_Adjacency_matrix"/>
          <p:cNvPicPr>
            <a:picLocks noChangeAspect="1"/>
          </p:cNvPicPr>
          <p:nvPr>
            <p:ph idx="1"/>
          </p:nvPr>
        </p:nvPicPr>
        <p:blipFill>
          <a:blip r:embed="rId1"/>
          <a:srcRect t="5018" b="5018"/>
          <a:stretch>
            <a:fillRect/>
          </a:stretch>
        </p:blipFill>
        <p:spPr>
          <a:xfrm>
            <a:off x="2517140" y="1864995"/>
            <a:ext cx="7157720" cy="31280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C:\Users\ELCOT\Downloads\Directed_to_Adjacency_matrix.pngDirected_to_Adjacency_matrix"/>
          <p:cNvPicPr>
            <a:picLocks noChangeAspect="1"/>
          </p:cNvPicPr>
          <p:nvPr>
            <p:ph idx="1"/>
          </p:nvPr>
        </p:nvPicPr>
        <p:blipFill>
          <a:blip r:embed="rId1"/>
          <a:srcRect t="5018" b="5018"/>
          <a:stretch>
            <a:fillRect/>
          </a:stretch>
        </p:blipFill>
        <p:spPr>
          <a:xfrm>
            <a:off x="2309495" y="1576070"/>
            <a:ext cx="7573010" cy="33096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29615"/>
            <a:ext cx="10972800" cy="5768340"/>
          </a:xfrm>
        </p:spPr>
        <p:txBody>
          <a:bodyPr/>
          <a:p>
            <a:pPr>
              <a:buFont typeface="Wingdings" panose="05000000000000000000" charset="0"/>
              <a:buChar char="Ø"/>
            </a:pPr>
            <a:r>
              <a:rPr lang="en-US" sz="2200" b="1"/>
              <a:t>Basic Operations on Graphs</a:t>
            </a:r>
            <a:endParaRPr lang="en-US" sz="2200" b="1"/>
          </a:p>
          <a:p>
            <a:pPr marL="0" indent="0">
              <a:buNone/>
            </a:pPr>
            <a:r>
              <a:rPr lang="en-US" sz="1900"/>
              <a:t>Below are the basic operations on the graph:</a:t>
            </a:r>
            <a:endParaRPr lang="en-US" sz="1900"/>
          </a:p>
          <a:p>
            <a:pPr marL="0" indent="0">
              <a:buNone/>
            </a:pPr>
            <a:endParaRPr lang="en-US" sz="1900"/>
          </a:p>
          <a:p>
            <a:pPr>
              <a:buFont typeface="Wingdings" panose="05000000000000000000" charset="0"/>
              <a:buChar char="§"/>
            </a:pPr>
            <a:r>
              <a:rPr lang="en-US" sz="1900">
                <a:solidFill>
                  <a:srgbClr val="92D050"/>
                </a:solidFill>
              </a:rPr>
              <a:t>Insertion</a:t>
            </a:r>
            <a:r>
              <a:rPr lang="en-US" sz="1900"/>
              <a:t> of Nodes/Edges in the graph – Insert a node into the graph.</a:t>
            </a:r>
            <a:endParaRPr lang="en-US" sz="1900"/>
          </a:p>
          <a:p>
            <a:pPr>
              <a:buFont typeface="Wingdings" panose="05000000000000000000" charset="0"/>
              <a:buChar char="§"/>
            </a:pPr>
            <a:r>
              <a:rPr lang="en-US" sz="1900">
                <a:solidFill>
                  <a:srgbClr val="92D050"/>
                </a:solidFill>
              </a:rPr>
              <a:t>Deletion</a:t>
            </a:r>
            <a:r>
              <a:rPr lang="en-US" sz="1900"/>
              <a:t> of Nodes/Edges in the graph – Delete a node from the graph.</a:t>
            </a:r>
            <a:endParaRPr lang="en-US" sz="1900"/>
          </a:p>
          <a:p>
            <a:pPr>
              <a:buFont typeface="Wingdings" panose="05000000000000000000" charset="0"/>
              <a:buChar char="§"/>
            </a:pPr>
            <a:r>
              <a:rPr lang="en-US" sz="1900">
                <a:solidFill>
                  <a:srgbClr val="92D050"/>
                </a:solidFill>
              </a:rPr>
              <a:t>Searching </a:t>
            </a:r>
            <a:r>
              <a:rPr lang="en-US" sz="1900"/>
              <a:t>on Graphs – Search an entity in the graph.</a:t>
            </a:r>
            <a:endParaRPr lang="en-US" sz="1900"/>
          </a:p>
          <a:p>
            <a:pPr>
              <a:buFont typeface="Wingdings" panose="05000000000000000000" charset="0"/>
              <a:buChar char="§"/>
            </a:pPr>
            <a:r>
              <a:rPr lang="en-US" sz="1900">
                <a:solidFill>
                  <a:srgbClr val="92D050"/>
                </a:solidFill>
              </a:rPr>
              <a:t>Traversal </a:t>
            </a:r>
            <a:r>
              <a:rPr lang="en-US" sz="1900"/>
              <a:t>of Graphs – Traversing all the nodes in the graph.</a:t>
            </a:r>
            <a:endParaRPr lang="en-US" sz="1900"/>
          </a:p>
          <a:p>
            <a:pPr marL="457200" indent="-457200">
              <a:buFont typeface="+mj-lt"/>
              <a:buAutoNum type="arabicPeriod"/>
            </a:pPr>
            <a:endParaRPr lang="en-US" sz="1900"/>
          </a:p>
          <a:p>
            <a:pPr>
              <a:buFont typeface="Wingdings" panose="05000000000000000000" charset="0"/>
              <a:buChar char="Ø"/>
            </a:pPr>
            <a:r>
              <a:rPr lang="en-US" sz="2200" b="1"/>
              <a:t>Usage of graphs</a:t>
            </a:r>
            <a:endParaRPr lang="en-US" sz="2200" b="1"/>
          </a:p>
          <a:p>
            <a:pPr>
              <a:buFont typeface="Wingdings" panose="05000000000000000000" charset="0"/>
              <a:buChar char="§"/>
            </a:pPr>
            <a:r>
              <a:rPr lang="en-US" sz="1900"/>
              <a:t>Maps can be represented using graphs and then can be used by computers to provide various services like the shortest path between two cities.</a:t>
            </a:r>
            <a:endParaRPr lang="en-US" sz="1900"/>
          </a:p>
          <a:p>
            <a:pPr>
              <a:buFont typeface="Wingdings" panose="05000000000000000000" charset="0"/>
              <a:buChar char="§"/>
            </a:pPr>
            <a:r>
              <a:rPr lang="en-US" sz="1900"/>
              <a:t>When various tasks depend on each other then this situation can be represented using a Directed Acyclic graph and we can find the order in which tasks can be performed using topological sort.</a:t>
            </a:r>
            <a:endParaRPr lang="en-US" sz="1900"/>
          </a:p>
          <a:p>
            <a:pPr>
              <a:buFont typeface="Wingdings" panose="05000000000000000000" charset="0"/>
              <a:buChar char="§"/>
            </a:pPr>
            <a:r>
              <a:rPr lang="en-US" sz="1900"/>
              <a:t>State Transition Diagram represents what can be the legal moves from current states. In-game of tic tac toe this can be used.</a:t>
            </a:r>
            <a:endParaRPr lang="en-US" sz="1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72720"/>
            <a:ext cx="11087100" cy="6568440"/>
          </a:xfrm>
        </p:spPr>
        <p:txBody>
          <a:bodyPr/>
          <a:p>
            <a:pPr>
              <a:buFont typeface="Wingdings" panose="05000000000000000000" charset="0"/>
              <a:buChar char="Ø"/>
            </a:pPr>
            <a:r>
              <a:rPr lang="en-US" sz="2200" b="1"/>
              <a:t>Real-Time Applications of Graph:</a:t>
            </a:r>
            <a:endParaRPr lang="en-US" sz="2200" b="1"/>
          </a:p>
          <a:p>
            <a:pPr>
              <a:buFont typeface="Wingdings" panose="05000000000000000000" charset="0"/>
              <a:buChar char="§"/>
            </a:pPr>
            <a:r>
              <a:rPr lang="en-US" sz="1700">
                <a:solidFill>
                  <a:srgbClr val="92D050"/>
                </a:solidFill>
              </a:rPr>
              <a:t>Social media analysis</a:t>
            </a:r>
            <a:r>
              <a:rPr lang="en-US" sz="1700"/>
              <a:t>: Social media platforms generate vast amounts of data in real-time, which can be analyzed using graphs to identify trends, sentiment, and key influencers. This can be useful for marketing, customer service, and reputation management.</a:t>
            </a:r>
            <a:endParaRPr lang="en-US" sz="1700"/>
          </a:p>
          <a:p>
            <a:pPr>
              <a:buFont typeface="Wingdings" panose="05000000000000000000" charset="0"/>
              <a:buChar char="§"/>
            </a:pPr>
            <a:r>
              <a:rPr lang="en-US" sz="1700">
                <a:solidFill>
                  <a:srgbClr val="92D050"/>
                </a:solidFill>
              </a:rPr>
              <a:t>Network monitoring</a:t>
            </a:r>
            <a:r>
              <a:rPr lang="en-US" sz="1700"/>
              <a:t>: Graphs can be used to monitor network traffic in real-time, allowing network administrators to identify potential bottlenecks, security threats, and other issues. This is critical for ensuring the smooth operation of complex networks.</a:t>
            </a:r>
            <a:endParaRPr lang="en-US" sz="1700"/>
          </a:p>
          <a:p>
            <a:pPr>
              <a:buFont typeface="Wingdings" panose="05000000000000000000" charset="0"/>
              <a:buChar char="§"/>
            </a:pPr>
            <a:r>
              <a:rPr lang="en-US" sz="1700">
                <a:solidFill>
                  <a:srgbClr val="92D050"/>
                </a:solidFill>
              </a:rPr>
              <a:t>Financial trading</a:t>
            </a:r>
            <a:r>
              <a:rPr lang="en-US" sz="1700"/>
              <a:t>: Graphs can be used to analyze real-time financial data, such as stock prices and market trends, to identify patterns and make trading decisions. This is particularly important for high-frequency trading, where even small delays can have a significant impact on profits.</a:t>
            </a:r>
            <a:endParaRPr lang="en-US" sz="1700"/>
          </a:p>
          <a:p>
            <a:pPr>
              <a:buFont typeface="Wingdings" panose="05000000000000000000" charset="0"/>
              <a:buChar char="§"/>
            </a:pPr>
            <a:r>
              <a:rPr lang="en-US" sz="1700">
                <a:solidFill>
                  <a:srgbClr val="92D050"/>
                </a:solidFill>
              </a:rPr>
              <a:t>Internet of Things (IoT) management</a:t>
            </a:r>
            <a:r>
              <a:rPr lang="en-US" sz="1700"/>
              <a:t>: IoT devices generate vast amounts of data in real-time, which can be analyzed using graphs to identify patterns, optimize performance, and detect anomalies. This is important for managing large-scale IoT deployments.</a:t>
            </a:r>
            <a:endParaRPr lang="en-US" sz="1700"/>
          </a:p>
          <a:p>
            <a:pPr>
              <a:buFont typeface="Wingdings" panose="05000000000000000000" charset="0"/>
              <a:buChar char="§"/>
            </a:pPr>
            <a:r>
              <a:rPr lang="en-US" sz="1700">
                <a:solidFill>
                  <a:srgbClr val="92D050"/>
                </a:solidFill>
              </a:rPr>
              <a:t>Autonomous vehicles</a:t>
            </a:r>
            <a:r>
              <a:rPr lang="en-US" sz="1700"/>
              <a:t>: Graphs can be used to model the real-time environment around autonomous vehicles, allowing them to navigate safely and efficiently. This requires real-time data from sensors and other sources, which can be processed using graph algorithms.</a:t>
            </a:r>
            <a:endParaRPr lang="en-US" sz="1700"/>
          </a:p>
          <a:p>
            <a:pPr>
              <a:buFont typeface="Wingdings" panose="05000000000000000000" charset="0"/>
              <a:buChar char="§"/>
            </a:pPr>
            <a:r>
              <a:rPr lang="en-US" sz="1700">
                <a:solidFill>
                  <a:srgbClr val="92D050"/>
                </a:solidFill>
              </a:rPr>
              <a:t>Disease surveillance</a:t>
            </a:r>
            <a:r>
              <a:rPr lang="en-US" sz="1700"/>
              <a:t>: Graphs can be used to model the spread of infectious diseases in real-time, allowing health officials to identify outbreaks and implement effective containment strategies. This is particularly important during pandemics or other public health emergencies.</a:t>
            </a:r>
            <a:endParaRPr lang="en-US" sz="1700"/>
          </a:p>
          <a:p>
            <a:pPr marL="0" indent="0">
              <a:buNone/>
            </a:pPr>
            <a:r>
              <a:rPr lang="en-US" sz="1700"/>
              <a:t>The best example of graphs in the real world is </a:t>
            </a:r>
            <a:r>
              <a:rPr lang="en-US" sz="1700">
                <a:solidFill>
                  <a:srgbClr val="FF0000"/>
                </a:solidFill>
              </a:rPr>
              <a:t>Facebook</a:t>
            </a:r>
            <a:r>
              <a:rPr lang="en-US" sz="1700"/>
              <a:t>. Each person on Facebook is a node and is connected through edges. Thus, A is a friend of B. B is a friend of C, and so on</a:t>
            </a:r>
            <a:r>
              <a:rPr lang="en-US" sz="1900"/>
              <a:t>.</a:t>
            </a:r>
            <a:endParaRPr lang="en-US"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07110" y="3215640"/>
            <a:ext cx="9864090" cy="1055370"/>
          </a:xfrm>
          <a:prstGeom prst="rect">
            <a:avLst/>
          </a:prstGeom>
          <a:noFill/>
        </p:spPr>
        <p:txBody>
          <a:bodyPr wrap="square" rtlCol="0">
            <a:noAutofit/>
          </a:bodyPr>
          <a:p>
            <a:pPr algn="ctr"/>
            <a:r>
              <a:rPr lang="en-IN" altLang="en-US" sz="4400" b="1">
                <a:gradFill>
                  <a:gsLst>
                    <a:gs pos="0">
                      <a:srgbClr val="FE4444"/>
                    </a:gs>
                    <a:gs pos="100000">
                      <a:srgbClr val="832B2B"/>
                    </a:gs>
                  </a:gsLst>
                  <a:lin scaled="0"/>
                </a:gradFill>
              </a:rPr>
              <a:t>PARTITION A GRAPH</a:t>
            </a:r>
            <a:endParaRPr lang="en-IN" altLang="en-US" sz="4400" b="1">
              <a:gradFill>
                <a:gsLst>
                  <a:gs pos="0">
                    <a:srgbClr val="FE4444"/>
                  </a:gs>
                  <a:gs pos="100000">
                    <a:srgbClr val="832B2B"/>
                  </a:gs>
                </a:gsLst>
                <a:lin scaled="0"/>
              </a:gra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74725" y="1784985"/>
            <a:ext cx="10338435" cy="4142105"/>
          </a:xfrm>
          <a:prstGeom prst="rect">
            <a:avLst/>
          </a:prstGeom>
          <a:noFill/>
        </p:spPr>
        <p:txBody>
          <a:bodyPr wrap="square" rtlCol="0">
            <a:noAutofit/>
          </a:bodyPr>
          <a:p>
            <a:r>
              <a:rPr lang="en-US" sz="2000" b="1"/>
              <a:t>Kernighan-Lin Algorithm:</a:t>
            </a:r>
            <a:r>
              <a:rPr lang="en-US" sz="1700"/>
              <a:t> Iteratively swaps pairs of nodes between partitions to improve a given objective function, often minimizing the edge-cut.</a:t>
            </a:r>
            <a:endParaRPr lang="en-US" sz="1700"/>
          </a:p>
          <a:p>
            <a:endParaRPr lang="en-US" sz="1700"/>
          </a:p>
          <a:p>
            <a:r>
              <a:rPr lang="en-US" sz="2000" b="1"/>
              <a:t>Metis: </a:t>
            </a:r>
            <a:r>
              <a:rPr lang="en-US" sz="1700"/>
              <a:t>Uses multilevel techniques to recursively coarsen the graph, partitioning the coarsest level and then refining the partitions at finer levels.</a:t>
            </a:r>
            <a:endParaRPr lang="en-US" sz="1700"/>
          </a:p>
          <a:p>
            <a:endParaRPr lang="en-US" sz="1700"/>
          </a:p>
          <a:p>
            <a:r>
              <a:rPr lang="en-US" sz="2000" b="1">
                <a:gradFill>
                  <a:gsLst>
                    <a:gs pos="0">
                      <a:srgbClr val="7B32B2"/>
                    </a:gs>
                    <a:gs pos="100000">
                      <a:srgbClr val="401A5D"/>
                    </a:gs>
                  </a:gsLst>
                  <a:lin scaled="0"/>
                </a:gradFill>
              </a:rPr>
              <a:t>Spectral Partitioning:</a:t>
            </a:r>
            <a:r>
              <a:rPr lang="en-US" sz="1700"/>
              <a:t> Based on the eigenvalues of the graph Laplacian matrix, it partitions the graph by clustering nodes according to the eigenvectors associated with the smallest eigenvalues.</a:t>
            </a:r>
            <a:endParaRPr lang="en-US" sz="1700"/>
          </a:p>
          <a:p>
            <a:endParaRPr lang="en-US" sz="1700"/>
          </a:p>
          <a:p>
            <a:r>
              <a:rPr lang="en-US" sz="2000" b="1"/>
              <a:t>Recursive Bisection:</a:t>
            </a:r>
            <a:r>
              <a:rPr lang="en-US" sz="1700"/>
              <a:t> Repeatedly divides the graph into two partitions until a desired balance is achieved, often using algorithms like spectral bisection or median-based partitioning.</a:t>
            </a:r>
            <a:endParaRPr lang="en-US" sz="1700"/>
          </a:p>
          <a:p>
            <a:endParaRPr lang="en-US" sz="1700"/>
          </a:p>
          <a:p>
            <a:r>
              <a:rPr lang="en-US" sz="2000" b="1"/>
              <a:t>Simulated Annealing:</a:t>
            </a:r>
            <a:r>
              <a:rPr lang="en-US" sz="1700"/>
              <a:t> Uses a probabilistic optimization technique inspired by the annealing process in metallurgy to explore the solution space and gradually reduce the imbalance.</a:t>
            </a:r>
            <a:endParaRPr lang="en-US" sz="1700"/>
          </a:p>
        </p:txBody>
      </p:sp>
      <p:sp>
        <p:nvSpPr>
          <p:cNvPr id="3" name="Text Box 2"/>
          <p:cNvSpPr txBox="1"/>
          <p:nvPr/>
        </p:nvSpPr>
        <p:spPr>
          <a:xfrm>
            <a:off x="3141980" y="974725"/>
            <a:ext cx="5933440" cy="499110"/>
          </a:xfrm>
          <a:prstGeom prst="rect">
            <a:avLst/>
          </a:prstGeom>
          <a:noFill/>
        </p:spPr>
        <p:txBody>
          <a:bodyPr wrap="square" rtlCol="0">
            <a:noAutofit/>
          </a:bodyPr>
          <a:p>
            <a:pPr algn="ctr"/>
            <a:r>
              <a:rPr lang="en-IN" altLang="en-US" sz="3400" b="1">
                <a:gradFill>
                  <a:gsLst>
                    <a:gs pos="0">
                      <a:srgbClr val="FE4444"/>
                    </a:gs>
                    <a:gs pos="100000">
                      <a:srgbClr val="832B2B"/>
                    </a:gs>
                  </a:gsLst>
                  <a:lin scaled="0"/>
                </a:gradFill>
                <a:sym typeface="+mn-ea"/>
              </a:rPr>
              <a:t>Partitioning </a:t>
            </a:r>
            <a:r>
              <a:rPr lang="en-US" sz="3400" b="1">
                <a:gradFill>
                  <a:gsLst>
                    <a:gs pos="0">
                      <a:srgbClr val="FE4444"/>
                    </a:gs>
                    <a:gs pos="100000">
                      <a:srgbClr val="832B2B"/>
                    </a:gs>
                  </a:gsLst>
                  <a:lin scaled="0"/>
                </a:gradFill>
                <a:sym typeface="+mn-ea"/>
              </a:rPr>
              <a:t>Algorithm</a:t>
            </a:r>
            <a:r>
              <a:rPr lang="en-IN" altLang="en-US" sz="3400" b="1">
                <a:gradFill>
                  <a:gsLst>
                    <a:gs pos="0">
                      <a:srgbClr val="FE4444"/>
                    </a:gs>
                    <a:gs pos="100000">
                      <a:srgbClr val="832B2B"/>
                    </a:gs>
                  </a:gsLst>
                  <a:lin scaled="0"/>
                </a:gradFill>
                <a:sym typeface="+mn-ea"/>
              </a:rPr>
              <a:t>s</a:t>
            </a:r>
            <a:endParaRPr lang="en-IN" altLang="en-US" sz="3400" b="1">
              <a:gradFill>
                <a:gsLst>
                  <a:gs pos="0">
                    <a:srgbClr val="FE4444"/>
                  </a:gs>
                  <a:gs pos="100000">
                    <a:srgbClr val="832B2B"/>
                  </a:gs>
                </a:gsLst>
                <a:lin scaled="0"/>
              </a:gradFill>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39165" y="1464310"/>
            <a:ext cx="10290175" cy="641350"/>
          </a:xfrm>
          <a:prstGeom prst="rect">
            <a:avLst/>
          </a:prstGeom>
          <a:noFill/>
        </p:spPr>
        <p:txBody>
          <a:bodyPr wrap="square" rtlCol="0">
            <a:noAutofit/>
          </a:bodyPr>
          <a:p>
            <a:pPr algn="ctr"/>
            <a:r>
              <a:rPr lang="en-US" sz="3400">
                <a:gradFill>
                  <a:gsLst>
                    <a:gs pos="0">
                      <a:srgbClr val="FE4444"/>
                    </a:gs>
                    <a:gs pos="100000">
                      <a:srgbClr val="832B2B"/>
                    </a:gs>
                  </a:gsLst>
                  <a:lin scaled="0"/>
                </a:gradFill>
              </a:rPr>
              <a:t>Spectral  Partitioning</a:t>
            </a:r>
            <a:endParaRPr lang="en-US" sz="3400">
              <a:gradFill>
                <a:gsLst>
                  <a:gs pos="0">
                    <a:srgbClr val="FE4444"/>
                  </a:gs>
                  <a:gs pos="100000">
                    <a:srgbClr val="832B2B"/>
                  </a:gs>
                </a:gsLst>
                <a:lin scaled="0"/>
              </a:gradFill>
            </a:endParaRPr>
          </a:p>
        </p:txBody>
      </p:sp>
      <p:sp>
        <p:nvSpPr>
          <p:cNvPr id="5" name="Text Box 4"/>
          <p:cNvSpPr txBox="1"/>
          <p:nvPr/>
        </p:nvSpPr>
        <p:spPr>
          <a:xfrm>
            <a:off x="1105535" y="2427605"/>
            <a:ext cx="10231120" cy="3736975"/>
          </a:xfrm>
          <a:prstGeom prst="rect">
            <a:avLst/>
          </a:prstGeom>
          <a:noFill/>
        </p:spPr>
        <p:txBody>
          <a:bodyPr wrap="square" rtlCol="0">
            <a:noAutofit/>
          </a:bodyPr>
          <a:p>
            <a:pPr marL="285750" indent="-285750">
              <a:buFont typeface="Arial" panose="020B0604020202020204" pitchFamily="34" charset="0"/>
              <a:buChar char="•"/>
            </a:pPr>
            <a:r>
              <a:rPr lang="en-US"/>
              <a:t>Spectral partitioning algorithms find approximate solutions to graph partitioning problems by computing one or more eigenvectors of a symmetric matrix that represents the connectivity of the graph, then inferring a cut from the eigenvectors.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highlight>
                  <a:srgbClr val="808080"/>
                </a:highlight>
              </a:rPr>
              <a:t>Spectral graph theory is the study of properties of the Laplacian matrix or adjacency matrix associated with a graph.</a:t>
            </a:r>
            <a:endParaRPr lang="en-US">
              <a:highlight>
                <a:srgbClr val="808080"/>
              </a:highlight>
            </a:endParaRPr>
          </a:p>
          <a:p>
            <a:pPr algn="ctr"/>
            <a:endParaRPr lang="en-US" b="1">
              <a:gradFill>
                <a:gsLst>
                  <a:gs pos="0">
                    <a:srgbClr val="FE4444"/>
                  </a:gs>
                  <a:gs pos="100000">
                    <a:srgbClr val="832B2B"/>
                  </a:gs>
                </a:gsLst>
                <a:lin scaled="0"/>
              </a:gradFill>
              <a:sym typeface="+mn-ea"/>
            </a:endParaRPr>
          </a:p>
          <a:p>
            <a:pPr algn="ctr"/>
            <a:r>
              <a:rPr lang="en-US" b="1">
                <a:gradFill>
                  <a:gsLst>
                    <a:gs pos="0">
                      <a:srgbClr val="14CD68"/>
                    </a:gs>
                    <a:gs pos="100000">
                      <a:srgbClr val="035C7D"/>
                    </a:gs>
                  </a:gsLst>
                  <a:lin scaled="0"/>
                </a:gradFill>
                <a:sym typeface="+mn-ea"/>
              </a:rPr>
              <a:t>What are spectral methods for graph clustering?</a:t>
            </a:r>
            <a:endParaRPr lang="en-US" b="1">
              <a:gradFill>
                <a:gsLst>
                  <a:gs pos="0">
                    <a:srgbClr val="14CD68"/>
                  </a:gs>
                  <a:gs pos="100000">
                    <a:srgbClr val="035C7D"/>
                  </a:gs>
                </a:gsLst>
                <a:lin scaled="0"/>
              </a:gradFill>
            </a:endParaRP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sym typeface="+mn-ea"/>
              </a:rPr>
              <a:t>Spectral clustering algorithms are mostly based on the solution of graph cut problems. For such, </a:t>
            </a:r>
            <a:r>
              <a:rPr lang="en-US" i="1" u="sng">
                <a:sym typeface="+mn-ea"/>
              </a:rPr>
              <a:t>they use one or more eigenvectors from Laplacian matrices of a graph</a:t>
            </a:r>
            <a:r>
              <a:rPr lang="en-US">
                <a:sym typeface="+mn-ea"/>
              </a:rPr>
              <a:t> to be partitioned that are solutions for the relaxation of some </a:t>
            </a:r>
            <a:r>
              <a:rPr lang="en-US" i="1" u="sng">
                <a:sym typeface="+mn-ea"/>
              </a:rPr>
              <a:t>graph cut problems</a:t>
            </a:r>
            <a:r>
              <a:rPr lang="en-US">
                <a:sym typeface="+mn-ea"/>
              </a:rPr>
              <a:t>.</a:t>
            </a:r>
            <a:endParaRPr lang="en-US"/>
          </a:p>
          <a:p>
            <a:pPr marL="285750" indent="-285750">
              <a:buFont typeface="Arial" panose="020B0604020202020204" pitchFamily="34" charset="0"/>
              <a:buChar char="•"/>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23925" y="1645920"/>
            <a:ext cx="10764520" cy="5212080"/>
          </a:xfrm>
          <a:prstGeom prst="rect">
            <a:avLst/>
          </a:prstGeom>
          <a:noFill/>
        </p:spPr>
        <p:txBody>
          <a:bodyPr wrap="square" rtlCol="0">
            <a:noAutofit/>
          </a:bodyPr>
          <a:p>
            <a:r>
              <a:rPr lang="en-US" sz="1600"/>
              <a:t>The terms "cluster" and "partition" are related concepts, but they are not exactly the same and are often used in different contexts</a:t>
            </a:r>
            <a:endParaRPr lang="en-US" sz="1600"/>
          </a:p>
          <a:p>
            <a:endParaRPr lang="en-US" b="1"/>
          </a:p>
          <a:p>
            <a:r>
              <a:rPr lang="en-US" b="1"/>
              <a:t>Cluster:</a:t>
            </a:r>
            <a:r>
              <a:rPr lang="en-US" sz="1600"/>
              <a:t> In the context of data analysis or machine learning, a cluster refers to a group of data points that are similar to each other and dissimilar to data points in other clusters. Clustering algorithms are used to group similar data points together based on certain criteria, such as distance or similarity measures. Clustering is often applied to unlabeled data for tasks like segmentation, pattern recognition, or anomaly detection.</a:t>
            </a:r>
            <a:endParaRPr lang="en-US" sz="1600"/>
          </a:p>
          <a:p>
            <a:endParaRPr lang="en-US" sz="1600"/>
          </a:p>
          <a:p>
            <a:r>
              <a:rPr lang="en-US" b="1"/>
              <a:t>Partition:</a:t>
            </a:r>
            <a:r>
              <a:rPr lang="en-US" sz="1600"/>
              <a:t> In the context of graph theory and optimization, partitioning refers to the division of a graph into disjoint subsets or partitions. The objective of graph partitioning algorithms is to divide the nodes of the graph into groups such that certain criteria are optimized. </a:t>
            </a:r>
            <a:r>
              <a:rPr lang="en-US" sz="1600" i="1" u="sng"/>
              <a:t>Common objectives include minimizing the number of edges between partitions, balancing the sizes of partitions, or maximizing the cohesion</a:t>
            </a:r>
            <a:r>
              <a:rPr lang="en-IN" altLang="en-US" sz="1600" i="1" u="sng"/>
              <a:t>(similarity)</a:t>
            </a:r>
            <a:r>
              <a:rPr lang="en-US" sz="1600" i="1" u="sng"/>
              <a:t> within partitions</a:t>
            </a:r>
            <a:r>
              <a:rPr lang="en-US" sz="1600"/>
              <a:t>. Graph partitioning is often applied to tasks like load balancing, parallel computing, network design, or data organization.</a:t>
            </a:r>
            <a:endParaRPr lang="en-US" sz="1600"/>
          </a:p>
          <a:p>
            <a:endParaRPr lang="en-US" sz="1600"/>
          </a:p>
          <a:p>
            <a:r>
              <a:rPr lang="en-US" sz="1600"/>
              <a:t>While both concepts involve grouping elements together based on certain</a:t>
            </a:r>
            <a:r>
              <a:rPr lang="en-US" sz="1600" u="sng"/>
              <a:t> </a:t>
            </a:r>
            <a:r>
              <a:rPr lang="en-US" sz="1600">
                <a:solidFill>
                  <a:schemeClr val="tx1"/>
                </a:solidFill>
              </a:rPr>
              <a:t>criteria</a:t>
            </a:r>
            <a:r>
              <a:rPr lang="en-IN" altLang="en-US" sz="1600">
                <a:solidFill>
                  <a:schemeClr val="tx1"/>
                </a:solidFill>
              </a:rPr>
              <a:t>,</a:t>
            </a:r>
            <a:r>
              <a:rPr lang="en-US" sz="1600" i="1" u="sng">
                <a:solidFill>
                  <a:srgbClr val="FFC000"/>
                </a:solidFill>
              </a:rPr>
              <a:t> clusters are typically associated with data points in a feature space</a:t>
            </a:r>
            <a:r>
              <a:rPr lang="en-US" sz="1600"/>
              <a:t>, </a:t>
            </a:r>
            <a:r>
              <a:rPr lang="en-US" sz="1600" i="1" u="sng">
                <a:solidFill>
                  <a:srgbClr val="00B050"/>
                </a:solidFill>
              </a:rPr>
              <a:t>whereas partitions are associated with nodes or components in a graph</a:t>
            </a:r>
            <a:r>
              <a:rPr lang="en-US" sz="1600"/>
              <a:t>. However, there can be overlap between the two concepts, especially in applications where data points are represented as nodes in a graph and clustering algorithms are applied to partition the graph into meaningful subsets.</a:t>
            </a:r>
            <a:endParaRPr lang="en-US" sz="1600"/>
          </a:p>
        </p:txBody>
      </p:sp>
      <p:sp>
        <p:nvSpPr>
          <p:cNvPr id="3" name="Text Box 2"/>
          <p:cNvSpPr txBox="1"/>
          <p:nvPr/>
        </p:nvSpPr>
        <p:spPr>
          <a:xfrm>
            <a:off x="1052195" y="999490"/>
            <a:ext cx="10521315" cy="511175"/>
          </a:xfrm>
          <a:prstGeom prst="rect">
            <a:avLst/>
          </a:prstGeom>
          <a:noFill/>
        </p:spPr>
        <p:txBody>
          <a:bodyPr wrap="square" rtlCol="0">
            <a:noAutofit/>
          </a:bodyPr>
          <a:p>
            <a:pPr algn="ctr"/>
            <a:r>
              <a:rPr lang="en-IN" altLang="en-US" sz="2200" b="1">
                <a:gradFill>
                  <a:gsLst>
                    <a:gs pos="0">
                      <a:srgbClr val="FE4444"/>
                    </a:gs>
                    <a:gs pos="100000">
                      <a:srgbClr val="832B2B"/>
                    </a:gs>
                  </a:gsLst>
                  <a:lin scaled="0"/>
                </a:gradFill>
              </a:rPr>
              <a:t>Difference Between Cluster and Partition</a:t>
            </a:r>
            <a:endParaRPr lang="en-IN" altLang="en-US" sz="2200" b="1">
              <a:gradFill>
                <a:gsLst>
                  <a:gs pos="0">
                    <a:srgbClr val="FE4444"/>
                  </a:gs>
                  <a:gs pos="100000">
                    <a:srgbClr val="832B2B"/>
                  </a:gs>
                </a:gsLst>
                <a:lin scaled="0"/>
              </a:gra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447551_H-0Hu35Un_buwheCFlTvbA"/>
          <p:cNvPicPr>
            <a:picLocks noChangeAspect="1"/>
          </p:cNvPicPr>
          <p:nvPr/>
        </p:nvPicPr>
        <p:blipFill>
          <a:blip r:embed="rId1"/>
          <a:stretch>
            <a:fillRect/>
          </a:stretch>
        </p:blipFill>
        <p:spPr>
          <a:xfrm>
            <a:off x="2153285" y="2013585"/>
            <a:ext cx="7680960" cy="35680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24255" y="1228725"/>
            <a:ext cx="10292080" cy="4626610"/>
          </a:xfrm>
          <a:prstGeom prst="rect">
            <a:avLst/>
          </a:prstGeom>
          <a:noFill/>
        </p:spPr>
        <p:txBody>
          <a:bodyPr wrap="square" rtlCol="0">
            <a:noAutofit/>
          </a:bodyPr>
          <a:p>
            <a:endParaRPr lang="en-US" sz="1700"/>
          </a:p>
          <a:p>
            <a:endParaRPr lang="en-US" sz="1700"/>
          </a:p>
          <a:p>
            <a:pPr marL="285750" indent="-285750">
              <a:buFont typeface="Arial" panose="020B0604020202020204" pitchFamily="34" charset="0"/>
              <a:buChar char="•"/>
            </a:pPr>
            <a:r>
              <a:rPr lang="en-US" sz="1700"/>
              <a:t>As humans, in machine learning, a widely used unsupervised algorithm to group unlabeled data points by similarity and distance measures is clustering.</a:t>
            </a:r>
            <a:endParaRPr lang="en-US" sz="1700"/>
          </a:p>
          <a:p>
            <a:pPr marL="285750" indent="-285750">
              <a:buFont typeface="Arial" panose="020B0604020202020204" pitchFamily="34" charset="0"/>
              <a:buChar char="•"/>
            </a:pPr>
            <a:r>
              <a:rPr lang="en-US" sz="1700"/>
              <a:t>If the data points are labeled, grouping is known as classification. </a:t>
            </a:r>
            <a:endParaRPr lang="en-US" sz="1700"/>
          </a:p>
          <a:p>
            <a:pPr marL="285750" indent="-285750">
              <a:buFont typeface="Arial" panose="020B0604020202020204" pitchFamily="34" charset="0"/>
              <a:buChar char="•"/>
            </a:pPr>
            <a:r>
              <a:rPr lang="en-US" sz="1700"/>
              <a:t>Clustering algorithms have their application in many places including anomaly detection, image segmentation, search result grouping, market segmentation, and social network analysis.</a:t>
            </a:r>
            <a:endParaRPr lang="en-US" sz="1700"/>
          </a:p>
          <a:p>
            <a:pPr marL="285750" indent="-285750">
              <a:buFont typeface="Arial" panose="020B0604020202020204" pitchFamily="34" charset="0"/>
              <a:buChar char="•"/>
            </a:pPr>
            <a:r>
              <a:rPr lang="en-US" sz="1700"/>
              <a:t>Clustering is one of the initial steps done in exploratory data analysis to visualize the similarity and to identify the pattern lying hidden in data points. </a:t>
            </a:r>
            <a:endParaRPr lang="en-US" sz="1700"/>
          </a:p>
          <a:p>
            <a:pPr marL="285750" indent="-285750">
              <a:buFont typeface="Arial" panose="020B0604020202020204" pitchFamily="34" charset="0"/>
              <a:buChar char="•"/>
            </a:pPr>
            <a:r>
              <a:rPr lang="en-US" sz="1700" i="1" u="sng"/>
              <a:t>The motive of clustering is to find the similarity within a cluster and the difference between two clusters</a:t>
            </a:r>
            <a:r>
              <a:rPr lang="en-US" sz="1700"/>
              <a:t>.</a:t>
            </a:r>
            <a:endParaRPr lang="en-US" sz="1700"/>
          </a:p>
          <a:p>
            <a:endParaRPr lang="en-US" sz="1700"/>
          </a:p>
          <a:p>
            <a:r>
              <a:rPr lang="en-US" sz="1700">
                <a:solidFill>
                  <a:srgbClr val="FF0000"/>
                </a:solidFill>
              </a:rPr>
              <a:t>Support Vector Machines, Decision trees, Random forests, Linear classifiers and Neural networks are few </a:t>
            </a:r>
            <a:r>
              <a:rPr lang="en-US" sz="1700" b="1" i="1" u="sng">
                <a:solidFill>
                  <a:srgbClr val="FF0000"/>
                </a:solidFill>
              </a:rPr>
              <a:t>classification algorithms</a:t>
            </a:r>
            <a:r>
              <a:rPr lang="en-US" sz="1700">
                <a:solidFill>
                  <a:srgbClr val="FF0000"/>
                </a:solidFill>
              </a:rPr>
              <a:t> </a:t>
            </a:r>
            <a:r>
              <a:rPr lang="en-US" sz="1700">
                <a:solidFill>
                  <a:srgbClr val="002060"/>
                </a:solidFill>
              </a:rPr>
              <a:t>whereas K means clustering, Fuzzy analysis clustering, Mean shift, DBSCAN and Spectral are </a:t>
            </a:r>
            <a:r>
              <a:rPr lang="en-US" sz="1700" b="1" i="1" u="sng">
                <a:solidFill>
                  <a:srgbClr val="002060"/>
                </a:solidFill>
              </a:rPr>
              <a:t>clustering algorithms.</a:t>
            </a:r>
            <a:endParaRPr lang="en-US" sz="1700" b="1" i="1" u="sng">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17600" y="1238250"/>
            <a:ext cx="10183495" cy="4738370"/>
          </a:xfrm>
          <a:prstGeom prst="rect">
            <a:avLst/>
          </a:prstGeom>
          <a:noFill/>
        </p:spPr>
        <p:txBody>
          <a:bodyPr wrap="square" rtlCol="0">
            <a:noAutofit/>
          </a:bodyPr>
          <a:p>
            <a:endParaRPr lang="en-US"/>
          </a:p>
          <a:p>
            <a:endParaRPr lang="en-US"/>
          </a:p>
          <a:p>
            <a:r>
              <a:rPr lang="en-US" sz="2200" b="1"/>
              <a:t>Maximize Intra-Partition Connectivity</a:t>
            </a:r>
            <a:endParaRPr lang="en-US" sz="2200" b="1"/>
          </a:p>
          <a:p>
            <a:pPr marL="285750" indent="-285750">
              <a:buFont typeface="Arial" panose="020B0604020202020204" pitchFamily="34" charset="0"/>
              <a:buChar char="•"/>
            </a:pPr>
            <a:r>
              <a:rPr lang="en-US" sz="1700"/>
              <a:t>While minimizing cut size is important, it's also essential to ensure that the nodes within each partition are well-connected. Maximizing the intra-partition connectivity helps maintain the coherence and integrity of the partitions.</a:t>
            </a:r>
            <a:endParaRPr lang="en-US" sz="1700"/>
          </a:p>
          <a:p>
            <a:pPr marL="285750" indent="-285750">
              <a:buFont typeface="Arial" panose="020B0604020202020204" pitchFamily="34" charset="0"/>
              <a:buChar char="•"/>
            </a:pPr>
            <a:r>
              <a:rPr lang="en-US" sz="1700"/>
              <a:t>Certain partitioning algorithms aim to optimize this objective by considering intra-partition edge density or conductance metrics.</a:t>
            </a:r>
            <a:endParaRPr lang="en-US" sz="1700"/>
          </a:p>
          <a:p>
            <a:endParaRPr lang="en-US"/>
          </a:p>
          <a:p>
            <a:r>
              <a:rPr lang="en-US" sz="2200" b="1"/>
              <a:t>Preserve Graph Structure:</a:t>
            </a:r>
            <a:endParaRPr lang="en-US" sz="2200" b="1"/>
          </a:p>
          <a:p>
            <a:pPr marL="285750" indent="-285750">
              <a:buFont typeface="Arial" panose="020B0604020202020204" pitchFamily="34" charset="0"/>
              <a:buChar char="•"/>
            </a:pPr>
            <a:r>
              <a:rPr lang="en-US" sz="1700"/>
              <a:t>In some cases, preserving the underlying structure or properties of the original graph is a key objective. This includes maintaining community structures, preserving hierarchical relationships, or retaining certain graph properties such as degree distribution.</a:t>
            </a:r>
            <a:endParaRPr lang="en-US" sz="1700"/>
          </a:p>
          <a:p>
            <a:pPr marL="285750" indent="-285750">
              <a:buFont typeface="Arial" panose="020B0604020202020204" pitchFamily="34" charset="0"/>
              <a:buChar char="•"/>
            </a:pPr>
            <a:r>
              <a:rPr lang="en-US" sz="1700"/>
              <a:t>Algorithms like modularity-based partitioning methods focus on identifying and preserving communities or clusters within the graph.</a:t>
            </a:r>
            <a:endParaRPr lang="en-US" sz="17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0595" y="2018665"/>
            <a:ext cx="10386695" cy="3691255"/>
          </a:xfrm>
          <a:prstGeom prst="rect">
            <a:avLst/>
          </a:prstGeom>
          <a:noFill/>
        </p:spPr>
        <p:txBody>
          <a:bodyPr wrap="square" rtlCol="0">
            <a:noAutofit/>
          </a:bodyPr>
          <a:p>
            <a:r>
              <a:rPr lang="en-US" sz="1600"/>
              <a:t>There are two major approaches in clustering. </a:t>
            </a:r>
            <a:endParaRPr lang="en-US" sz="1600"/>
          </a:p>
          <a:p>
            <a:r>
              <a:rPr lang="en-US" sz="1600"/>
              <a:t>They are:</a:t>
            </a:r>
            <a:endParaRPr lang="en-US" sz="1600"/>
          </a:p>
          <a:p>
            <a:pPr marL="285750" lvl="0" indent="-285750">
              <a:buFont typeface="Arial" panose="020B0604020202020204" pitchFamily="34" charset="0"/>
              <a:buChar char="•"/>
            </a:pPr>
            <a:r>
              <a:rPr lang="en-US" sz="1600" b="1">
                <a:solidFill>
                  <a:srgbClr val="FF0000"/>
                </a:solidFill>
              </a:rPr>
              <a:t>Compactness</a:t>
            </a:r>
            <a:endParaRPr lang="en-US" sz="1600" b="1">
              <a:solidFill>
                <a:srgbClr val="FF0000"/>
              </a:solidFill>
            </a:endParaRPr>
          </a:p>
          <a:p>
            <a:pPr marL="285750" indent="-285750">
              <a:buFont typeface="Arial" panose="020B0604020202020204" pitchFamily="34" charset="0"/>
              <a:buChar char="•"/>
            </a:pPr>
            <a:r>
              <a:rPr lang="en-US" sz="1600" b="1">
                <a:solidFill>
                  <a:srgbClr val="FF0000"/>
                </a:solidFill>
              </a:rPr>
              <a:t>Connectivity</a:t>
            </a:r>
            <a:endParaRPr lang="en-US" sz="1600" b="1">
              <a:solidFill>
                <a:srgbClr val="FF0000"/>
              </a:solidFill>
            </a:endParaRPr>
          </a:p>
          <a:p>
            <a:pPr indent="0">
              <a:buNone/>
            </a:pPr>
            <a:endParaRPr lang="en-US" sz="1600"/>
          </a:p>
          <a:p>
            <a:pPr indent="0">
              <a:buNone/>
            </a:pPr>
            <a:r>
              <a:rPr lang="en-US" sz="1600"/>
              <a:t>In </a:t>
            </a:r>
            <a:r>
              <a:rPr lang="en-US" sz="1600" b="1"/>
              <a:t>compactness</a:t>
            </a:r>
            <a:r>
              <a:rPr lang="en-US" sz="1600"/>
              <a:t>, the points are closer to each other and are compact towards the cluster center. Distance is used as a measure to compute closeness. There are different types of </a:t>
            </a:r>
            <a:r>
              <a:rPr lang="en-US" sz="1600">
                <a:highlight>
                  <a:srgbClr val="FFFF00"/>
                </a:highlight>
              </a:rPr>
              <a:t>distance metrics</a:t>
            </a:r>
            <a:r>
              <a:rPr lang="en-US" sz="1600"/>
              <a:t> that are in use. A few of them are </a:t>
            </a:r>
            <a:r>
              <a:rPr lang="en-US" sz="1600">
                <a:highlight>
                  <a:srgbClr val="FFFF00"/>
                </a:highlight>
              </a:rPr>
              <a:t>Euclidean distance, Manhattan distance, Minkowski distance, and Hamming distance</a:t>
            </a:r>
            <a:r>
              <a:rPr lang="en-US" sz="1600"/>
              <a:t>. K-means algorithm uses the compactness approach. </a:t>
            </a:r>
            <a:endParaRPr lang="en-US" sz="1600"/>
          </a:p>
          <a:p>
            <a:pPr indent="0">
              <a:buNone/>
            </a:pPr>
            <a:endParaRPr lang="en-US" sz="1600"/>
          </a:p>
          <a:p>
            <a:pPr indent="0">
              <a:buNone/>
            </a:pPr>
            <a:r>
              <a:rPr lang="en-US" sz="1600"/>
              <a:t>In </a:t>
            </a:r>
            <a:r>
              <a:rPr lang="en-US" sz="1600" b="1"/>
              <a:t>connectivity</a:t>
            </a:r>
            <a:r>
              <a:rPr lang="en-US" sz="1600"/>
              <a:t>, </a:t>
            </a:r>
            <a:r>
              <a:rPr lang="en-US" sz="1600" i="1" u="sng"/>
              <a:t>the points in a cluster are either immediately next to each other (epsilon distance) or connected</a:t>
            </a:r>
            <a:r>
              <a:rPr lang="en-US" sz="1600"/>
              <a:t>. Even if the distance is less, they are not put in the same cluster. Spectral clustering is one of the techniques to follow this approach.</a:t>
            </a:r>
            <a:endParaRPr lang="en-US"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1715135" y="2271395"/>
            <a:ext cx="8548370" cy="2315210"/>
          </a:xfrm>
          <a:prstGeom prst="rect">
            <a:avLst/>
          </a:prstGeom>
          <a:noFill/>
          <a:ln w="9525">
            <a:noFill/>
          </a:ln>
        </p:spPr>
      </p:pic>
      <p:sp>
        <p:nvSpPr>
          <p:cNvPr id="4" name="Text Box 3"/>
          <p:cNvSpPr txBox="1"/>
          <p:nvPr/>
        </p:nvSpPr>
        <p:spPr>
          <a:xfrm>
            <a:off x="4823460" y="1903095"/>
            <a:ext cx="2144395" cy="368300"/>
          </a:xfrm>
          <a:prstGeom prst="rect">
            <a:avLst/>
          </a:prstGeom>
          <a:noFill/>
        </p:spPr>
        <p:txBody>
          <a:bodyPr wrap="square" rtlCol="0">
            <a:spAutoFit/>
          </a:bodyPr>
          <a:p>
            <a:pPr lvl="0" indent="0">
              <a:buNone/>
            </a:pPr>
            <a:r>
              <a:rPr lang="en-IN" altLang="en-US" b="1">
                <a:solidFill>
                  <a:srgbClr val="FF0000"/>
                </a:solidFill>
                <a:sym typeface="+mn-ea"/>
              </a:rPr>
              <a:t>   </a:t>
            </a:r>
            <a:r>
              <a:rPr lang="en-US" b="1">
                <a:gradFill>
                  <a:gsLst>
                    <a:gs pos="0">
                      <a:srgbClr val="FECF40"/>
                    </a:gs>
                    <a:gs pos="100000">
                      <a:srgbClr val="846C21"/>
                    </a:gs>
                  </a:gsLst>
                  <a:lin scaled="0"/>
                </a:gradFill>
                <a:sym typeface="+mn-ea"/>
              </a:rPr>
              <a:t>Compactness</a:t>
            </a:r>
            <a:endParaRPr lang="en-US" b="1">
              <a:gradFill>
                <a:gsLst>
                  <a:gs pos="0">
                    <a:srgbClr val="FECF40"/>
                  </a:gs>
                  <a:gs pos="100000">
                    <a:srgbClr val="846C21"/>
                  </a:gs>
                </a:gsLst>
                <a:lin scaled="0"/>
              </a:gradFill>
              <a:sym typeface="+mn-ea"/>
            </a:endParaRPr>
          </a:p>
        </p:txBody>
      </p:sp>
      <p:sp>
        <p:nvSpPr>
          <p:cNvPr id="5" name="Text Box 4"/>
          <p:cNvSpPr txBox="1"/>
          <p:nvPr/>
        </p:nvSpPr>
        <p:spPr>
          <a:xfrm>
            <a:off x="7691120" y="1903095"/>
            <a:ext cx="1847215" cy="368300"/>
          </a:xfrm>
          <a:prstGeom prst="rect">
            <a:avLst/>
          </a:prstGeom>
          <a:noFill/>
        </p:spPr>
        <p:txBody>
          <a:bodyPr wrap="square" rtlCol="0">
            <a:spAutoFit/>
          </a:bodyPr>
          <a:p>
            <a:pPr indent="0">
              <a:buNone/>
            </a:pPr>
            <a:r>
              <a:rPr lang="en-IN" altLang="en-US" b="1">
                <a:solidFill>
                  <a:srgbClr val="FF0000"/>
                </a:solidFill>
                <a:sym typeface="+mn-ea"/>
              </a:rPr>
              <a:t>  </a:t>
            </a:r>
            <a:r>
              <a:rPr lang="en-US" b="1">
                <a:gradFill>
                  <a:gsLst>
                    <a:gs pos="0">
                      <a:srgbClr val="14CD68"/>
                    </a:gs>
                    <a:gs pos="100000">
                      <a:srgbClr val="035C7D"/>
                    </a:gs>
                  </a:gsLst>
                  <a:lin scaled="0"/>
                </a:gradFill>
                <a:sym typeface="+mn-ea"/>
              </a:rPr>
              <a:t>Connectivity</a:t>
            </a:r>
            <a:endParaRPr lang="en-US" b="1">
              <a:gradFill>
                <a:gsLst>
                  <a:gs pos="0">
                    <a:srgbClr val="14CD68"/>
                  </a:gs>
                  <a:gs pos="100000">
                    <a:srgbClr val="035C7D"/>
                  </a:gs>
                </a:gsLst>
                <a:lin scaled="0"/>
              </a:gra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heckerboard(across)">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checkerboard(across)">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rcRect l="20135" r="20537"/>
          <a:stretch>
            <a:fillRect/>
          </a:stretch>
        </p:blipFill>
        <p:spPr>
          <a:xfrm>
            <a:off x="1295400" y="2814955"/>
            <a:ext cx="4800600" cy="3390265"/>
          </a:xfrm>
          <a:prstGeom prst="rect">
            <a:avLst/>
          </a:prstGeom>
        </p:spPr>
      </p:pic>
      <p:sp>
        <p:nvSpPr>
          <p:cNvPr id="2" name="Text Box 1"/>
          <p:cNvSpPr txBox="1"/>
          <p:nvPr/>
        </p:nvSpPr>
        <p:spPr>
          <a:xfrm>
            <a:off x="1295400" y="2482850"/>
            <a:ext cx="3792220" cy="527685"/>
          </a:xfrm>
          <a:prstGeom prst="rect">
            <a:avLst/>
          </a:prstGeom>
          <a:noFill/>
        </p:spPr>
        <p:txBody>
          <a:bodyPr wrap="square" rtlCol="0">
            <a:noAutofit/>
          </a:bodyPr>
          <a:p>
            <a:r>
              <a:rPr lang="en-IN" altLang="en-US" sz="2200" b="1">
                <a:gradFill>
                  <a:gsLst>
                    <a:gs pos="0">
                      <a:srgbClr val="7B32B2"/>
                    </a:gs>
                    <a:gs pos="100000">
                      <a:srgbClr val="401A5D"/>
                    </a:gs>
                  </a:gsLst>
                  <a:lin scaled="0"/>
                </a:gradFill>
              </a:rPr>
              <a:t>Partition</a:t>
            </a:r>
            <a:r>
              <a:rPr lang="en-IN" altLang="en-US"/>
              <a:t> ---&gt;</a:t>
            </a:r>
            <a:r>
              <a:rPr lang="en-IN" altLang="en-US" i="1"/>
              <a:t> </a:t>
            </a:r>
            <a:r>
              <a:rPr lang="en-IN" altLang="en-US" b="1" i="1">
                <a:latin typeface="Comic Sans MS" panose="030F0702030302020204" charset="0"/>
                <a:cs typeface="Comic Sans MS" panose="030F0702030302020204" charset="0"/>
              </a:rPr>
              <a:t>represent a node</a:t>
            </a:r>
            <a:r>
              <a:rPr lang="en-IN" altLang="en-US">
                <a:latin typeface="Comic Sans MS" panose="030F0702030302020204" charset="0"/>
                <a:cs typeface="Comic Sans MS" panose="030F0702030302020204" charset="0"/>
              </a:rPr>
              <a:t> </a:t>
            </a:r>
            <a:endParaRPr lang="en-IN" altLang="en-US"/>
          </a:p>
          <a:p>
            <a:endParaRPr lang="en-IN" altLang="en-US"/>
          </a:p>
          <a:p>
            <a:endParaRPr lang="en-IN" altLang="en-US" b="1">
              <a:latin typeface="Comic Sans MS" panose="030F0702030302020204" charset="0"/>
              <a:cs typeface="Comic Sans MS" panose="030F0702030302020204" charset="0"/>
            </a:endParaRPr>
          </a:p>
        </p:txBody>
      </p:sp>
      <p:pic>
        <p:nvPicPr>
          <p:cNvPr id="102" name="Picture 101"/>
          <p:cNvPicPr/>
          <p:nvPr/>
        </p:nvPicPr>
        <p:blipFill>
          <a:blip r:embed="rId2"/>
          <a:stretch>
            <a:fillRect/>
          </a:stretch>
        </p:blipFill>
        <p:spPr>
          <a:xfrm>
            <a:off x="6452870" y="3124200"/>
            <a:ext cx="4454525" cy="2772410"/>
          </a:xfrm>
          <a:prstGeom prst="rect">
            <a:avLst/>
          </a:prstGeom>
          <a:noFill/>
          <a:ln w="9525">
            <a:noFill/>
          </a:ln>
        </p:spPr>
      </p:pic>
      <p:sp>
        <p:nvSpPr>
          <p:cNvPr id="7" name="Text Box 6"/>
          <p:cNvSpPr txBox="1"/>
          <p:nvPr/>
        </p:nvSpPr>
        <p:spPr>
          <a:xfrm>
            <a:off x="6648450" y="2482850"/>
            <a:ext cx="4064000" cy="429895"/>
          </a:xfrm>
          <a:prstGeom prst="rect">
            <a:avLst/>
          </a:prstGeom>
          <a:noFill/>
        </p:spPr>
        <p:txBody>
          <a:bodyPr wrap="square" rtlCol="0">
            <a:spAutoFit/>
          </a:bodyPr>
          <a:p>
            <a:r>
              <a:rPr lang="en-IN" altLang="en-US" sz="2200" b="1">
                <a:gradFill>
                  <a:gsLst>
                    <a:gs pos="0">
                      <a:srgbClr val="14CD68"/>
                    </a:gs>
                    <a:gs pos="100000">
                      <a:srgbClr val="0B6E38"/>
                    </a:gs>
                  </a:gsLst>
                  <a:lin scaled="0"/>
                </a:gradFill>
                <a:sym typeface="+mn-ea"/>
              </a:rPr>
              <a:t>Cluster</a:t>
            </a:r>
            <a:r>
              <a:rPr lang="en-IN" altLang="en-US" b="1">
                <a:gradFill>
                  <a:gsLst>
                    <a:gs pos="0">
                      <a:srgbClr val="14CD68"/>
                    </a:gs>
                    <a:gs pos="100000">
                      <a:srgbClr val="0B6E38"/>
                    </a:gs>
                  </a:gsLst>
                  <a:lin scaled="0"/>
                </a:gradFill>
                <a:sym typeface="+mn-ea"/>
              </a:rPr>
              <a:t> </a:t>
            </a:r>
            <a:r>
              <a:rPr lang="en-IN" altLang="en-US">
                <a:sym typeface="+mn-ea"/>
              </a:rPr>
              <a:t>---&gt; </a:t>
            </a:r>
            <a:r>
              <a:rPr lang="en-IN" altLang="en-US" b="1" i="1">
                <a:latin typeface="Comic Sans MS" panose="030F0702030302020204" charset="0"/>
                <a:cs typeface="Comic Sans MS" panose="030F0702030302020204" charset="0"/>
                <a:sym typeface="+mn-ea"/>
              </a:rPr>
              <a:t>represent </a:t>
            </a:r>
            <a:r>
              <a:rPr lang="en-IN" altLang="en-US" b="1">
                <a:latin typeface="Comic Sans MS" panose="030F0702030302020204" charset="0"/>
                <a:cs typeface="Comic Sans MS" panose="030F0702030302020204" charset="0"/>
                <a:sym typeface="+mn-ea"/>
              </a:rPr>
              <a:t>data points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39165" y="1565910"/>
            <a:ext cx="10409555" cy="4547235"/>
          </a:xfrm>
          <a:prstGeom prst="rect">
            <a:avLst/>
          </a:prstGeom>
          <a:noFill/>
        </p:spPr>
        <p:txBody>
          <a:bodyPr wrap="square" rtlCol="0">
            <a:noAutofit/>
          </a:bodyPr>
          <a:p>
            <a:endParaRPr lang="en-US" sz="1600"/>
          </a:p>
          <a:p>
            <a:r>
              <a:rPr lang="en-US" sz="2000" b="1"/>
              <a:t>How to do Spectral Clustering?</a:t>
            </a:r>
            <a:endParaRPr lang="en-US" sz="2000" b="1"/>
          </a:p>
          <a:p>
            <a:endParaRPr lang="en-US" sz="1600"/>
          </a:p>
          <a:p>
            <a:r>
              <a:rPr lang="en-US" sz="1600"/>
              <a:t>The three major steps involved in spectral clustering are: constructing a similarity graph, projecting data onto a lower-dimensional space, and clustering the data. Given a set of points S in a higher-dimensional space, it can be elaborated as follows:</a:t>
            </a:r>
            <a:endParaRPr lang="en-US" sz="1600"/>
          </a:p>
          <a:p>
            <a:endParaRPr lang="en-US" sz="1600"/>
          </a:p>
          <a:p>
            <a:r>
              <a:rPr lang="en-US" sz="1600"/>
              <a:t>1. Form a distance matrix</a:t>
            </a:r>
            <a:endParaRPr lang="en-US" sz="1600"/>
          </a:p>
          <a:p>
            <a:r>
              <a:rPr lang="en-US" sz="1600"/>
              <a:t>2. Transform the distance matrix into an affinity matrix A</a:t>
            </a:r>
            <a:endParaRPr lang="en-US" sz="1600"/>
          </a:p>
          <a:p>
            <a:r>
              <a:rPr lang="en-US" sz="1600"/>
              <a:t>3. Compute the degree matrix D and the Laplacian matrix L = D – A.</a:t>
            </a:r>
            <a:endParaRPr lang="en-US" sz="1600"/>
          </a:p>
          <a:p>
            <a:r>
              <a:rPr lang="en-US" sz="1600"/>
              <a:t>4. Find the eigenvalues and eigenvectors of L.</a:t>
            </a:r>
            <a:endParaRPr lang="en-US" sz="1600"/>
          </a:p>
          <a:p>
            <a:r>
              <a:rPr lang="en-US" sz="1600"/>
              <a:t>5. With the eigenvectors of k largest eigenvalues computed from the previous step form a matrix.</a:t>
            </a:r>
            <a:endParaRPr lang="en-US" sz="1600"/>
          </a:p>
          <a:p>
            <a:r>
              <a:rPr lang="en-US" sz="1600"/>
              <a:t>6. Normalize the vectors.</a:t>
            </a:r>
            <a:endParaRPr lang="en-US" sz="1600"/>
          </a:p>
          <a:p>
            <a:r>
              <a:rPr lang="en-US" sz="1600"/>
              <a:t>7. Cluster the data points in k-dimensional space.</a:t>
            </a:r>
            <a:endParaRPr lang="en-US" sz="1600"/>
          </a:p>
          <a:p>
            <a:endParaRPr lang="en-US" sz="1600"/>
          </a:p>
          <a:p>
            <a:pPr marL="285750" indent="-285750">
              <a:buFont typeface="Arial" panose="020B0604020202020204" pitchFamily="34" charset="0"/>
              <a:buChar char="•"/>
            </a:pPr>
            <a:r>
              <a:rPr lang="en-US" sz="1600"/>
              <a:t> </a:t>
            </a:r>
            <a:r>
              <a:rPr lang="en-US" sz="1600">
                <a:highlight>
                  <a:srgbClr val="808000"/>
                </a:highlight>
              </a:rPr>
              <a:t>K-means algorithm generally assumes that the clusters are spherical or round</a:t>
            </a:r>
            <a:endParaRPr lang="en-US" sz="1600">
              <a:highlight>
                <a:srgbClr val="808000"/>
              </a:highlight>
            </a:endParaRPr>
          </a:p>
          <a:p>
            <a:pPr marL="285750" indent="-285750">
              <a:buFont typeface="Arial" panose="020B0604020202020204" pitchFamily="34" charset="0"/>
              <a:buChar char="•"/>
            </a:pPr>
            <a:r>
              <a:rPr lang="en-US" sz="1600">
                <a:highlight>
                  <a:srgbClr val="808000"/>
                </a:highlight>
              </a:rPr>
              <a:t> In spectral, the clusters do not follow a fixed shape or pattern. </a:t>
            </a:r>
            <a:endParaRPr lang="en-US" sz="1600">
              <a:highlight>
                <a:srgbClr val="808000"/>
              </a:highlight>
            </a:endParaRPr>
          </a:p>
        </p:txBody>
      </p:sp>
      <p:sp>
        <p:nvSpPr>
          <p:cNvPr id="5" name="Text Box 4"/>
          <p:cNvSpPr txBox="1"/>
          <p:nvPr/>
        </p:nvSpPr>
        <p:spPr>
          <a:xfrm>
            <a:off x="789305" y="1510030"/>
            <a:ext cx="10231120" cy="762000"/>
          </a:xfrm>
          <a:prstGeom prst="rect">
            <a:avLst/>
          </a:prstGeom>
          <a:noFill/>
        </p:spPr>
        <p:txBody>
          <a:bodyPr wrap="square" rtlCol="0">
            <a:noAutofit/>
          </a:bodyPr>
          <a:p>
            <a:endParaRPr lang="en-US"/>
          </a:p>
        </p:txBody>
      </p:sp>
      <p:sp>
        <p:nvSpPr>
          <p:cNvPr id="3" name="Text Box 2"/>
          <p:cNvSpPr txBox="1"/>
          <p:nvPr/>
        </p:nvSpPr>
        <p:spPr>
          <a:xfrm>
            <a:off x="2366645" y="928370"/>
            <a:ext cx="7393305" cy="638175"/>
          </a:xfrm>
          <a:prstGeom prst="rect">
            <a:avLst/>
          </a:prstGeom>
          <a:noFill/>
        </p:spPr>
        <p:txBody>
          <a:bodyPr wrap="square" rtlCol="0">
            <a:noAutofit/>
          </a:bodyPr>
          <a:p>
            <a:pPr algn="ctr"/>
            <a:r>
              <a:rPr lang="en-US" sz="3400" b="1">
                <a:gradFill>
                  <a:gsLst>
                    <a:gs pos="0">
                      <a:srgbClr val="FE4444"/>
                    </a:gs>
                    <a:gs pos="100000">
                      <a:srgbClr val="832B2B"/>
                    </a:gs>
                  </a:gsLst>
                  <a:lin scaled="0"/>
                </a:gradFill>
                <a:sym typeface="+mn-ea"/>
              </a:rPr>
              <a:t>Spectral  Partitioning</a:t>
            </a:r>
            <a:endParaRPr lang="en-US" sz="3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91285" y="1798955"/>
            <a:ext cx="9707245" cy="4475480"/>
          </a:xfrm>
          <a:prstGeom prst="rect">
            <a:avLst/>
          </a:prstGeom>
          <a:noFill/>
        </p:spPr>
        <p:txBody>
          <a:bodyPr wrap="square" rtlCol="0">
            <a:noAutofit/>
          </a:bodyPr>
          <a:p>
            <a:pPr algn="ctr"/>
            <a:r>
              <a:rPr lang="en-US" sz="2200" b="1"/>
              <a:t>Basic Properties of The </a:t>
            </a:r>
            <a:r>
              <a:rPr lang="en-US" sz="2200" b="1">
                <a:gradFill>
                  <a:gsLst>
                    <a:gs pos="0">
                      <a:srgbClr val="FE4444"/>
                    </a:gs>
                    <a:gs pos="100000">
                      <a:srgbClr val="832B2B"/>
                    </a:gs>
                  </a:gsLst>
                  <a:lin scaled="0"/>
                </a:gradFill>
              </a:rPr>
              <a:t>Laplacian Matrix</a:t>
            </a:r>
            <a:endParaRPr lang="en-US" sz="2200" b="1">
              <a:gradFill>
                <a:gsLst>
                  <a:gs pos="0">
                    <a:srgbClr val="FE4444"/>
                  </a:gs>
                  <a:gs pos="100000">
                    <a:srgbClr val="832B2B"/>
                  </a:gs>
                </a:gsLst>
                <a:lin scaled="0"/>
              </a:gradFill>
            </a:endParaRPr>
          </a:p>
          <a:p>
            <a:endParaRPr lang="en-US"/>
          </a:p>
          <a:p>
            <a:r>
              <a:rPr lang="en-US" sz="1600"/>
              <a:t>One of the most interesting properties of a graph is its connectedness. TheLaplacian matrix provides us</a:t>
            </a:r>
            <a:r>
              <a:rPr lang="en-IN" altLang="en-US" sz="1600"/>
              <a:t>  </a:t>
            </a:r>
            <a:r>
              <a:rPr lang="en-US" sz="1600"/>
              <a:t>with a way to investigate this property. In this section,we study the properties of the Laplacian matrix of a graph. First, we give a newway to define the Laplacian matrix for a graph, which turns out to be much more</a:t>
            </a:r>
            <a:r>
              <a:rPr lang="en-IN" altLang="en-US" sz="1600"/>
              <a:t> </a:t>
            </a:r>
            <a:r>
              <a:rPr lang="en-US" sz="1600"/>
              <a:t>useful than the previous one</a:t>
            </a:r>
            <a:endParaRPr lang="en-US" sz="1600"/>
          </a:p>
        </p:txBody>
      </p:sp>
      <p:pic>
        <p:nvPicPr>
          <p:cNvPr id="3" name="Picture 2"/>
          <p:cNvPicPr>
            <a:picLocks noChangeAspect="1"/>
          </p:cNvPicPr>
          <p:nvPr/>
        </p:nvPicPr>
        <p:blipFill>
          <a:blip r:embed="rId1"/>
          <a:stretch>
            <a:fillRect/>
          </a:stretch>
        </p:blipFill>
        <p:spPr>
          <a:xfrm>
            <a:off x="1976120" y="3940810"/>
            <a:ext cx="8048625" cy="23336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tretch>
            <a:fillRect/>
          </a:stretch>
        </p:blipFill>
        <p:spPr>
          <a:xfrm>
            <a:off x="2733040" y="1776095"/>
            <a:ext cx="6178550" cy="4185920"/>
          </a:xfrm>
          <a:prstGeom prst="rect">
            <a:avLst/>
          </a:prstGeom>
          <a:noFill/>
          <a:ln w="9525">
            <a:noFill/>
          </a:ln>
        </p:spPr>
      </p:pic>
      <p:sp>
        <p:nvSpPr>
          <p:cNvPr id="3" name="Text Box 2"/>
          <p:cNvSpPr txBox="1"/>
          <p:nvPr/>
        </p:nvSpPr>
        <p:spPr>
          <a:xfrm>
            <a:off x="2346960" y="4886325"/>
            <a:ext cx="4864100" cy="696595"/>
          </a:xfrm>
          <a:prstGeom prst="rect">
            <a:avLst/>
          </a:prstGeom>
          <a:noFill/>
        </p:spPr>
        <p:txBody>
          <a:bodyPr wrap="square" rtlCol="0">
            <a:noAutofit/>
          </a:bodyPr>
          <a:p>
            <a:pPr marL="285750" indent="-285750">
              <a:buFont typeface="Arial" panose="020B0604020202020204" pitchFamily="34" charset="0"/>
              <a:buChar char="•"/>
            </a:pPr>
            <a:r>
              <a:rPr lang="en-IN" altLang="en-US" sz="1300"/>
              <a:t>Then find eigen values and eigen vectors to laplacian matrix.</a:t>
            </a:r>
            <a:endParaRPr lang="en-IN" altLang="en-US" sz="1300"/>
          </a:p>
          <a:p>
            <a:pPr marL="285750" indent="-285750">
              <a:buFont typeface="Arial" panose="020B0604020202020204" pitchFamily="34" charset="0"/>
              <a:buChar char="•"/>
            </a:pPr>
            <a:r>
              <a:rPr lang="en-IN" altLang="en-US" sz="1300"/>
              <a:t>finally split into partition of  graph with usung this method.</a:t>
            </a:r>
            <a:endParaRPr lang="en-IN" altLang="en-US" sz="1300"/>
          </a:p>
          <a:p>
            <a:pPr marL="285750" indent="-285750">
              <a:buFont typeface="Arial" panose="020B0604020202020204" pitchFamily="34" charset="0"/>
              <a:buChar char="•"/>
            </a:pPr>
            <a:endParaRPr lang="en-IN" altLang="en-US" sz="13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75230" y="1271270"/>
            <a:ext cx="6302375" cy="534670"/>
          </a:xfrm>
          <a:prstGeom prst="rect">
            <a:avLst/>
          </a:prstGeom>
          <a:noFill/>
        </p:spPr>
        <p:txBody>
          <a:bodyPr wrap="square" rtlCol="0">
            <a:noAutofit/>
          </a:bodyPr>
          <a:p>
            <a:pPr algn="ctr"/>
            <a:r>
              <a:rPr lang="en-IN" altLang="en-US" sz="3400" b="1">
                <a:gradFill>
                  <a:gsLst>
                    <a:gs pos="0">
                      <a:srgbClr val="FE4444"/>
                    </a:gs>
                    <a:gs pos="100000">
                      <a:srgbClr val="832B2B"/>
                    </a:gs>
                  </a:gsLst>
                  <a:lin scaled="0"/>
                </a:gradFill>
              </a:rPr>
              <a:t>Applications</a:t>
            </a:r>
            <a:endParaRPr lang="en-IN" altLang="en-US" sz="3400" b="1">
              <a:gradFill>
                <a:gsLst>
                  <a:gs pos="0">
                    <a:srgbClr val="FE4444"/>
                  </a:gs>
                  <a:gs pos="100000">
                    <a:srgbClr val="832B2B"/>
                  </a:gs>
                </a:gsLst>
                <a:lin scaled="0"/>
              </a:gradFill>
            </a:endParaRPr>
          </a:p>
        </p:txBody>
      </p:sp>
      <p:sp>
        <p:nvSpPr>
          <p:cNvPr id="3" name="Text Box 2"/>
          <p:cNvSpPr txBox="1"/>
          <p:nvPr/>
        </p:nvSpPr>
        <p:spPr>
          <a:xfrm>
            <a:off x="1129030" y="2035175"/>
            <a:ext cx="10184130" cy="3535680"/>
          </a:xfrm>
          <a:prstGeom prst="rect">
            <a:avLst/>
          </a:prstGeom>
          <a:noFill/>
        </p:spPr>
        <p:txBody>
          <a:bodyPr wrap="square" rtlCol="0">
            <a:noAutofit/>
          </a:bodyPr>
          <a:p>
            <a:r>
              <a:rPr lang="en-US" sz="2200" b="1"/>
              <a:t>Parallel Computing:</a:t>
            </a:r>
            <a:endParaRPr lang="en-US" sz="2200" b="1"/>
          </a:p>
          <a:p>
            <a:endParaRPr lang="en-US" sz="1700"/>
          </a:p>
          <a:p>
            <a:r>
              <a:rPr lang="en-US" sz="1700"/>
              <a:t>In parallel computing, tasks are often divided among multiple processors or computing units. Graph partitioning algorithms can be used to efficiently distribute computational tasks across these units, ensuring a balanced workload to minimize overall execution time.</a:t>
            </a:r>
            <a:endParaRPr lang="en-US" sz="1700"/>
          </a:p>
          <a:p>
            <a:endParaRPr lang="en-US" sz="1700"/>
          </a:p>
          <a:p>
            <a:r>
              <a:rPr lang="en-US" sz="2200" b="1"/>
              <a:t>Network Design:</a:t>
            </a:r>
            <a:endParaRPr lang="en-US" sz="2200" b="1"/>
          </a:p>
          <a:p>
            <a:r>
              <a:rPr lang="en-US" sz="1700"/>
              <a:t>In network design, particularly in telecommunications or computer networks, optimizing the placement of nodes and edges is crucial for minimizing latency, congestion, and resource usage. Graph partitioning algorithms can help design efficient network topologies by balancing the load across nodes and edges.</a:t>
            </a:r>
            <a:endParaRPr lang="en-US" sz="17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57910" y="534035"/>
            <a:ext cx="10337800" cy="5046345"/>
          </a:xfrm>
          <a:prstGeom prst="rect">
            <a:avLst/>
          </a:prstGeom>
          <a:noFill/>
        </p:spPr>
        <p:txBody>
          <a:bodyPr wrap="square" rtlCol="0">
            <a:noAutofit/>
          </a:bodyPr>
          <a:p>
            <a:r>
              <a:rPr lang="en-US" sz="2200" b="1"/>
              <a:t>Data Clustering:</a:t>
            </a:r>
            <a:endParaRPr lang="en-US" sz="2200" b="1"/>
          </a:p>
          <a:p>
            <a:r>
              <a:rPr lang="en-US" sz="1700"/>
              <a:t>Graph partitioning algorithms can be applied to data clustering problems where the goal is to group similar data points together. By representing data as a graph and partitioning it into subgraphs, these algorithms can efficiently identify clusters while ensuring a balanced distribution of data points across clusters.</a:t>
            </a:r>
            <a:endParaRPr lang="en-US" sz="1700"/>
          </a:p>
          <a:p>
            <a:endParaRPr lang="en-US" sz="1700"/>
          </a:p>
          <a:p>
            <a:r>
              <a:rPr lang="en-US" sz="2200" b="1"/>
              <a:t>VLSI Design:</a:t>
            </a:r>
            <a:endParaRPr lang="en-US" sz="2200" b="1"/>
          </a:p>
          <a:p>
            <a:r>
              <a:rPr lang="en-US" sz="1700"/>
              <a:t>In Very Large Scale Integration (VLSI) design, where circuits are implemented on silicon chips, graph partitioning techniques are used to partition the circuit layout into smaller modules. This helps in optimizing various metrics such as wire length, area, and power consumption.</a:t>
            </a:r>
            <a:endParaRPr lang="en-US" sz="1700"/>
          </a:p>
          <a:p>
            <a:endParaRPr lang="en-US" sz="1700"/>
          </a:p>
          <a:p>
            <a:r>
              <a:rPr lang="en-US" sz="2200" b="1"/>
              <a:t>Scientific Computing:</a:t>
            </a:r>
            <a:endParaRPr lang="en-US" sz="2200" b="1"/>
          </a:p>
          <a:p>
            <a:r>
              <a:rPr lang="en-US" sz="1700"/>
              <a:t>In scientific computing, graph partitioning algorithms are used to partition large-scale computational meshes or grids. This enables efficient parallelization of numerical simulations and computations, leading to faster solution times for problems in physics, engineering, and other scientific disciplines.</a:t>
            </a:r>
            <a:endParaRPr lang="en-US" sz="1700"/>
          </a:p>
          <a:p>
            <a:endParaRPr lang="en-US" sz="1700"/>
          </a:p>
          <a:p>
            <a:r>
              <a:rPr lang="en-US" sz="2200" b="1"/>
              <a:t>Image and Video Processing:</a:t>
            </a:r>
            <a:endParaRPr lang="en-US" sz="2200" b="1"/>
          </a:p>
          <a:p>
            <a:r>
              <a:rPr lang="en-US" sz="1700"/>
              <a:t>Graph partitioning techniques are also applied in image and video processing tasks such as image segmentation and video summarization. By representing images or videos as graphs, partitioning algorithms can be used to group pixels or frames into coherent segments or clusters based on similarity metrics.</a:t>
            </a:r>
            <a:endParaRPr lang="en-US" sz="17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07110" y="3215640"/>
            <a:ext cx="9864090" cy="1055370"/>
          </a:xfrm>
          <a:prstGeom prst="rect">
            <a:avLst/>
          </a:prstGeom>
          <a:noFill/>
        </p:spPr>
        <p:txBody>
          <a:bodyPr wrap="square" rtlCol="0">
            <a:noAutofit/>
          </a:bodyPr>
          <a:p>
            <a:pPr algn="ctr"/>
            <a:r>
              <a:rPr lang="en-IN" altLang="en-US" sz="4400" b="1">
                <a:gradFill>
                  <a:gsLst>
                    <a:gs pos="0">
                      <a:srgbClr val="FE4444"/>
                    </a:gs>
                    <a:gs pos="100000">
                      <a:srgbClr val="832B2B"/>
                    </a:gs>
                  </a:gsLst>
                  <a:lin scaled="0"/>
                </a:gradFill>
              </a:rPr>
              <a:t>ALGORITHM</a:t>
            </a:r>
            <a:endParaRPr lang="en-IN" altLang="en-US" sz="4400" b="1">
              <a:gradFill>
                <a:gsLst>
                  <a:gs pos="0">
                    <a:srgbClr val="FE4444"/>
                  </a:gs>
                  <a:gs pos="100000">
                    <a:srgbClr val="832B2B"/>
                  </a:gs>
                </a:gsLst>
                <a:lin scaled="0"/>
              </a:gra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5045" y="499745"/>
            <a:ext cx="10450830" cy="5810250"/>
          </a:xfrm>
          <a:prstGeom prst="rect">
            <a:avLst/>
          </a:prstGeom>
          <a:noFill/>
        </p:spPr>
        <p:txBody>
          <a:bodyPr wrap="square" rtlCol="0">
            <a:noAutofit/>
          </a:bodyPr>
          <a:p>
            <a:r>
              <a:rPr lang="en-US" sz="2200" b="1"/>
              <a:t>Spectral Partitioning Algorithm:</a:t>
            </a:r>
            <a:endParaRPr lang="en-US" sz="2200" b="1"/>
          </a:p>
          <a:p>
            <a:endParaRPr lang="en-US" sz="1700"/>
          </a:p>
          <a:p>
            <a:r>
              <a:rPr lang="en-US" sz="2200" b="1"/>
              <a:t>Input:</a:t>
            </a:r>
            <a:endParaRPr lang="en-US" sz="2200" b="1"/>
          </a:p>
          <a:p>
            <a:r>
              <a:rPr lang="en-US" sz="1700"/>
              <a:t>G: The input graph.</a:t>
            </a:r>
            <a:endParaRPr lang="en-US" sz="1700"/>
          </a:p>
          <a:p>
            <a:r>
              <a:rPr lang="en-US" sz="1700"/>
              <a:t>num_partitions: The desired number of partitions.</a:t>
            </a:r>
            <a:endParaRPr lang="en-US" sz="1700"/>
          </a:p>
          <a:p>
            <a:endParaRPr lang="en-US" sz="1700"/>
          </a:p>
          <a:p>
            <a:r>
              <a:rPr lang="en-US" sz="2200" b="1"/>
              <a:t>Output:</a:t>
            </a:r>
            <a:endParaRPr lang="en-US" sz="2200" b="1"/>
          </a:p>
          <a:p>
            <a:r>
              <a:rPr lang="en-US" sz="1700"/>
              <a:t>Partition labels for each node in the graph.</a:t>
            </a:r>
            <a:endParaRPr lang="en-US" sz="1700"/>
          </a:p>
          <a:p>
            <a:endParaRPr lang="en-US" sz="1700"/>
          </a:p>
          <a:p>
            <a:r>
              <a:rPr lang="en-US" sz="2200" b="1"/>
              <a:t>Steps:</a:t>
            </a:r>
            <a:endParaRPr lang="en-US" sz="2200" b="1"/>
          </a:p>
          <a:p>
            <a:endParaRPr lang="en-US" sz="1700" b="1"/>
          </a:p>
          <a:p>
            <a:r>
              <a:rPr lang="en-US" sz="2200" b="1"/>
              <a:t>Compute the Laplacian Matrix:</a:t>
            </a:r>
            <a:endParaRPr lang="en-US" sz="2200" b="1"/>
          </a:p>
          <a:p>
            <a:r>
              <a:rPr lang="en-US" sz="1700"/>
              <a:t>Compute the Laplacian matrix</a:t>
            </a:r>
            <a:r>
              <a:rPr lang="en-IN" altLang="en-US" sz="1700"/>
              <a:t> </a:t>
            </a:r>
            <a:r>
              <a:rPr lang="en-US" sz="1700"/>
              <a:t>L of the input graph </a:t>
            </a:r>
            <a:endParaRPr lang="en-US" sz="1700"/>
          </a:p>
          <a:p>
            <a:r>
              <a:rPr lang="en-US" sz="1700"/>
              <a:t>G. The Laplacian matrix is defined as </a:t>
            </a:r>
            <a:endParaRPr lang="en-US" sz="1700"/>
          </a:p>
          <a:p>
            <a:r>
              <a:rPr lang="en-US" sz="1700"/>
              <a:t>L=D−A, where D is the degree matrix and </a:t>
            </a:r>
            <a:r>
              <a:rPr lang="en-IN" altLang="en-US" sz="1700"/>
              <a:t> </a:t>
            </a:r>
            <a:r>
              <a:rPr lang="en-US" sz="1700"/>
              <a:t>A is the adjacency matrix of </a:t>
            </a:r>
            <a:r>
              <a:rPr lang="en-IN" altLang="en-US" sz="1700"/>
              <a:t> </a:t>
            </a:r>
            <a:r>
              <a:rPr lang="en-US" sz="1700"/>
              <a:t>G.</a:t>
            </a:r>
            <a:endParaRPr lang="en-US" sz="1700"/>
          </a:p>
          <a:p>
            <a:endParaRPr lang="en-US" sz="1700"/>
          </a:p>
          <a:p>
            <a:r>
              <a:rPr lang="en-US" sz="2200" b="1"/>
              <a:t>Compute Eigenvalues and Eigenvectors:</a:t>
            </a:r>
            <a:endParaRPr lang="en-US" sz="2200" b="1"/>
          </a:p>
          <a:p>
            <a:pPr marL="285750" indent="-285750">
              <a:buFont typeface="Arial" panose="020B0604020202020204" pitchFamily="34" charset="0"/>
              <a:buChar char="•"/>
            </a:pPr>
            <a:r>
              <a:rPr lang="en-US" sz="1700"/>
              <a:t>Compute the eigenvalues and corresponding eigenvectors of the Laplacian matrix L.</a:t>
            </a:r>
            <a:endParaRPr lang="en-US" sz="1700"/>
          </a:p>
          <a:p>
            <a:pPr marL="285750" indent="-285750">
              <a:buFont typeface="Arial" panose="020B0604020202020204" pitchFamily="34" charset="0"/>
              <a:buChar char="•"/>
            </a:pPr>
            <a:r>
              <a:rPr lang="en-US" sz="1700"/>
              <a:t>Sort the eigenvalues in ascending order and select the k smallest eigenvalues </a:t>
            </a:r>
            <a:endParaRPr lang="en-US" sz="1700"/>
          </a:p>
          <a:p>
            <a:pPr marL="285750" indent="-285750">
              <a:buFont typeface="Arial" panose="020B0604020202020204" pitchFamily="34" charset="0"/>
              <a:buChar char="•"/>
            </a:pPr>
            <a:r>
              <a:rPr lang="en-US" sz="1700"/>
              <a:t>(where </a:t>
            </a:r>
            <a:r>
              <a:rPr lang="en-IN" altLang="en-US" sz="1700"/>
              <a:t>k</a:t>
            </a:r>
            <a:r>
              <a:rPr lang="en-US" sz="1700"/>
              <a:t>=num_partition).</a:t>
            </a:r>
            <a:endParaRPr lang="en-US"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48410" y="1548130"/>
            <a:ext cx="9813925" cy="4475480"/>
          </a:xfrm>
          <a:prstGeom prst="rect">
            <a:avLst/>
          </a:prstGeom>
          <a:noFill/>
        </p:spPr>
        <p:txBody>
          <a:bodyPr wrap="square" rtlCol="0">
            <a:noAutofit/>
          </a:bodyPr>
          <a:p>
            <a:endParaRPr lang="en-US"/>
          </a:p>
          <a:p>
            <a:r>
              <a:rPr lang="en-US" sz="2200" b="1"/>
              <a:t>Reduce Communication Costs:</a:t>
            </a:r>
            <a:endParaRPr lang="en-US" sz="2200" b="1"/>
          </a:p>
          <a:p>
            <a:pPr marL="285750" indent="-285750">
              <a:buFont typeface="Arial" panose="020B0604020202020204" pitchFamily="34" charset="0"/>
              <a:buChar char="•"/>
            </a:pPr>
            <a:r>
              <a:rPr lang="en-US" sz="1700"/>
              <a:t>In distributed computing and network design applications, minimizing communication costs between partitions is critical. This objective involves minimizing the amount of information exchanged between partitions or reducing the distance between communicating nodes.</a:t>
            </a:r>
            <a:endParaRPr lang="en-US" sz="1700"/>
          </a:p>
          <a:p>
            <a:pPr marL="285750" indent="-285750">
              <a:buFont typeface="Arial" panose="020B0604020202020204" pitchFamily="34" charset="0"/>
              <a:buChar char="•"/>
            </a:pPr>
            <a:r>
              <a:rPr lang="en-US" sz="1700"/>
              <a:t>Partitioning algorithms designed for distributed computing often optimize communication costs by considering network bandwidth, latency, and message passing overhead.</a:t>
            </a:r>
            <a:endParaRPr lang="en-US" sz="1700"/>
          </a:p>
          <a:p>
            <a:endParaRPr lang="en-US"/>
          </a:p>
          <a:p>
            <a:endParaRPr lang="en-US"/>
          </a:p>
          <a:p>
            <a:r>
              <a:rPr lang="en-US" sz="2200" b="1"/>
              <a:t>Maximize Modularity or Clustering Coefficient:</a:t>
            </a:r>
            <a:endParaRPr lang="en-US" sz="2200" b="1"/>
          </a:p>
          <a:p>
            <a:pPr marL="285750" indent="-285750">
              <a:buFont typeface="Arial" panose="020B0604020202020204" pitchFamily="34" charset="0"/>
              <a:buChar char="•"/>
            </a:pPr>
            <a:r>
              <a:rPr lang="en-US" sz="1700"/>
              <a:t>Some partitioning objectives aim to maximize the modularity or clustering coefficient within each partition. Modularity measures the density of connections within communities, while the clustering coefficient quantifies the degree to which nodes tend to cluster together.</a:t>
            </a:r>
            <a:endParaRPr lang="en-US" sz="1700"/>
          </a:p>
          <a:p>
            <a:pPr marL="285750" indent="-285750">
              <a:buFont typeface="Arial" panose="020B0604020202020204" pitchFamily="34" charset="0"/>
              <a:buChar char="•"/>
            </a:pPr>
            <a:r>
              <a:rPr lang="en-US" sz="1700"/>
              <a:t>Partitioning algorithms based on modularity optimization attempt to maximize the modularity score by iteratively reassigning nodes to partitions to improve community structure.</a:t>
            </a:r>
            <a:endParaRPr lang="en-US" sz="17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5045" y="814070"/>
            <a:ext cx="10450830" cy="5239385"/>
          </a:xfrm>
          <a:prstGeom prst="rect">
            <a:avLst/>
          </a:prstGeom>
          <a:noFill/>
        </p:spPr>
        <p:txBody>
          <a:bodyPr wrap="square" rtlCol="0">
            <a:noAutofit/>
          </a:bodyPr>
          <a:p>
            <a:r>
              <a:rPr lang="en-US" sz="2200" b="1"/>
              <a:t>Partitioning:</a:t>
            </a:r>
            <a:endParaRPr lang="en-US" sz="2200" b="1"/>
          </a:p>
          <a:p>
            <a:endParaRPr lang="en-US" sz="1700"/>
          </a:p>
          <a:p>
            <a:pPr marL="285750" indent="-285750">
              <a:buFont typeface="Arial" panose="020B0604020202020204" pitchFamily="34" charset="0"/>
              <a:buChar char="•"/>
            </a:pPr>
            <a:r>
              <a:rPr lang="en-US" sz="1700"/>
              <a:t>Form a matrix X containing the k eigenvectors corresponding to the selected eigenvalues.</a:t>
            </a:r>
            <a:endParaRPr lang="en-US" sz="1700"/>
          </a:p>
          <a:p>
            <a:pPr marL="285750" indent="-285750">
              <a:buFont typeface="Arial" panose="020B0604020202020204" pitchFamily="34" charset="0"/>
              <a:buChar char="•"/>
            </a:pPr>
            <a:r>
              <a:rPr lang="en-US" sz="1700"/>
              <a:t>Use a clustering algorithm (e.g., k-means clustering) to cluster the rows of X into k partitions.</a:t>
            </a:r>
            <a:endParaRPr lang="en-US" sz="1700"/>
          </a:p>
          <a:p>
            <a:pPr marL="285750" indent="-285750">
              <a:buFont typeface="Arial" panose="020B0604020202020204" pitchFamily="34" charset="0"/>
              <a:buChar char="•"/>
            </a:pPr>
            <a:r>
              <a:rPr lang="en-US" sz="1700"/>
              <a:t>Assign each node in the graph G to the partition represented by the cluster it belongs to.</a:t>
            </a:r>
            <a:endParaRPr lang="en-US" sz="1700"/>
          </a:p>
          <a:p>
            <a:endParaRPr lang="en-US" sz="1700"/>
          </a:p>
          <a:p>
            <a:r>
              <a:rPr lang="en-US" sz="2200" b="1"/>
              <a:t>Output:</a:t>
            </a:r>
            <a:endParaRPr lang="en-US" sz="2200" b="1"/>
          </a:p>
          <a:p>
            <a:pPr marL="285750" indent="-285750">
              <a:buFont typeface="Arial" panose="020B0604020202020204" pitchFamily="34" charset="0"/>
              <a:buChar char="•"/>
            </a:pPr>
            <a:r>
              <a:rPr lang="en-US" sz="1700"/>
              <a:t>Return the partition labels assigned to each node in the graph.</a:t>
            </a:r>
            <a:endParaRPr lang="en-US" sz="1700"/>
          </a:p>
          <a:p>
            <a:pPr marL="285750" indent="-285750">
              <a:buFont typeface="Arial" panose="020B0604020202020204" pitchFamily="34" charset="0"/>
              <a:buChar char="•"/>
            </a:pPr>
            <a:endParaRPr lang="en-US" sz="1700"/>
          </a:p>
          <a:p>
            <a:pPr indent="0">
              <a:buNone/>
            </a:pPr>
            <a:r>
              <a:rPr lang="en-US" sz="2200" b="1"/>
              <a:t>Notes:</a:t>
            </a:r>
            <a:endParaRPr lang="en-US" sz="2200" b="1"/>
          </a:p>
          <a:p>
            <a:pPr marL="285750" indent="-285750">
              <a:buFont typeface="Arial" panose="020B0604020202020204" pitchFamily="34" charset="0"/>
              <a:buChar char="•"/>
            </a:pPr>
            <a:r>
              <a:rPr lang="en-US" sz="1700"/>
              <a:t>Spectral partitioning aims to minimize the normalized cut or ratio cut objective functions, which measure the quality of partitions based on the number of edges between partitions.</a:t>
            </a:r>
            <a:endParaRPr lang="en-US" sz="1700"/>
          </a:p>
          <a:p>
            <a:pPr marL="285750" indent="-285750">
              <a:buFont typeface="Arial" panose="020B0604020202020204" pitchFamily="34" charset="0"/>
              <a:buChar char="•"/>
            </a:pPr>
            <a:r>
              <a:rPr lang="en-US" sz="1700"/>
              <a:t>The number of partitions is typically specified by the user as a parameter to the algorithm.</a:t>
            </a:r>
            <a:endParaRPr lang="en-US" sz="1700"/>
          </a:p>
          <a:p>
            <a:pPr marL="285750" indent="-285750">
              <a:buFont typeface="Arial" panose="020B0604020202020204" pitchFamily="34" charset="0"/>
              <a:buChar char="•"/>
            </a:pPr>
            <a:r>
              <a:rPr lang="en-US" sz="1700"/>
              <a:t>Spectral partitioning can be applied to both undirected and weighted graphs.</a:t>
            </a:r>
            <a:endParaRPr lang="en-US" sz="1700"/>
          </a:p>
          <a:p>
            <a:pPr marL="285750" indent="-285750">
              <a:buFont typeface="Arial" panose="020B0604020202020204" pitchFamily="34" charset="0"/>
              <a:buChar char="•"/>
            </a:pPr>
            <a:r>
              <a:rPr lang="en-US" sz="1700"/>
              <a:t>The choice of clustering algorithm and the method used to select eigenvalues/eigenvectors can affect the performance and results of spectral partitioning.</a:t>
            </a:r>
            <a:endParaRPr lang="en-US" sz="17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5045" y="1353185"/>
            <a:ext cx="10450830" cy="4151630"/>
          </a:xfrm>
          <a:prstGeom prst="rect">
            <a:avLst/>
          </a:prstGeom>
          <a:noFill/>
        </p:spPr>
        <p:txBody>
          <a:bodyPr wrap="square" rtlCol="0">
            <a:noAutofit/>
          </a:bodyPr>
          <a:p>
            <a:pPr indent="0">
              <a:buNone/>
            </a:pPr>
            <a:endParaRPr sz="1700"/>
          </a:p>
          <a:p>
            <a:pPr indent="0">
              <a:buNone/>
            </a:pPr>
            <a:endParaRPr sz="1700"/>
          </a:p>
          <a:p>
            <a:pPr indent="0">
              <a:buNone/>
            </a:pPr>
            <a:endParaRPr sz="1700"/>
          </a:p>
          <a:p>
            <a:pPr indent="0">
              <a:buNone/>
            </a:pPr>
            <a:endParaRPr sz="1700"/>
          </a:p>
          <a:p>
            <a:pPr indent="0">
              <a:buNone/>
            </a:pPr>
            <a:r>
              <a:rPr sz="2200" b="1"/>
              <a:t>Complexity:</a:t>
            </a:r>
            <a:endParaRPr sz="2200" b="1"/>
          </a:p>
          <a:p>
            <a:pPr indent="0">
              <a:buNone/>
            </a:pPr>
            <a:endParaRPr sz="1700"/>
          </a:p>
          <a:p>
            <a:pPr marL="285750" indent="-285750">
              <a:buFont typeface="Arial" panose="020B0604020202020204" pitchFamily="34" charset="0"/>
              <a:buChar char="•"/>
            </a:pPr>
            <a:r>
              <a:rPr sz="1700"/>
              <a:t>The complexity of spectral partitioning mainly depends on the eigenvalue decomposition step, which typically has a complexity of O(n3), where n is the number of nodes in the graph.</a:t>
            </a:r>
            <a:endParaRPr sz="1700"/>
          </a:p>
          <a:p>
            <a:pPr marL="285750" indent="-285750">
              <a:buFont typeface="Arial" panose="020B0604020202020204" pitchFamily="34" charset="0"/>
              <a:buChar char="•"/>
            </a:pPr>
            <a:r>
              <a:rPr sz="1700"/>
              <a:t>However, practical implementations often use approximation techniques and optimizations to improve efficiency.</a:t>
            </a:r>
            <a:endParaRPr sz="17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07110" y="3215640"/>
            <a:ext cx="9864090" cy="1055370"/>
          </a:xfrm>
          <a:prstGeom prst="rect">
            <a:avLst/>
          </a:prstGeom>
          <a:noFill/>
        </p:spPr>
        <p:txBody>
          <a:bodyPr wrap="square" rtlCol="0">
            <a:noAutofit/>
          </a:bodyPr>
          <a:p>
            <a:pPr algn="ctr"/>
            <a:r>
              <a:rPr lang="en-IN" altLang="en-US" sz="4400" b="1">
                <a:gradFill>
                  <a:gsLst>
                    <a:gs pos="0">
                      <a:srgbClr val="FE4444"/>
                    </a:gs>
                    <a:gs pos="100000">
                      <a:srgbClr val="832B2B"/>
                    </a:gs>
                  </a:gsLst>
                  <a:lin scaled="0"/>
                </a:gradFill>
              </a:rPr>
              <a:t>FLOWCHART</a:t>
            </a:r>
            <a:endParaRPr lang="en-IN" altLang="en-US" sz="4400" b="1">
              <a:gradFill>
                <a:gsLst>
                  <a:gs pos="0">
                    <a:srgbClr val="FE4444"/>
                  </a:gs>
                  <a:gs pos="100000">
                    <a:srgbClr val="832B2B"/>
                  </a:gs>
                </a:gsLst>
                <a:lin scaled="0"/>
              </a:gra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partitioning"/>
          <p:cNvPicPr>
            <a:picLocks noChangeAspect="1"/>
          </p:cNvPicPr>
          <p:nvPr/>
        </p:nvPicPr>
        <p:blipFill>
          <a:blip r:embed="rId1"/>
          <a:srcRect t="2500" r="61693" b="6880"/>
          <a:stretch>
            <a:fillRect/>
          </a:stretch>
        </p:blipFill>
        <p:spPr>
          <a:xfrm>
            <a:off x="4620260" y="0"/>
            <a:ext cx="2952115" cy="677100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07110" y="3215640"/>
            <a:ext cx="9864090" cy="1055370"/>
          </a:xfrm>
          <a:prstGeom prst="rect">
            <a:avLst/>
          </a:prstGeom>
          <a:noFill/>
        </p:spPr>
        <p:txBody>
          <a:bodyPr wrap="square" rtlCol="0">
            <a:noAutofit/>
          </a:bodyPr>
          <a:p>
            <a:pPr algn="ctr"/>
            <a:r>
              <a:rPr lang="en-IN" altLang="en-US" sz="4400" b="1">
                <a:gradFill>
                  <a:gsLst>
                    <a:gs pos="0">
                      <a:srgbClr val="FE4444"/>
                    </a:gs>
                    <a:gs pos="100000">
                      <a:srgbClr val="832B2B"/>
                    </a:gs>
                  </a:gsLst>
                  <a:lin scaled="0"/>
                </a:gradFill>
              </a:rPr>
              <a:t>IMPLEMENTATION</a:t>
            </a:r>
            <a:endParaRPr lang="en-IN" altLang="en-US" sz="4400" b="1">
              <a:gradFill>
                <a:gsLst>
                  <a:gs pos="0">
                    <a:srgbClr val="FE4444"/>
                  </a:gs>
                  <a:gs pos="100000">
                    <a:srgbClr val="832B2B"/>
                  </a:gs>
                </a:gsLst>
                <a:lin scaled="0"/>
              </a:gra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52195" y="614045"/>
            <a:ext cx="10378440" cy="5654040"/>
          </a:xfrm>
          <a:prstGeom prst="rect">
            <a:avLst/>
          </a:prstGeom>
          <a:noFill/>
        </p:spPr>
        <p:txBody>
          <a:bodyPr wrap="square" rtlCol="0">
            <a:noAutofit/>
          </a:bodyPr>
          <a:p>
            <a:r>
              <a:rPr lang="en-US" sz="1700">
                <a:solidFill>
                  <a:srgbClr val="7030A0"/>
                </a:solidFill>
              </a:rPr>
              <a:t>import</a:t>
            </a:r>
            <a:r>
              <a:rPr lang="en-US" sz="1700"/>
              <a:t> </a:t>
            </a:r>
            <a:r>
              <a:rPr lang="en-US" sz="1700">
                <a:solidFill>
                  <a:srgbClr val="00B050"/>
                </a:solidFill>
              </a:rPr>
              <a:t>networkx</a:t>
            </a:r>
            <a:r>
              <a:rPr lang="en-US" sz="1700">
                <a:solidFill>
                  <a:srgbClr val="7030A0"/>
                </a:solidFill>
              </a:rPr>
              <a:t> as</a:t>
            </a:r>
            <a:r>
              <a:rPr lang="en-US" sz="1700"/>
              <a:t> </a:t>
            </a:r>
            <a:r>
              <a:rPr lang="en-US" sz="1700">
                <a:solidFill>
                  <a:srgbClr val="00B050"/>
                </a:solidFill>
              </a:rPr>
              <a:t>nx</a:t>
            </a:r>
            <a:endParaRPr lang="en-US" sz="1700"/>
          </a:p>
          <a:p>
            <a:r>
              <a:rPr lang="en-US" sz="1700">
                <a:solidFill>
                  <a:srgbClr val="7030A0"/>
                </a:solidFill>
              </a:rPr>
              <a:t>import</a:t>
            </a:r>
            <a:r>
              <a:rPr lang="en-US" sz="1700"/>
              <a:t> </a:t>
            </a:r>
            <a:r>
              <a:rPr lang="en-US" sz="1700">
                <a:solidFill>
                  <a:srgbClr val="00B050"/>
                </a:solidFill>
              </a:rPr>
              <a:t>numpy</a:t>
            </a:r>
            <a:r>
              <a:rPr lang="en-US" sz="1700"/>
              <a:t> </a:t>
            </a:r>
            <a:r>
              <a:rPr lang="en-US" sz="1700">
                <a:solidFill>
                  <a:srgbClr val="7030A0"/>
                </a:solidFill>
              </a:rPr>
              <a:t>as</a:t>
            </a:r>
            <a:r>
              <a:rPr lang="en-US" sz="1700"/>
              <a:t> </a:t>
            </a:r>
            <a:r>
              <a:rPr lang="en-US" sz="1700">
                <a:solidFill>
                  <a:srgbClr val="00B050"/>
                </a:solidFill>
              </a:rPr>
              <a:t>np</a:t>
            </a:r>
            <a:endParaRPr lang="en-US" sz="1700"/>
          </a:p>
          <a:p>
            <a:r>
              <a:rPr lang="en-US" sz="1700">
                <a:solidFill>
                  <a:srgbClr val="7030A0"/>
                </a:solidFill>
              </a:rPr>
              <a:t>import</a:t>
            </a:r>
            <a:r>
              <a:rPr lang="en-US" sz="1700"/>
              <a:t> </a:t>
            </a:r>
            <a:r>
              <a:rPr lang="en-US" sz="1700">
                <a:solidFill>
                  <a:srgbClr val="00B050"/>
                </a:solidFill>
              </a:rPr>
              <a:t>matplotlib.pyplot</a:t>
            </a:r>
            <a:r>
              <a:rPr lang="en-US" sz="1700"/>
              <a:t> </a:t>
            </a:r>
            <a:r>
              <a:rPr lang="en-US" sz="1700">
                <a:solidFill>
                  <a:srgbClr val="7030A0"/>
                </a:solidFill>
              </a:rPr>
              <a:t>as</a:t>
            </a:r>
            <a:r>
              <a:rPr lang="en-US" sz="1700"/>
              <a:t> </a:t>
            </a:r>
            <a:r>
              <a:rPr lang="en-US" sz="1700">
                <a:solidFill>
                  <a:srgbClr val="00B050"/>
                </a:solidFill>
              </a:rPr>
              <a:t>plt</a:t>
            </a:r>
            <a:endParaRPr lang="en-US" sz="1700"/>
          </a:p>
          <a:p>
            <a:endParaRPr lang="en-US" sz="1700"/>
          </a:p>
          <a:p>
            <a:r>
              <a:rPr lang="en-US" sz="1700">
                <a:solidFill>
                  <a:srgbClr val="0070C0"/>
                </a:solidFill>
              </a:rPr>
              <a:t>def</a:t>
            </a:r>
            <a:r>
              <a:rPr lang="en-US" sz="1700"/>
              <a:t> spectral_partitioning</a:t>
            </a:r>
            <a:r>
              <a:rPr lang="en-US" sz="1700">
                <a:solidFill>
                  <a:srgbClr val="00B0F0"/>
                </a:solidFill>
              </a:rPr>
              <a:t>(G, num_partitions)</a:t>
            </a:r>
            <a:r>
              <a:rPr lang="en-US" sz="1700"/>
              <a:t>:</a:t>
            </a:r>
            <a:endParaRPr lang="en-US" sz="1700"/>
          </a:p>
          <a:p>
            <a:r>
              <a:rPr lang="en-US" sz="1700"/>
              <a:t>   </a:t>
            </a:r>
            <a:r>
              <a:rPr lang="en-US" sz="1700">
                <a:solidFill>
                  <a:srgbClr val="92D050"/>
                </a:solidFill>
              </a:rPr>
              <a:t> # Compute the Laplacian matrix</a:t>
            </a:r>
            <a:endParaRPr lang="en-US" sz="1700"/>
          </a:p>
          <a:p>
            <a:r>
              <a:rPr lang="en-US" sz="1700"/>
              <a:t>    L = nx.laplacian_matrix(G).toarray()</a:t>
            </a:r>
            <a:endParaRPr lang="en-US" sz="1700"/>
          </a:p>
          <a:p>
            <a:r>
              <a:rPr lang="en-US" sz="1700"/>
              <a:t>    </a:t>
            </a:r>
            <a:endParaRPr lang="en-US" sz="1700"/>
          </a:p>
          <a:p>
            <a:r>
              <a:rPr lang="en-US" sz="1700"/>
              <a:t>  </a:t>
            </a:r>
            <a:r>
              <a:rPr lang="en-US" sz="1700">
                <a:solidFill>
                  <a:srgbClr val="92D050"/>
                </a:solidFill>
              </a:rPr>
              <a:t>  # Compute the eigenvectors corresponding to the smallest eigenvalues</a:t>
            </a:r>
            <a:endParaRPr lang="en-US" sz="1700"/>
          </a:p>
          <a:p>
            <a:r>
              <a:rPr lang="en-US" sz="1700"/>
              <a:t>    eigenvalues, eigenvectors = np.linalg.eigh(L)</a:t>
            </a:r>
            <a:endParaRPr lang="en-US" sz="1700"/>
          </a:p>
          <a:p>
            <a:r>
              <a:rPr lang="en-US" sz="1700"/>
              <a:t>    smallest_indices = np.argsort(eigenvalues)[:num_partitions]</a:t>
            </a:r>
            <a:endParaRPr lang="en-US" sz="1700"/>
          </a:p>
          <a:p>
            <a:r>
              <a:rPr lang="en-US" sz="1700"/>
              <a:t>    partition_vectors = eigenvectors[:, smallest_indices]</a:t>
            </a:r>
            <a:endParaRPr lang="en-US" sz="1700"/>
          </a:p>
          <a:p>
            <a:r>
              <a:rPr lang="en-US" sz="1700"/>
              <a:t>    </a:t>
            </a:r>
            <a:endParaRPr lang="en-US" sz="1700"/>
          </a:p>
          <a:p>
            <a:r>
              <a:rPr lang="en-US" sz="1700"/>
              <a:t>  </a:t>
            </a:r>
            <a:r>
              <a:rPr lang="en-US" sz="1700">
                <a:solidFill>
                  <a:srgbClr val="92D050"/>
                </a:solidFill>
              </a:rPr>
              <a:t>  # Use k-means clustering to partition the nodes based on the eigenvectors</a:t>
            </a:r>
            <a:endParaRPr lang="en-US" sz="1700">
              <a:solidFill>
                <a:srgbClr val="92D050"/>
              </a:solidFill>
            </a:endParaRPr>
          </a:p>
          <a:p>
            <a:r>
              <a:rPr lang="en-US" sz="1700"/>
              <a:t>    </a:t>
            </a:r>
            <a:r>
              <a:rPr lang="en-US" sz="1700">
                <a:solidFill>
                  <a:srgbClr val="7030A0"/>
                </a:solidFill>
              </a:rPr>
              <a:t>from</a:t>
            </a:r>
            <a:r>
              <a:rPr lang="en-US" sz="1700"/>
              <a:t> sklearn.cluster </a:t>
            </a:r>
            <a:r>
              <a:rPr lang="en-US" sz="1700">
                <a:solidFill>
                  <a:srgbClr val="7030A0"/>
                </a:solidFill>
              </a:rPr>
              <a:t>import </a:t>
            </a:r>
            <a:r>
              <a:rPr lang="en-US" sz="1700"/>
              <a:t>KMeans</a:t>
            </a:r>
            <a:endParaRPr lang="en-US" sz="1700"/>
          </a:p>
          <a:p>
            <a:r>
              <a:rPr lang="en-US" sz="1700"/>
              <a:t>    kmeans = KMeans(n_clusters=num_partitions, random_state=0)</a:t>
            </a:r>
            <a:endParaRPr lang="en-US" sz="1700"/>
          </a:p>
          <a:p>
            <a:r>
              <a:rPr lang="en-US" sz="1700"/>
              <a:t>    partition_labels = kmeans.fit_predict(partition_vectors)</a:t>
            </a:r>
            <a:endParaRPr lang="en-US" sz="1700"/>
          </a:p>
          <a:p>
            <a:r>
              <a:rPr lang="en-US" sz="1700"/>
              <a:t>    </a:t>
            </a:r>
            <a:endParaRPr lang="en-US" sz="1700"/>
          </a:p>
          <a:p>
            <a:r>
              <a:rPr lang="en-US" sz="1700"/>
              <a:t>    </a:t>
            </a:r>
            <a:r>
              <a:rPr lang="en-US" sz="1700">
                <a:solidFill>
                  <a:srgbClr val="7030A0"/>
                </a:solidFill>
              </a:rPr>
              <a:t>return</a:t>
            </a:r>
            <a:r>
              <a:rPr lang="en-US" sz="1700"/>
              <a:t> partition_labels</a:t>
            </a:r>
            <a:endParaRPr lang="en-US" sz="17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37920" y="1171575"/>
            <a:ext cx="10135870" cy="4796790"/>
          </a:xfrm>
          <a:prstGeom prst="rect">
            <a:avLst/>
          </a:prstGeom>
          <a:noFill/>
        </p:spPr>
        <p:txBody>
          <a:bodyPr wrap="square" rtlCol="0">
            <a:noAutofit/>
          </a:bodyPr>
          <a:p>
            <a:r>
              <a:rPr lang="en-US" sz="1700">
                <a:solidFill>
                  <a:srgbClr val="0070C0"/>
                </a:solidFill>
              </a:rPr>
              <a:t>def</a:t>
            </a:r>
            <a:r>
              <a:rPr lang="en-US" sz="1700"/>
              <a:t> visualize_partitioned_graph</a:t>
            </a:r>
            <a:r>
              <a:rPr lang="en-US" sz="1700">
                <a:solidFill>
                  <a:srgbClr val="00B0F0"/>
                </a:solidFill>
              </a:rPr>
              <a:t>(G, partition_labels)</a:t>
            </a:r>
            <a:r>
              <a:rPr lang="en-US" sz="1700"/>
              <a:t>:</a:t>
            </a:r>
            <a:endParaRPr lang="en-US" sz="1700"/>
          </a:p>
          <a:p>
            <a:r>
              <a:rPr lang="en-US" sz="1700"/>
              <a:t>    pos = nx.spring_layout(G)</a:t>
            </a:r>
            <a:endParaRPr lang="en-US" sz="1700"/>
          </a:p>
          <a:p>
            <a:r>
              <a:rPr lang="en-US" sz="1700"/>
              <a:t>    colors = ['r', 'g', 'b', 'y', 'c', 'm', 'orange', 'pink', 'lime', 'purple']</a:t>
            </a:r>
            <a:endParaRPr lang="en-US" sz="1700"/>
          </a:p>
          <a:p>
            <a:r>
              <a:rPr lang="en-US" sz="1700"/>
              <a:t>    partition_color_map = {i: colors[partition_labels[i]] for i in range(len(partition_labels))}</a:t>
            </a:r>
            <a:endParaRPr lang="en-US" sz="1700"/>
          </a:p>
          <a:p>
            <a:r>
              <a:rPr lang="en-US" sz="1700"/>
              <a:t>    node_colors = [partition_color_map[i] for i in range(len(G.nodes))]</a:t>
            </a:r>
            <a:endParaRPr lang="en-US" sz="1700"/>
          </a:p>
          <a:p>
            <a:r>
              <a:rPr lang="en-US" sz="1700"/>
              <a:t>    </a:t>
            </a:r>
            <a:endParaRPr lang="en-US" sz="1700"/>
          </a:p>
          <a:p>
            <a:r>
              <a:rPr lang="en-US" sz="1700"/>
              <a:t>    nx.draw</a:t>
            </a:r>
            <a:r>
              <a:rPr lang="en-US" sz="1700">
                <a:solidFill>
                  <a:srgbClr val="00B0F0"/>
                </a:solidFill>
              </a:rPr>
              <a:t>(G, pos, node_color=node_colors, with_labels=True)</a:t>
            </a:r>
            <a:endParaRPr lang="en-US" sz="1700"/>
          </a:p>
          <a:p>
            <a:r>
              <a:rPr lang="en-US" sz="1700"/>
              <a:t>    plt.show()</a:t>
            </a:r>
            <a:endParaRPr lang="en-US" sz="1700"/>
          </a:p>
          <a:p>
            <a:endParaRPr lang="en-US" sz="1700"/>
          </a:p>
          <a:p>
            <a:r>
              <a:rPr lang="en-US" sz="1700">
                <a:solidFill>
                  <a:srgbClr val="92D050"/>
                </a:solidFill>
              </a:rPr>
              <a:t># Example usage</a:t>
            </a:r>
            <a:endParaRPr lang="en-US" sz="1700">
              <a:solidFill>
                <a:srgbClr val="92D050"/>
              </a:solidFill>
            </a:endParaRPr>
          </a:p>
          <a:p>
            <a:r>
              <a:rPr lang="en-US" sz="1700">
                <a:solidFill>
                  <a:srgbClr val="0070C0"/>
                </a:solidFill>
              </a:rPr>
              <a:t>G</a:t>
            </a:r>
            <a:r>
              <a:rPr lang="en-US" sz="1700"/>
              <a:t> = nx.karate_club_graph()</a:t>
            </a:r>
            <a:endParaRPr lang="en-US" sz="1700"/>
          </a:p>
          <a:p>
            <a:r>
              <a:rPr lang="en-US" sz="1700"/>
              <a:t>num_partitions = 9  # Adjust the number of partitions here</a:t>
            </a:r>
            <a:endParaRPr lang="en-US" sz="1700"/>
          </a:p>
          <a:p>
            <a:r>
              <a:rPr lang="en-US" sz="1700"/>
              <a:t>partition_labels = spectral_partitioning(G, num_partitions)</a:t>
            </a:r>
            <a:endParaRPr lang="en-US" sz="1700"/>
          </a:p>
          <a:p>
            <a:r>
              <a:rPr lang="en-US" sz="1700"/>
              <a:t>visualize_partitioned_graph(G, partition_labels)</a:t>
            </a:r>
            <a:endParaRPr lang="en-US" sz="17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ext Box 1"/>
          <p:cNvSpPr txBox="1"/>
          <p:nvPr/>
        </p:nvSpPr>
        <p:spPr>
          <a:xfrm>
            <a:off x="1643380" y="3088640"/>
            <a:ext cx="8905240" cy="1518920"/>
          </a:xfrm>
          <a:prstGeom prst="rect">
            <a:avLst/>
          </a:prstGeom>
          <a:solidFill>
            <a:schemeClr val="tx2"/>
          </a:solidFill>
        </p:spPr>
        <p:txBody>
          <a:bodyPr wrap="square" rtlCol="0">
            <a:noAutofit/>
          </a:bodyPr>
          <a:p>
            <a:pPr algn="ctr"/>
            <a:r>
              <a:rPr lang="en-IN" altLang="en-US" sz="6500">
                <a:gradFill>
                  <a:gsLst>
                    <a:gs pos="0">
                      <a:srgbClr val="FE4444"/>
                    </a:gs>
                    <a:gs pos="100000">
                      <a:srgbClr val="832B2B"/>
                    </a:gs>
                  </a:gsLst>
                  <a:lin scaled="0"/>
                </a:gradFill>
                <a:effectLst>
                  <a:outerShdw blurRad="38100" dist="19050" dir="2700000" algn="tl" rotWithShape="0">
                    <a:schemeClr val="dk1">
                      <a:alpha val="40000"/>
                    </a:schemeClr>
                  </a:outerShdw>
                </a:effectLst>
              </a:rPr>
              <a:t>END</a:t>
            </a:r>
            <a:endParaRPr lang="en-IN" altLang="en-US" sz="6500">
              <a:gradFill>
                <a:gsLst>
                  <a:gs pos="0">
                    <a:srgbClr val="FE4444"/>
                  </a:gs>
                  <a:gs pos="100000">
                    <a:srgbClr val="832B2B"/>
                  </a:gs>
                </a:gsLst>
                <a:lin scaled="0"/>
              </a:gra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
          <p:cNvPicPr>
            <a:picLocks noChangeAspect="1"/>
          </p:cNvPicPr>
          <p:nvPr>
            <p:ph idx="1"/>
          </p:nvPr>
        </p:nvPicPr>
        <p:blipFill>
          <a:blip r:embed="rId1">
            <a:extLst>
              <a:ext uri="{96DAC541-7B7A-43D3-8B79-37D633B846F1}">
                <asvg:svgBlip xmlns:asvg="http://schemas.microsoft.com/office/drawing/2016/SVG/main" r:embed="rId2"/>
              </a:ext>
            </a:extLst>
          </a:blip>
          <a:stretch>
            <a:fillRect/>
          </a:stretch>
        </p:blipFill>
        <p:spPr>
          <a:xfrm>
            <a:off x="1022985" y="1647190"/>
            <a:ext cx="10145395" cy="35572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1569"/>
            <a:ext cx="10515600" cy="706438"/>
          </a:xfrm>
        </p:spPr>
        <p:txBody>
          <a:bodyPr/>
          <a:lstStyle/>
          <a:p>
            <a:pPr algn="ctr"/>
            <a:r>
              <a:rPr lang="en-IN" sz="3200" b="1" dirty="0">
                <a:solidFill>
                  <a:srgbClr val="C00000"/>
                </a:solidFill>
              </a:rPr>
              <a:t>GRAPH INTRODUCTION</a:t>
            </a:r>
            <a:endParaRPr lang="en-IN" sz="3200" b="1" dirty="0">
              <a:solidFill>
                <a:srgbClr val="C00000"/>
              </a:solidFill>
            </a:endParaRPr>
          </a:p>
        </p:txBody>
      </p:sp>
      <p:sp>
        <p:nvSpPr>
          <p:cNvPr id="3" name="Content Placeholder 2"/>
          <p:cNvSpPr>
            <a:spLocks noGrp="1"/>
          </p:cNvSpPr>
          <p:nvPr>
            <p:ph idx="1"/>
          </p:nvPr>
        </p:nvSpPr>
        <p:spPr>
          <a:xfrm>
            <a:off x="838200" y="2208530"/>
            <a:ext cx="10515600" cy="4649470"/>
          </a:xfrm>
        </p:spPr>
        <p:txBody>
          <a:bodyPr/>
          <a:lstStyle/>
          <a:p>
            <a:pPr marL="0" indent="0">
              <a:buNone/>
            </a:pPr>
            <a:r>
              <a:rPr lang="en-IN" sz="2200" dirty="0"/>
              <a:t>A Graph is a </a:t>
            </a:r>
            <a:r>
              <a:rPr lang="en-IN" sz="2200" u="sng" dirty="0"/>
              <a:t>non-linear data structure</a:t>
            </a:r>
            <a:r>
              <a:rPr lang="en-IN" sz="2200" dirty="0"/>
              <a:t> consisting of vertices and edges. The vertices are sometimes also referred to as nodes and the edges are lines or arcs that connect any two nodes in the graph. More formally a Graph is composed of a set of </a:t>
            </a:r>
            <a:r>
              <a:rPr lang="en-IN" sz="2200" dirty="0">
                <a:solidFill>
                  <a:srgbClr val="FFC000"/>
                </a:solidFill>
              </a:rPr>
              <a:t>vertices( V )</a:t>
            </a:r>
            <a:r>
              <a:rPr lang="en-IN" sz="2200" dirty="0"/>
              <a:t> and a set of </a:t>
            </a:r>
            <a:r>
              <a:rPr lang="en-IN" sz="2200" dirty="0">
                <a:solidFill>
                  <a:srgbClr val="00B050"/>
                </a:solidFill>
              </a:rPr>
              <a:t>edges( E )</a:t>
            </a:r>
            <a:r>
              <a:rPr lang="en-IN" sz="2200" dirty="0"/>
              <a:t>. The graph is denoted by</a:t>
            </a:r>
            <a:r>
              <a:rPr lang="en-IN" sz="2200" dirty="0">
                <a:highlight>
                  <a:srgbClr val="FFFF00"/>
                </a:highlight>
              </a:rPr>
              <a:t> G(V, E)</a:t>
            </a:r>
            <a:r>
              <a:rPr lang="en-IN" sz="2200" dirty="0"/>
              <a:t>.</a:t>
            </a:r>
            <a:endParaRPr lang="en-IN" sz="2200" dirty="0"/>
          </a:p>
          <a:p>
            <a:pPr marL="0" indent="0">
              <a:buNone/>
            </a:pPr>
            <a:endParaRPr lang="en-IN" sz="2200" dirty="0"/>
          </a:p>
          <a:p>
            <a:pPr marL="0" indent="0">
              <a:buNone/>
            </a:pPr>
            <a:r>
              <a:rPr lang="en-IN" sz="2200" dirty="0"/>
              <a:t>Graph data structures are a powerful tool for representing and analyzing complex relationships between objects or entities. They are particularly useful in fields such as social network analysis, recommendation systems, and computer networks</a:t>
            </a:r>
            <a:endParaRPr lang="en-IN"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2525" y="1590040"/>
            <a:ext cx="10201275" cy="4649470"/>
          </a:xfrm>
        </p:spPr>
        <p:txBody>
          <a:bodyPr/>
          <a:lstStyle/>
          <a:p>
            <a:pPr marL="0" indent="0">
              <a:buNone/>
            </a:pPr>
            <a:endParaRPr lang="en-IN" sz="2200" dirty="0"/>
          </a:p>
          <a:p>
            <a:pPr marL="0" indent="0">
              <a:buNone/>
            </a:pPr>
            <a:r>
              <a:rPr lang="en-IN" sz="2200" dirty="0"/>
              <a:t>In the field of sports data science, graph data structures can be used to analyze and understand the dynamics of team performance and player interactions on the field.</a:t>
            </a:r>
            <a:endParaRPr lang="en-IN" sz="2200" dirty="0"/>
          </a:p>
          <a:p>
            <a:pPr marL="0" indent="0">
              <a:buNone/>
            </a:pPr>
            <a:endParaRPr lang="en-IN" sz="2200" dirty="0"/>
          </a:p>
          <a:p>
            <a:pPr marL="0" indent="0">
              <a:buNone/>
            </a:pPr>
            <a:r>
              <a:rPr lang="en-IN" sz="2200" dirty="0"/>
              <a:t>Imagine a game of football as a web of connections, where players are the nodes and their interactions on the field are the edges. This web of connections is exactly what a graph data structure represents, and it’s the key to unlocking insights into team performance and player dynamics in sports.</a:t>
            </a:r>
            <a:endParaRPr lang="en-IN"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graph18"/>
          <p:cNvPicPr>
            <a:picLocks noChangeAspect="1"/>
          </p:cNvPicPr>
          <p:nvPr>
            <p:ph idx="1"/>
          </p:nvPr>
        </p:nvPicPr>
        <p:blipFill>
          <a:blip r:embed="rId1"/>
          <a:srcRect l="3688" t="6899" r="7745" b="15998"/>
          <a:stretch>
            <a:fillRect/>
          </a:stretch>
        </p:blipFill>
        <p:spPr>
          <a:xfrm>
            <a:off x="1666875" y="1686560"/>
            <a:ext cx="8858250" cy="38709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5079"/>
            <a:ext cx="10515600" cy="706438"/>
          </a:xfrm>
        </p:spPr>
        <p:txBody>
          <a:bodyPr/>
          <a:lstStyle/>
          <a:p>
            <a:pPr algn="ctr"/>
            <a:r>
              <a:rPr lang="en-IN" sz="3200" b="1" dirty="0">
                <a:solidFill>
                  <a:srgbClr val="C00000"/>
                </a:solidFill>
              </a:rPr>
              <a:t>COMPONENTS OF A GRAPH</a:t>
            </a:r>
            <a:br>
              <a:rPr lang="en-IN" sz="3200" b="1" dirty="0">
                <a:solidFill>
                  <a:srgbClr val="C00000"/>
                </a:solidFill>
              </a:rPr>
            </a:br>
            <a:r>
              <a:rPr lang="en-IN" sz="3200" b="1" dirty="0">
                <a:solidFill>
                  <a:srgbClr val="C00000"/>
                </a:solidFill>
              </a:rPr>
              <a:t> </a:t>
            </a:r>
            <a:endParaRPr lang="en-IN" sz="3200" b="1" dirty="0">
              <a:solidFill>
                <a:srgbClr val="C00000"/>
              </a:solidFill>
            </a:endParaRPr>
          </a:p>
        </p:txBody>
      </p:sp>
      <p:sp>
        <p:nvSpPr>
          <p:cNvPr id="3" name="Content Placeholder 2"/>
          <p:cNvSpPr>
            <a:spLocks noGrp="1"/>
          </p:cNvSpPr>
          <p:nvPr>
            <p:ph idx="1"/>
          </p:nvPr>
        </p:nvSpPr>
        <p:spPr>
          <a:xfrm>
            <a:off x="981075" y="1851660"/>
            <a:ext cx="10515600" cy="4649470"/>
          </a:xfrm>
        </p:spPr>
        <p:txBody>
          <a:bodyPr/>
          <a:lstStyle/>
          <a:p>
            <a:pPr>
              <a:buFont typeface="Wingdings" panose="05000000000000000000" charset="0"/>
              <a:buChar char="Ø"/>
            </a:pPr>
            <a:endParaRPr lang="en-IN" sz="2200" dirty="0"/>
          </a:p>
          <a:p>
            <a:pPr>
              <a:buFont typeface="Wingdings" panose="05000000000000000000" charset="0"/>
              <a:buChar char="Ø"/>
            </a:pPr>
            <a:r>
              <a:rPr lang="en-IN" sz="2200" b="1" dirty="0"/>
              <a:t>Vertices:</a:t>
            </a:r>
            <a:r>
              <a:rPr lang="en-IN" sz="2200" dirty="0"/>
              <a:t> Vertices are the fundamental units of the graph. Sometimes, vertices are also known as vertex or nodes. Every node/vertex can be labeled or unlabelled.</a:t>
            </a:r>
            <a:endParaRPr lang="en-IN" sz="2200" dirty="0"/>
          </a:p>
          <a:p>
            <a:pPr>
              <a:buFont typeface="Wingdings" panose="05000000000000000000" charset="0"/>
              <a:buChar char="Ø"/>
            </a:pPr>
            <a:endParaRPr lang="en-IN" sz="2200" dirty="0"/>
          </a:p>
          <a:p>
            <a:pPr>
              <a:buFont typeface="Wingdings" panose="05000000000000000000" charset="0"/>
              <a:buChar char="Ø"/>
            </a:pPr>
            <a:endParaRPr lang="en-IN" sz="2200" dirty="0"/>
          </a:p>
          <a:p>
            <a:pPr>
              <a:buFont typeface="Wingdings" panose="05000000000000000000" charset="0"/>
              <a:buChar char="Ø"/>
            </a:pPr>
            <a:r>
              <a:rPr lang="en-IN" sz="2200" b="1" dirty="0"/>
              <a:t>Edges:</a:t>
            </a:r>
            <a:r>
              <a:rPr lang="en-IN" sz="2200" dirty="0"/>
              <a:t> Edges are drawn or used to connect two nodes of the graph. It can be ordered pair of nodes in a directed graph. Edges can connect any two nodes in any possible way. There are no rules. Sometimes, edges are also known as arcs. Every edge can be labelled/unlabelled.</a:t>
            </a:r>
            <a:endParaRPr lang="en-IN" sz="2200" dirty="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20882</Words>
  <Application>WPS Presentation</Application>
  <PresentationFormat>Widescreen</PresentationFormat>
  <Paragraphs>335</Paragraphs>
  <Slides>47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Arial</vt:lpstr>
      <vt:lpstr>SimSun</vt:lpstr>
      <vt:lpstr>Wingdings</vt:lpstr>
      <vt:lpstr>Wingdings</vt:lpstr>
      <vt:lpstr>Microsoft YaHei</vt:lpstr>
      <vt:lpstr>Arial Unicode MS</vt:lpstr>
      <vt:lpstr>Calibri</vt:lpstr>
      <vt:lpstr>Comic Sans MS</vt:lpstr>
      <vt:lpstr>Default Design</vt:lpstr>
      <vt:lpstr>Graph Partitioning Algorithms: Balancing Nodes and Edges in Discrete Optimization</vt:lpstr>
      <vt:lpstr>OBJECTIVES:</vt:lpstr>
      <vt:lpstr>PowerPoint 演示文稿</vt:lpstr>
      <vt:lpstr>PowerPoint 演示文稿</vt:lpstr>
      <vt:lpstr>PowerPoint 演示文稿</vt:lpstr>
      <vt:lpstr>GRAPH INTRODUCTION</vt:lpstr>
      <vt:lpstr>PowerPoint 演示文稿</vt:lpstr>
      <vt:lpstr>PowerPoint 演示文稿</vt:lpstr>
      <vt:lpstr>COMPONENTS OF A GRAPH  </vt:lpstr>
      <vt:lpstr>PowerPoint 演示文稿</vt:lpstr>
      <vt:lpstr>TYPES OF GRAPH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REPRESENTATION OF GRAPHS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ELCOT</dc:creator>
  <cp:lastModifiedBy>ELCOT</cp:lastModifiedBy>
  <cp:revision>152</cp:revision>
  <dcterms:created xsi:type="dcterms:W3CDTF">2024-02-21T03:53:00Z</dcterms:created>
  <dcterms:modified xsi:type="dcterms:W3CDTF">2024-03-03T11:44:07Z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250BFBCEA3104F5B95D21833D6B171EB_11</vt:lpwstr>
  </property>
  <property fmtid="{D5CDD505-2E9C-101B-9397-08002B2CF9AE}" pid="3" name="KSOProductBuildVer">
    <vt:lpwstr>1033-12.2.0.13489</vt:lpwstr>
  </property>
</Properties>
</file>