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7" r:id="rId3"/>
    <p:sldId id="258" r:id="rId4"/>
    <p:sldId id="259" r:id="rId5"/>
    <p:sldId id="260" r:id="rId6"/>
    <p:sldId id="261" r:id="rId7"/>
    <p:sldId id="265" r:id="rId8"/>
    <p:sldId id="267" r:id="rId9"/>
    <p:sldId id="266" r:id="rId10"/>
    <p:sldId id="294" r:id="rId11"/>
    <p:sldId id="268" r:id="rId12"/>
    <p:sldId id="270" r:id="rId13"/>
    <p:sldId id="271" r:id="rId14"/>
    <p:sldId id="273" r:id="rId15"/>
    <p:sldId id="274" r:id="rId16"/>
    <p:sldId id="275" r:id="rId17"/>
    <p:sldId id="276" r:id="rId18"/>
    <p:sldId id="278" r:id="rId19"/>
    <p:sldId id="279" r:id="rId20"/>
    <p:sldId id="284" r:id="rId21"/>
    <p:sldId id="285" r:id="rId22"/>
    <p:sldId id="280" r:id="rId23"/>
    <p:sldId id="286" r:id="rId24"/>
    <p:sldId id="287" r:id="rId25"/>
    <p:sldId id="281" r:id="rId26"/>
    <p:sldId id="293" r:id="rId27"/>
    <p:sldId id="283" r:id="rId28"/>
    <p:sldId id="282" r:id="rId29"/>
    <p:sldId id="288" r:id="rId30"/>
    <p:sldId id="296" r:id="rId31"/>
    <p:sldId id="328" r:id="rId32"/>
    <p:sldId id="298" r:id="rId33"/>
    <p:sldId id="301" r:id="rId34"/>
    <p:sldId id="302" r:id="rId35"/>
    <p:sldId id="318" r:id="rId36"/>
    <p:sldId id="322" r:id="rId37"/>
    <p:sldId id="324" r:id="rId38"/>
    <p:sldId id="319" r:id="rId39"/>
    <p:sldId id="320" r:id="rId40"/>
    <p:sldId id="321" r:id="rId41"/>
    <p:sldId id="325" r:id="rId42"/>
    <p:sldId id="326" r:id="rId43"/>
    <p:sldId id="327" r:id="rId44"/>
    <p:sldId id="333" r:id="rId45"/>
    <p:sldId id="331" r:id="rId46"/>
    <p:sldId id="332" r:id="rId47"/>
    <p:sldId id="366" r:id="rId48"/>
    <p:sldId id="367" r:id="rId49"/>
    <p:sldId id="368" r:id="rId50"/>
    <p:sldId id="369" r:id="rId51"/>
    <p:sldId id="370" r:id="rId52"/>
    <p:sldId id="371" r:id="rId53"/>
    <p:sldId id="380" r:id="rId54"/>
    <p:sldId id="381" r:id="rId55"/>
    <p:sldId id="382" r:id="rId56"/>
    <p:sldId id="384" r:id="rId57"/>
    <p:sldId id="386" r:id="rId58"/>
    <p:sldId id="387" r:id="rId59"/>
    <p:sldId id="388" r:id="rId60"/>
    <p:sldId id="389" r:id="rId61"/>
    <p:sldId id="390" r:id="rId62"/>
    <p:sldId id="391" r:id="rId63"/>
    <p:sldId id="393" r:id="rId64"/>
    <p:sldId id="39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umar" initials="v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commentAuthors" Target="commentAuthors.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notesMaster" Target="notesMasters/notesMaster1.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GI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GI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668145"/>
          </a:xfrm>
        </p:spPr>
        <p:txBody>
          <a:bodyPr/>
          <a:lstStyle/>
          <a:p>
            <a:pPr algn="ctr"/>
            <a:r>
              <a:rPr lang="en-US" b="1" i="0" u="none" strike="noStrike" baseline="0" dirty="0">
                <a:gradFill>
                  <a:gsLst>
                    <a:gs pos="0">
                      <a:srgbClr val="007BD3"/>
                    </a:gs>
                    <a:gs pos="100000">
                      <a:srgbClr val="034373"/>
                    </a:gs>
                  </a:gsLst>
                  <a:lin scaled="0"/>
                </a:gradFill>
              </a:rPr>
              <a:t>NETWORK ANALYSIS TOOL ANALYZING GRAPH STRUCTURES WITH BFS AND DFS</a:t>
            </a:r>
            <a:endParaRPr lang="en-US" b="1" i="0" u="none" strike="noStrike" baseline="0" dirty="0">
              <a:gradFill>
                <a:gsLst>
                  <a:gs pos="0">
                    <a:srgbClr val="007BD3"/>
                  </a:gs>
                  <a:gs pos="100000">
                    <a:srgbClr val="034373"/>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563112"/>
            <a:ext cx="10866119" cy="568234"/>
          </a:xfrm>
        </p:spPr>
        <p:txBody>
          <a:bodyPr>
            <a:noAutofit/>
          </a:bodyPr>
          <a:lstStyle/>
          <a:p>
            <a:r>
              <a:rPr lang="en-IN" sz="3200" b="1" dirty="0">
                <a:solidFill>
                  <a:srgbClr val="C00000"/>
                </a:solidFill>
              </a:rPr>
              <a:t>TYPES OF GRAPH</a:t>
            </a:r>
            <a:endParaRPr lang="en-IN" sz="3200" b="1" dirty="0">
              <a:solidFill>
                <a:srgbClr val="C00000"/>
              </a:solidFill>
            </a:endParaRPr>
          </a:p>
        </p:txBody>
      </p:sp>
      <p:sp>
        <p:nvSpPr>
          <p:cNvPr id="3" name="Content Placeholder 2"/>
          <p:cNvSpPr>
            <a:spLocks noGrp="1"/>
          </p:cNvSpPr>
          <p:nvPr>
            <p:ph type="body" sz="half" idx="2"/>
          </p:nvPr>
        </p:nvSpPr>
        <p:spPr>
          <a:xfrm>
            <a:off x="1048385" y="1284605"/>
            <a:ext cx="10737215" cy="1818640"/>
          </a:xfrm>
        </p:spPr>
        <p:txBody>
          <a:bodyPr>
            <a:normAutofit fontScale="90000" lnSpcReduction="10000"/>
          </a:bodyPr>
          <a:lstStyle/>
          <a:p>
            <a:pPr marL="342900" indent="-342900">
              <a:buFont typeface="Wingdings" panose="05000000000000000000" charset="0"/>
              <a:buChar char="Ø"/>
            </a:pPr>
            <a:r>
              <a:rPr lang="en-IN" sz="2400" b="1" dirty="0"/>
              <a:t>Null Graph</a:t>
            </a:r>
            <a:endParaRPr lang="en-IN" sz="2400" b="1" dirty="0"/>
          </a:p>
          <a:p>
            <a:r>
              <a:rPr lang="en-IN" sz="2200" dirty="0"/>
              <a:t>A graph is known as a null graph if there are no edges in the graph.</a:t>
            </a:r>
            <a:endParaRPr lang="en-IN" sz="2200" dirty="0"/>
          </a:p>
          <a:p>
            <a:endParaRPr lang="en-IN" sz="2400" dirty="0"/>
          </a:p>
          <a:p>
            <a:pPr marL="342900" indent="-342900">
              <a:buFont typeface="Wingdings" panose="05000000000000000000" charset="0"/>
              <a:buChar char="Ø"/>
            </a:pPr>
            <a:r>
              <a:rPr lang="en-IN" sz="2400" b="1" dirty="0"/>
              <a:t>Trivial Graph</a:t>
            </a:r>
            <a:endParaRPr lang="en-IN" sz="2400" b="1" dirty="0"/>
          </a:p>
          <a:p>
            <a:r>
              <a:rPr lang="en-IN" sz="2200" dirty="0"/>
              <a:t>Graph having only a single vertex, it is also the smallest graph possible</a:t>
            </a:r>
            <a:endParaRPr lang="en-IN" sz="2200" dirty="0"/>
          </a:p>
        </p:txBody>
      </p:sp>
      <p:pic>
        <p:nvPicPr>
          <p:cNvPr id="5" name="Picture Placeholder 4" descr="null_graph_trivial"/>
          <p:cNvPicPr>
            <a:picLocks noChangeAspect="1"/>
          </p:cNvPicPr>
          <p:nvPr>
            <p:ph type="pic" idx="1"/>
          </p:nvPr>
        </p:nvPicPr>
        <p:blipFill>
          <a:blip r:embed="rId1"/>
          <a:stretch>
            <a:fillRect/>
          </a:stretch>
        </p:blipFill>
        <p:spPr>
          <a:xfrm>
            <a:off x="3564890" y="3256280"/>
            <a:ext cx="5062855" cy="3114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60000"/>
          </a:bodyPr>
          <a:lstStyle/>
          <a:p>
            <a:pPr marL="342900" indent="-342900">
              <a:buFont typeface="Wingdings" panose="05000000000000000000" charset="0"/>
              <a:buChar char="Ø"/>
            </a:pPr>
            <a:r>
              <a:rPr lang="en-IN" sz="3665" b="1" dirty="0"/>
              <a:t>Undirected Graph</a:t>
            </a:r>
            <a:endParaRPr lang="en-IN" sz="2200" b="1" dirty="0"/>
          </a:p>
          <a:p>
            <a:r>
              <a:rPr lang="en-IN" sz="2855" dirty="0"/>
              <a:t>A graph in which edges do not have any direction. That is the nodes are unordered pairs in the definition of every edge</a:t>
            </a:r>
            <a:r>
              <a:rPr lang="en-IN" sz="2200" dirty="0"/>
              <a:t>. </a:t>
            </a:r>
            <a:endParaRPr lang="en-IN" sz="2200" dirty="0"/>
          </a:p>
          <a:p>
            <a:pPr marL="342900" indent="-342900">
              <a:buFont typeface="Wingdings" panose="05000000000000000000" charset="0"/>
              <a:buChar char="Ø"/>
            </a:pPr>
            <a:endParaRPr lang="en-IN" sz="2200" dirty="0"/>
          </a:p>
          <a:p>
            <a:pPr marL="342900" indent="-342900">
              <a:buFont typeface="Wingdings" panose="05000000000000000000" charset="0"/>
              <a:buChar char="Ø"/>
            </a:pPr>
            <a:r>
              <a:rPr lang="en-IN" sz="3665" b="1" dirty="0"/>
              <a:t>Directed Graph</a:t>
            </a:r>
            <a:endParaRPr lang="en-IN" sz="2200" b="1" dirty="0"/>
          </a:p>
          <a:p>
            <a:r>
              <a:rPr lang="en-IN" sz="2855" dirty="0"/>
              <a:t>A graph in which edge has direction. That is the nodes are ordered pairs in the definition of every edge.</a:t>
            </a:r>
            <a:endParaRPr lang="en-IN" sz="2855" dirty="0"/>
          </a:p>
        </p:txBody>
      </p:sp>
      <p:pic>
        <p:nvPicPr>
          <p:cNvPr id="5" name="Picture Placeholder 4" descr="C:\Users\ELCOT\Downloads\directed.jpgdirected"/>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60000"/>
          </a:bodyPr>
          <a:lstStyle/>
          <a:p>
            <a:pPr marL="285750" indent="-285750">
              <a:buFont typeface="Wingdings" panose="05000000000000000000" charset="0"/>
              <a:buChar char="Ø"/>
            </a:pPr>
            <a:r>
              <a:rPr lang="en-IN" sz="3665" b="1" dirty="0"/>
              <a:t>Connected Graph</a:t>
            </a:r>
            <a:endParaRPr lang="en-IN" sz="3665" b="1" dirty="0"/>
          </a:p>
          <a:p>
            <a:r>
              <a:rPr lang="en-IN" sz="2855" dirty="0"/>
              <a:t>The graph in which from one node we can visit any other node in the graph is known as a connected graph. </a:t>
            </a:r>
            <a:endParaRPr lang="en-IN" sz="2855" dirty="0"/>
          </a:p>
          <a:p>
            <a:endParaRPr lang="en-IN" sz="2855" dirty="0"/>
          </a:p>
          <a:p>
            <a:pPr marL="285750" indent="-285750">
              <a:buFont typeface="Wingdings" panose="05000000000000000000" charset="0"/>
              <a:buChar char="Ø"/>
            </a:pPr>
            <a:r>
              <a:rPr lang="en-IN" sz="3665" b="1" dirty="0"/>
              <a:t>Disconnected Graph</a:t>
            </a:r>
            <a:endParaRPr lang="en-IN" sz="3665" b="1" dirty="0"/>
          </a:p>
          <a:p>
            <a:r>
              <a:rPr lang="en-IN" sz="2855" dirty="0"/>
              <a:t>The graph in which at least one node is not reachable from a node is known as a disconnected graph.</a:t>
            </a:r>
            <a:endParaRPr lang="en-IN" sz="2855" dirty="0"/>
          </a:p>
        </p:txBody>
      </p:sp>
      <p:pic>
        <p:nvPicPr>
          <p:cNvPr id="5" name="Picture Placeholder 4" descr="C:\Users\ELCOT\Downloads\connected1.jpgconnected1"/>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90000"/>
          </a:bodyPr>
          <a:lstStyle/>
          <a:p>
            <a:pPr marL="285750" indent="-285750">
              <a:buFont typeface="Wingdings" panose="05000000000000000000" charset="0"/>
              <a:buChar char="Ø"/>
            </a:pPr>
            <a:r>
              <a:rPr lang="en-IN" sz="2750" b="1" dirty="0"/>
              <a:t>Regular Graph</a:t>
            </a:r>
            <a:endParaRPr lang="en-IN" sz="2750" b="1" dirty="0"/>
          </a:p>
          <a:p>
            <a:r>
              <a:rPr lang="en-IN" sz="1890" dirty="0"/>
              <a:t>The graph in which the degree of every vertex is equal to K is called K regular graph.</a:t>
            </a:r>
            <a:endParaRPr lang="en-IN" sz="1890" dirty="0"/>
          </a:p>
          <a:p>
            <a:pPr>
              <a:buFont typeface="Wingdings" panose="05000000000000000000" charset="0"/>
            </a:pPr>
            <a:endParaRPr lang="en-IN" sz="2855" dirty="0"/>
          </a:p>
          <a:p>
            <a:pPr marL="285750" indent="-285750">
              <a:buFont typeface="Wingdings" panose="05000000000000000000" charset="0"/>
              <a:buChar char="Ø"/>
            </a:pPr>
            <a:r>
              <a:rPr lang="en-IN" sz="2445" b="1" dirty="0"/>
              <a:t>Complete Graph</a:t>
            </a:r>
            <a:endParaRPr lang="en-IN" sz="2445" b="1" dirty="0"/>
          </a:p>
          <a:p>
            <a:r>
              <a:rPr lang="en-IN" sz="1890" dirty="0"/>
              <a:t>The graph in which from each node there is an edge to each other node.</a:t>
            </a:r>
            <a:endParaRPr lang="en-IN" sz="1890" dirty="0"/>
          </a:p>
        </p:txBody>
      </p:sp>
      <p:pic>
        <p:nvPicPr>
          <p:cNvPr id="5" name="Picture Placeholder 4" descr="C:\Users\ELCOT\Downloads\regular.jpgregular"/>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a:bodyPr>
          <a:lstStyle/>
          <a:p>
            <a:pPr marL="285750" indent="-285750">
              <a:buFont typeface="Wingdings" panose="05000000000000000000" charset="0"/>
              <a:buChar char="Ø"/>
            </a:pPr>
            <a:r>
              <a:rPr lang="en-IN" sz="2200" b="1" dirty="0"/>
              <a:t>Cycle Graph</a:t>
            </a:r>
            <a:endParaRPr lang="en-IN" sz="2200" b="1" dirty="0"/>
          </a:p>
          <a:p>
            <a:r>
              <a:rPr lang="en-IN" sz="1700" dirty="0"/>
              <a:t>The graph in which the graph is a cycle in itself, the degree of each vertex is 2. </a:t>
            </a:r>
            <a:endParaRPr lang="en-IN" sz="1700" dirty="0"/>
          </a:p>
          <a:p>
            <a:pPr marL="285750" indent="-285750">
              <a:buFont typeface="Wingdings" panose="05000000000000000000" charset="0"/>
              <a:buChar char="Ø"/>
            </a:pPr>
            <a:endParaRPr lang="en-IN" sz="2125" dirty="0"/>
          </a:p>
          <a:p>
            <a:pPr marL="285750" indent="-285750">
              <a:buFont typeface="Wingdings" panose="05000000000000000000" charset="0"/>
              <a:buChar char="Ø"/>
            </a:pPr>
            <a:r>
              <a:rPr lang="en-IN" sz="2200" b="1" dirty="0"/>
              <a:t>Cyclic Graph</a:t>
            </a:r>
            <a:endParaRPr lang="en-IN" sz="2200" b="1" dirty="0"/>
          </a:p>
          <a:p>
            <a:r>
              <a:rPr lang="en-IN" sz="1700" dirty="0"/>
              <a:t>A graph containing at least one cycle is known as a Cyclic graph.</a:t>
            </a:r>
            <a:endParaRPr lang="en-IN" sz="1700" dirty="0"/>
          </a:p>
        </p:txBody>
      </p:sp>
      <p:pic>
        <p:nvPicPr>
          <p:cNvPr id="5" name="Picture Placeholder 4" descr="C:\Users\ELCOT\Downloads\cyclic.jpgcyclic"/>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lnSpcReduction="20000"/>
          </a:bodyPr>
          <a:lstStyle/>
          <a:p>
            <a:pPr marL="285750" indent="-285750">
              <a:buFont typeface="Wingdings" panose="05000000000000000000" charset="0"/>
              <a:buChar char="Ø"/>
            </a:pPr>
            <a:r>
              <a:rPr lang="en-IN" sz="2200" dirty="0"/>
              <a:t> </a:t>
            </a:r>
            <a:r>
              <a:rPr lang="en-IN" sz="2200" b="1" dirty="0"/>
              <a:t>Directed Acyclic Graph</a:t>
            </a:r>
            <a:endParaRPr lang="en-IN" sz="2200" dirty="0"/>
          </a:p>
          <a:p>
            <a:r>
              <a:rPr lang="en-IN" sz="1700" dirty="0"/>
              <a:t>A Directed Graph that does not contain any cycle. </a:t>
            </a:r>
            <a:endParaRPr lang="en-IN" sz="1700" dirty="0"/>
          </a:p>
          <a:p>
            <a:pPr marL="285750" indent="-285750">
              <a:buFont typeface="Wingdings" panose="05000000000000000000" charset="0"/>
              <a:buChar char="Ø"/>
            </a:pPr>
            <a:endParaRPr lang="en-IN" sz="2200" dirty="0"/>
          </a:p>
          <a:p>
            <a:pPr marL="285750" indent="-285750">
              <a:buFont typeface="Wingdings" panose="05000000000000000000" charset="0"/>
              <a:buChar char="Ø"/>
            </a:pPr>
            <a:r>
              <a:rPr lang="en-IN" sz="2200" b="1" dirty="0"/>
              <a:t>Bipartite Graph</a:t>
            </a:r>
            <a:endParaRPr lang="en-IN" sz="2200" b="1" dirty="0"/>
          </a:p>
          <a:p>
            <a:r>
              <a:rPr lang="en-IN" sz="1700" dirty="0"/>
              <a:t>A graph in which vertex can be divided into two sets such that vertex in each set does not contain any edge between them.</a:t>
            </a:r>
            <a:endParaRPr lang="en-IN" sz="1700" dirty="0"/>
          </a:p>
        </p:txBody>
      </p:sp>
      <p:pic>
        <p:nvPicPr>
          <p:cNvPr id="5" name="Picture Placeholder 4" descr="C:\Users\ELCOT\Downloads\bipartite1.jpgbipartite1"/>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p:nvPr>
            <p:ph type="body" sz="half" idx="2"/>
          </p:nvPr>
        </p:nvSpPr>
        <p:spPr>
          <a:xfrm>
            <a:off x="840105" y="2057400"/>
            <a:ext cx="10160635" cy="3811905"/>
          </a:xfrm>
        </p:spPr>
        <p:txBody>
          <a:bodyPr/>
          <a:p>
            <a:pPr marL="342900" indent="-342900" algn="l">
              <a:buFont typeface="Wingdings" panose="05000000000000000000" charset="0"/>
              <a:buChar char="Ø"/>
            </a:pPr>
            <a:r>
              <a:rPr lang="en-US" sz="2400"/>
              <a:t> </a:t>
            </a:r>
            <a:r>
              <a:rPr lang="en-US" sz="2200" b="1"/>
              <a:t>Weighted Graph</a:t>
            </a:r>
            <a:endParaRPr lang="en-US" sz="2400"/>
          </a:p>
          <a:p>
            <a:pPr algn="l"/>
            <a:endParaRPr lang="en-US"/>
          </a:p>
          <a:p>
            <a:pPr marL="342900" indent="-342900" algn="l">
              <a:buFont typeface="Arial" panose="020B0604020202020204" pitchFamily="34" charset="0"/>
              <a:buChar char="•"/>
            </a:pPr>
            <a:r>
              <a:rPr lang="en-US" sz="1900"/>
              <a:t>A graph in which the edges are already specified with suitable weight is known as a weighted graph. </a:t>
            </a:r>
            <a:endParaRPr lang="en-US" sz="1900"/>
          </a:p>
          <a:p>
            <a:pPr marL="342900" indent="-342900" algn="l">
              <a:buFont typeface="Arial" panose="020B0604020202020204" pitchFamily="34" charset="0"/>
              <a:buChar char="•"/>
            </a:pPr>
            <a:endParaRPr lang="en-US" sz="1900"/>
          </a:p>
          <a:p>
            <a:pPr marL="342900" indent="-342900" algn="l">
              <a:buFont typeface="Arial" panose="020B0604020202020204" pitchFamily="34" charset="0"/>
              <a:buChar char="•"/>
            </a:pPr>
            <a:r>
              <a:rPr lang="en-US" sz="1900"/>
              <a:t>Weighted graphs can be further classified as directed weighted graphs and undirected weighted graphs. </a:t>
            </a:r>
            <a:endParaRPr lang="en-US" sz="1900"/>
          </a:p>
          <a:p>
            <a:r>
              <a:rPr lang="en-US" sz="2200"/>
              <a:t>          </a:t>
            </a:r>
            <a:endParaRPr lang="en-US"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30425"/>
          </a:xfrm>
        </p:spPr>
        <p:txBody>
          <a:bodyPr>
            <a:normAutofit fontScale="60000"/>
          </a:bodyPr>
          <a:lstStyle/>
          <a:p>
            <a:pPr marL="342900" indent="-342900">
              <a:buFont typeface="Wingdings" panose="05000000000000000000" charset="0"/>
              <a:buChar char="Ø"/>
            </a:pPr>
            <a:endParaRPr lang="en-US" sz="2200"/>
          </a:p>
          <a:p>
            <a:pPr marL="342900" indent="-342900">
              <a:buFont typeface="Wingdings" panose="05000000000000000000" charset="0"/>
              <a:buChar char="Ø"/>
            </a:pPr>
            <a:endParaRPr lang="en-US" sz="2200"/>
          </a:p>
          <a:p>
            <a:pPr marL="342900" indent="-342900">
              <a:buFont typeface="Wingdings" panose="05000000000000000000" charset="0"/>
              <a:buChar char="Ø"/>
            </a:pPr>
            <a:r>
              <a:rPr lang="en-US" sz="3665" b="1">
                <a:sym typeface="+mn-ea"/>
              </a:rPr>
              <a:t>Tree v/s Graph</a:t>
            </a:r>
            <a:endParaRPr lang="en-US" sz="3665" b="1"/>
          </a:p>
          <a:p>
            <a:pPr marL="342900" indent="-342900">
              <a:buFont typeface="Wingdings" panose="05000000000000000000" charset="0"/>
              <a:buChar char="Ø"/>
            </a:pPr>
            <a:endParaRPr lang="en-US" sz="2200"/>
          </a:p>
          <a:p>
            <a:r>
              <a:rPr lang="en-IN" altLang="en-US" sz="2200">
                <a:sym typeface="+mn-ea"/>
              </a:rPr>
              <a:t>                        </a:t>
            </a:r>
            <a:r>
              <a:rPr lang="en-IN" altLang="en-US" sz="3145">
                <a:sym typeface="+mn-ea"/>
              </a:rPr>
              <a:t> </a:t>
            </a:r>
            <a:r>
              <a:rPr lang="en-US" sz="3145">
                <a:sym typeface="+mn-ea"/>
              </a:rPr>
              <a:t>Trees are the restricted types of graphs, just with some more rules. Every tree will always be a graph but not all graphs will be trees.</a:t>
            </a:r>
            <a:r>
              <a:rPr lang="en-US" sz="3145">
                <a:solidFill>
                  <a:srgbClr val="00B050"/>
                </a:solidFill>
                <a:sym typeface="+mn-ea"/>
              </a:rPr>
              <a:t> Linked List</a:t>
            </a:r>
            <a:r>
              <a:rPr lang="en-US" sz="3145">
                <a:sym typeface="+mn-ea"/>
              </a:rPr>
              <a:t>, </a:t>
            </a:r>
            <a:r>
              <a:rPr lang="en-US" sz="3145">
                <a:solidFill>
                  <a:srgbClr val="00B0F0"/>
                </a:solidFill>
                <a:sym typeface="+mn-ea"/>
              </a:rPr>
              <a:t>Trees</a:t>
            </a:r>
            <a:r>
              <a:rPr lang="en-US" sz="3145">
                <a:sym typeface="+mn-ea"/>
              </a:rPr>
              <a:t>, and </a:t>
            </a:r>
            <a:r>
              <a:rPr lang="en-US" sz="3145">
                <a:solidFill>
                  <a:srgbClr val="002060"/>
                </a:solidFill>
                <a:sym typeface="+mn-ea"/>
              </a:rPr>
              <a:t>Heaps</a:t>
            </a:r>
            <a:r>
              <a:rPr lang="en-US" sz="3145">
                <a:sym typeface="+mn-ea"/>
              </a:rPr>
              <a:t> all are special cases of graphs. </a:t>
            </a:r>
            <a:endParaRPr lang="en-IN" sz="3145" dirty="0"/>
          </a:p>
        </p:txBody>
      </p:sp>
      <p:pic>
        <p:nvPicPr>
          <p:cNvPr id="5" name="Picture Placeholder 4" descr="C:\Users\ELCOT\Downloads\tree_vs_graph.jpgtree_vs_graph"/>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434842"/>
            <a:ext cx="10866119" cy="568234"/>
          </a:xfrm>
        </p:spPr>
        <p:txBody>
          <a:bodyPr>
            <a:noAutofit/>
          </a:bodyPr>
          <a:lstStyle/>
          <a:p>
            <a:r>
              <a:rPr lang="en-IN" sz="3200" b="1" dirty="0">
                <a:solidFill>
                  <a:srgbClr val="C00000"/>
                </a:solidFill>
              </a:rPr>
              <a:t>REPRESENTATION OF GRAPHS</a:t>
            </a:r>
            <a:endParaRPr lang="en-IN" sz="3200" b="1" dirty="0">
              <a:solidFill>
                <a:srgbClr val="C00000"/>
              </a:solidFill>
            </a:endParaRPr>
          </a:p>
        </p:txBody>
      </p:sp>
      <p:sp>
        <p:nvSpPr>
          <p:cNvPr id="3" name="Content Placeholder 2"/>
          <p:cNvSpPr>
            <a:spLocks noGrp="1"/>
          </p:cNvSpPr>
          <p:nvPr>
            <p:ph type="body" sz="half" idx="2"/>
          </p:nvPr>
        </p:nvSpPr>
        <p:spPr>
          <a:xfrm>
            <a:off x="1048385" y="1156335"/>
            <a:ext cx="10737215" cy="2426335"/>
          </a:xfrm>
        </p:spPr>
        <p:txBody>
          <a:bodyPr>
            <a:normAutofit fontScale="90000"/>
          </a:bodyPr>
          <a:lstStyle/>
          <a:p>
            <a:pPr marL="342900" indent="-342900">
              <a:buFont typeface="Wingdings" panose="05000000000000000000" charset="0"/>
              <a:buChar char="Ø"/>
            </a:pPr>
            <a:r>
              <a:rPr lang="en-IN" sz="2445" b="1" dirty="0"/>
              <a:t>There are two ways to store a graph:</a:t>
            </a:r>
            <a:endParaRPr lang="en-IN" sz="2445" b="1" dirty="0"/>
          </a:p>
          <a:p>
            <a:pPr lvl="0">
              <a:buFont typeface="+mj-lt"/>
            </a:pPr>
            <a:r>
              <a:rPr lang="en-IN" sz="2200" dirty="0"/>
              <a:t>                   </a:t>
            </a:r>
            <a:r>
              <a:rPr lang="en-IN" sz="2120" dirty="0"/>
              <a:t>Adjacency Matrix</a:t>
            </a:r>
            <a:endParaRPr lang="en-IN" sz="2120" dirty="0"/>
          </a:p>
          <a:p>
            <a:pPr>
              <a:buFont typeface="+mj-lt"/>
            </a:pPr>
            <a:r>
              <a:rPr lang="en-IN" sz="2125" dirty="0"/>
              <a:t>                    Adjacency List</a:t>
            </a:r>
            <a:endParaRPr lang="en-IN" sz="2125" dirty="0"/>
          </a:p>
          <a:p>
            <a:pPr marL="342900" indent="-342900">
              <a:buFont typeface="Wingdings" panose="05000000000000000000" charset="0"/>
              <a:buChar char="Ø"/>
            </a:pPr>
            <a:r>
              <a:rPr lang="en-IN" sz="2445" b="1" dirty="0"/>
              <a:t>Adjacency Matrix</a:t>
            </a:r>
            <a:endParaRPr lang="en-IN" sz="2445" b="1" dirty="0"/>
          </a:p>
          <a:p>
            <a:r>
              <a:rPr lang="en-IN" sz="2125" dirty="0"/>
              <a:t>In this method, the graph is stored in the form of the 2D matrix where rows and columns denote vertices. Each entry in the matrix represents the weight of the edge between those vertices. </a:t>
            </a:r>
            <a:endParaRPr lang="en-IN" sz="2125" dirty="0"/>
          </a:p>
          <a:p>
            <a:pPr marL="342900" indent="-342900">
              <a:buFont typeface="Wingdings" panose="05000000000000000000" charset="0"/>
              <a:buChar char="Ø"/>
            </a:pPr>
            <a:endParaRPr lang="en-IN" sz="2125" dirty="0"/>
          </a:p>
        </p:txBody>
      </p:sp>
      <p:pic>
        <p:nvPicPr>
          <p:cNvPr id="5" name="Picture Placeholder 4" descr="C:\Users\ELCOT\Downloads\adjacency_mat1.jpgadjacency_mat1"/>
          <p:cNvPicPr>
            <a:picLocks noChangeAspect="1"/>
          </p:cNvPicPr>
          <p:nvPr>
            <p:ph type="pic" idx="1"/>
          </p:nvPr>
        </p:nvPicPr>
        <p:blipFill>
          <a:blip r:embed="rId1"/>
          <a:srcRect l="10" r="10"/>
          <a:stretch>
            <a:fillRect/>
          </a:stretch>
        </p:blipFill>
        <p:spPr>
          <a:xfrm>
            <a:off x="3564890" y="3582670"/>
            <a:ext cx="5062855" cy="3114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Users\ELCOT\Downloads\Undirected_to_Adjacency_matrix.pngUndirected_to_Adjacency_matrix"/>
          <p:cNvPicPr>
            <a:picLocks noChangeAspect="1"/>
          </p:cNvPicPr>
          <p:nvPr>
            <p:ph idx="1"/>
          </p:nvPr>
        </p:nvPicPr>
        <p:blipFill>
          <a:blip r:embed="rId1"/>
          <a:srcRect t="5018" b="5018"/>
          <a:stretch>
            <a:fillRect/>
          </a:stretch>
        </p:blipFill>
        <p:spPr>
          <a:xfrm>
            <a:off x="2517140" y="1864995"/>
            <a:ext cx="7157720" cy="3128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726440"/>
            <a:ext cx="10515600" cy="492125"/>
          </a:xfrm>
        </p:spPr>
        <p:txBody>
          <a:bodyPr>
            <a:noAutofit/>
          </a:bodyPr>
          <a:lstStyle/>
          <a:p>
            <a:r>
              <a:rPr lang="en-IN" sz="4000" b="1" dirty="0">
                <a:solidFill>
                  <a:schemeClr val="tx2"/>
                </a:solidFill>
              </a:rPr>
              <a:t>OBJECTIVES:</a:t>
            </a:r>
            <a:endParaRPr lang="en-IN" sz="4000" b="1" dirty="0">
              <a:solidFill>
                <a:schemeClr val="tx2"/>
              </a:solidFill>
            </a:endParaRPr>
          </a:p>
        </p:txBody>
      </p:sp>
      <p:sp>
        <p:nvSpPr>
          <p:cNvPr id="4" name="Text Box 3"/>
          <p:cNvSpPr txBox="1"/>
          <p:nvPr/>
        </p:nvSpPr>
        <p:spPr>
          <a:xfrm>
            <a:off x="981075" y="1509395"/>
            <a:ext cx="10652125" cy="4667885"/>
          </a:xfrm>
          <a:prstGeom prst="rect">
            <a:avLst/>
          </a:prstGeom>
          <a:noFill/>
        </p:spPr>
        <p:txBody>
          <a:bodyPr wrap="square" rtlCol="0">
            <a:noAutofit/>
          </a:bodyPr>
          <a:p>
            <a:r>
              <a:rPr lang="en-US" sz="2200" b="1">
                <a:gradFill>
                  <a:gsLst>
                    <a:gs pos="0">
                      <a:srgbClr val="007BD3"/>
                    </a:gs>
                    <a:gs pos="100000">
                      <a:srgbClr val="034373"/>
                    </a:gs>
                  </a:gsLst>
                  <a:lin scaled="0"/>
                </a:gradFill>
              </a:rPr>
              <a:t>Implement BFS and DFS Algorithms</a:t>
            </a:r>
            <a:r>
              <a:rPr lang="en-US">
                <a:gradFill>
                  <a:gsLst>
                    <a:gs pos="0">
                      <a:srgbClr val="007BD3"/>
                    </a:gs>
                    <a:gs pos="100000">
                      <a:srgbClr val="034373"/>
                    </a:gs>
                  </a:gsLst>
                  <a:lin scaled="0"/>
                </a:gradFill>
              </a:rPr>
              <a:t>:</a:t>
            </a:r>
            <a:r>
              <a:rPr lang="en-US"/>
              <a:t> The primary objective is to implement the BFS and DFS algorithms to traverse the graph from a given starting node to explore its neighboring nodes.</a:t>
            </a:r>
            <a:endParaRPr lang="en-US"/>
          </a:p>
          <a:p>
            <a:endParaRPr lang="en-US"/>
          </a:p>
          <a:p>
            <a:r>
              <a:rPr lang="en-US" sz="2200" b="1">
                <a:gradFill>
                  <a:gsLst>
                    <a:gs pos="0">
                      <a:srgbClr val="007BD3"/>
                    </a:gs>
                    <a:gs pos="100000">
                      <a:srgbClr val="034373"/>
                    </a:gs>
                  </a:gsLst>
                  <a:lin scaled="0"/>
                </a:gradFill>
              </a:rPr>
              <a:t>Find Shortest Path using BFS:</a:t>
            </a:r>
            <a:r>
              <a:rPr lang="en-US">
                <a:gradFill>
                  <a:gsLst>
                    <a:gs pos="0">
                      <a:srgbClr val="FE4444"/>
                    </a:gs>
                    <a:gs pos="100000">
                      <a:srgbClr val="832B2B"/>
                    </a:gs>
                  </a:gsLst>
                  <a:lin scaled="0"/>
                </a:gradFill>
              </a:rPr>
              <a:t> </a:t>
            </a:r>
            <a:r>
              <a:rPr lang="en-US"/>
              <a:t>Utilize the BFS algorithm to find the shortest path between two nodes in the graph. This objective involves extending the BFS traversal to keep track of the path from the starting node to the destination node.</a:t>
            </a:r>
            <a:endParaRPr lang="en-US"/>
          </a:p>
          <a:p>
            <a:endParaRPr lang="en-US"/>
          </a:p>
          <a:p>
            <a:r>
              <a:rPr lang="en-US" sz="2200" b="1">
                <a:gradFill>
                  <a:gsLst>
                    <a:gs pos="0">
                      <a:srgbClr val="007BD3"/>
                    </a:gs>
                    <a:gs pos="100000">
                      <a:srgbClr val="034373"/>
                    </a:gs>
                  </a:gsLst>
                  <a:lin scaled="0"/>
                </a:gradFill>
              </a:rPr>
              <a:t>Visualize Graph Traversal:</a:t>
            </a:r>
            <a:r>
              <a:rPr lang="en-US"/>
              <a:t> Integrate visualization capabilities to dynamically illustrate the traversal process of both BFS and DFS algorithms on the graph. Visualization aids in understanding the algorithm's behavior and the structure of the graph.</a:t>
            </a:r>
            <a:endParaRPr lang="en-US"/>
          </a:p>
          <a:p>
            <a:endParaRPr lang="en-US"/>
          </a:p>
          <a:p>
            <a:r>
              <a:rPr lang="en-US" sz="2200" b="1">
                <a:gradFill>
                  <a:gsLst>
                    <a:gs pos="0">
                      <a:srgbClr val="007BD3"/>
                    </a:gs>
                    <a:gs pos="100000">
                      <a:srgbClr val="034373"/>
                    </a:gs>
                  </a:gsLst>
                  <a:lin scaled="0"/>
                </a:gradFill>
              </a:rPr>
              <a:t>Highlight Visited Nodes:</a:t>
            </a:r>
            <a:r>
              <a:rPr lang="en-US">
                <a:gradFill>
                  <a:gsLst>
                    <a:gs pos="0">
                      <a:srgbClr val="007BD3"/>
                    </a:gs>
                    <a:gs pos="100000">
                      <a:srgbClr val="034373"/>
                    </a:gs>
                  </a:gsLst>
                  <a:lin scaled="0"/>
                </a:gradFill>
              </a:rPr>
              <a:t> </a:t>
            </a:r>
            <a:r>
              <a:rPr lang="en-US"/>
              <a:t>During the traversal, highlight the nodes that have been visited to provide visual feedback on the progress of the algorithm. This objective enhances the clarity of the visualization and facilitates understanding.</a:t>
            </a:r>
            <a:endParaRPr lang="en-US"/>
          </a:p>
          <a:p>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Users\ELCOT\Downloads\Directed_to_Adjacency_matrix.pngDirected_to_Adjacency_matrix"/>
          <p:cNvPicPr>
            <a:picLocks noChangeAspect="1"/>
          </p:cNvPicPr>
          <p:nvPr>
            <p:ph idx="1"/>
          </p:nvPr>
        </p:nvPicPr>
        <p:blipFill>
          <a:blip r:embed="rId1"/>
          <a:srcRect t="5018" b="5018"/>
          <a:stretch>
            <a:fillRect/>
          </a:stretch>
        </p:blipFill>
        <p:spPr>
          <a:xfrm>
            <a:off x="2309495" y="1576070"/>
            <a:ext cx="7573010" cy="33096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indent="-285750">
              <a:buFont typeface="Wingdings" panose="05000000000000000000" charset="0"/>
              <a:buChar char="Ø"/>
            </a:pPr>
            <a:r>
              <a:rPr lang="en-IN" sz="2200" b="1" dirty="0"/>
              <a:t>Adjacency List</a:t>
            </a:r>
            <a:endParaRPr lang="en-IN" sz="2200" b="1" dirty="0"/>
          </a:p>
          <a:p>
            <a:r>
              <a:rPr lang="en-IN" sz="1700" dirty="0"/>
              <a:t>                       </a:t>
            </a:r>
            <a:r>
              <a:rPr lang="en-IN" sz="1900" dirty="0"/>
              <a:t>This graph is represented as a collection of linked lists. There is an array of pointer which points to the edges connected to that vertex.</a:t>
            </a:r>
            <a:r>
              <a:rPr lang="en-IN" sz="1700" dirty="0"/>
              <a:t> </a:t>
            </a:r>
            <a:endParaRPr lang="en-IN" sz="1700" dirty="0"/>
          </a:p>
        </p:txBody>
      </p:sp>
      <p:pic>
        <p:nvPicPr>
          <p:cNvPr id="5" name="Picture Placeholder 4" descr="C:\Users\ELCOT\Downloads\adjacency_list.jpgadjacency_list"/>
          <p:cNvPicPr>
            <a:picLocks noChangeAspect="1"/>
          </p:cNvPicPr>
          <p:nvPr>
            <p:ph type="pic" idx="4294967295"/>
          </p:nvPr>
        </p:nvPicPr>
        <p:blipFill>
          <a:blip r:embed="rId1"/>
          <a:srcRect l="10" r="10"/>
          <a:stretch>
            <a:fillRect/>
          </a:stretch>
        </p:blipFill>
        <p:spPr>
          <a:xfrm>
            <a:off x="3564890" y="2770505"/>
            <a:ext cx="5062855" cy="31140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Representation-of-Directed-graph-to-Adjacency-List"/>
          <p:cNvPicPr>
            <a:picLocks noChangeAspect="1"/>
          </p:cNvPicPr>
          <p:nvPr>
            <p:ph idx="1"/>
          </p:nvPr>
        </p:nvPicPr>
        <p:blipFill>
          <a:blip r:embed="rId1"/>
          <a:stretch>
            <a:fillRect/>
          </a:stretch>
        </p:blipFill>
        <p:spPr>
          <a:xfrm>
            <a:off x="2614295" y="1804670"/>
            <a:ext cx="6962775" cy="32480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Users\ELCOT\Downloads\Graph-Representation-of-Undirected-graph-to-Adjacency-List.pngGraph-Representation-of-Undirected-graph-to-Adjacency-List"/>
          <p:cNvPicPr>
            <a:picLocks noChangeAspect="1"/>
          </p:cNvPicPr>
          <p:nvPr>
            <p:ph idx="1"/>
          </p:nvPr>
        </p:nvPicPr>
        <p:blipFill>
          <a:blip r:embed="rId1"/>
          <a:srcRect/>
          <a:stretch>
            <a:fillRect/>
          </a:stretch>
        </p:blipFill>
        <p:spPr>
          <a:xfrm>
            <a:off x="2614295" y="1805305"/>
            <a:ext cx="6962775" cy="32480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9615"/>
            <a:ext cx="10972800" cy="5768340"/>
          </a:xfrm>
        </p:spPr>
        <p:txBody>
          <a:bodyPr/>
          <a:p>
            <a:pPr>
              <a:buFont typeface="Wingdings" panose="05000000000000000000" charset="0"/>
              <a:buChar char="Ø"/>
            </a:pPr>
            <a:r>
              <a:rPr lang="en-US" sz="2200" b="1"/>
              <a:t>Basic Operations on Graphs</a:t>
            </a:r>
            <a:endParaRPr lang="en-US" sz="2200" b="1"/>
          </a:p>
          <a:p>
            <a:pPr marL="0" indent="0">
              <a:buNone/>
            </a:pPr>
            <a:r>
              <a:rPr lang="en-US" sz="1900"/>
              <a:t>Below are the basic operations on the graph:</a:t>
            </a:r>
            <a:endParaRPr lang="en-US" sz="1900"/>
          </a:p>
          <a:p>
            <a:pPr marL="0" indent="0">
              <a:buNone/>
            </a:pPr>
            <a:endParaRPr lang="en-US" sz="1900"/>
          </a:p>
          <a:p>
            <a:pPr>
              <a:buFont typeface="Wingdings" panose="05000000000000000000" charset="0"/>
              <a:buChar char="§"/>
            </a:pPr>
            <a:r>
              <a:rPr lang="en-US" sz="1900">
                <a:solidFill>
                  <a:srgbClr val="92D050"/>
                </a:solidFill>
              </a:rPr>
              <a:t>Insertion</a:t>
            </a:r>
            <a:r>
              <a:rPr lang="en-US" sz="1900"/>
              <a:t> of Nodes/Edges in the graph – Insert a node into the graph.</a:t>
            </a:r>
            <a:endParaRPr lang="en-US" sz="1900"/>
          </a:p>
          <a:p>
            <a:pPr>
              <a:buFont typeface="Wingdings" panose="05000000000000000000" charset="0"/>
              <a:buChar char="§"/>
            </a:pPr>
            <a:r>
              <a:rPr lang="en-US" sz="1900">
                <a:solidFill>
                  <a:srgbClr val="92D050"/>
                </a:solidFill>
              </a:rPr>
              <a:t>Deletion</a:t>
            </a:r>
            <a:r>
              <a:rPr lang="en-US" sz="1900"/>
              <a:t> of Nodes/Edges in the graph – Delete a node from the graph.</a:t>
            </a:r>
            <a:endParaRPr lang="en-US" sz="1900"/>
          </a:p>
          <a:p>
            <a:pPr>
              <a:buFont typeface="Wingdings" panose="05000000000000000000" charset="0"/>
              <a:buChar char="§"/>
            </a:pPr>
            <a:r>
              <a:rPr lang="en-US" sz="1900">
                <a:solidFill>
                  <a:srgbClr val="92D050"/>
                </a:solidFill>
              </a:rPr>
              <a:t>Searching </a:t>
            </a:r>
            <a:r>
              <a:rPr lang="en-US" sz="1900"/>
              <a:t>on Graphs – Search an entity in the graph.</a:t>
            </a:r>
            <a:endParaRPr lang="en-US" sz="1900"/>
          </a:p>
          <a:p>
            <a:pPr>
              <a:buFont typeface="Wingdings" panose="05000000000000000000" charset="0"/>
              <a:buChar char="§"/>
            </a:pPr>
            <a:r>
              <a:rPr lang="en-US" sz="1900">
                <a:solidFill>
                  <a:srgbClr val="92D050"/>
                </a:solidFill>
              </a:rPr>
              <a:t>Traversal </a:t>
            </a:r>
            <a:r>
              <a:rPr lang="en-US" sz="1900"/>
              <a:t>of Graphs – Traversing all the nodes in the graph.</a:t>
            </a:r>
            <a:endParaRPr lang="en-US" sz="1900"/>
          </a:p>
          <a:p>
            <a:pPr marL="457200" indent="-457200">
              <a:buFont typeface="+mj-lt"/>
              <a:buAutoNum type="arabicPeriod"/>
            </a:pPr>
            <a:endParaRPr lang="en-US" sz="1900"/>
          </a:p>
          <a:p>
            <a:pPr>
              <a:buFont typeface="Wingdings" panose="05000000000000000000" charset="0"/>
              <a:buChar char="Ø"/>
            </a:pPr>
            <a:r>
              <a:rPr lang="en-US" sz="2200" b="1"/>
              <a:t>Usage of graphs</a:t>
            </a:r>
            <a:endParaRPr lang="en-US" sz="2200" b="1"/>
          </a:p>
          <a:p>
            <a:pPr>
              <a:buFont typeface="Wingdings" panose="05000000000000000000" charset="0"/>
              <a:buChar char="§"/>
            </a:pPr>
            <a:r>
              <a:rPr lang="en-US" sz="1900"/>
              <a:t>Maps can be represented using graphs and then can be used by computers to provide various services like the shortest path between two cities.</a:t>
            </a:r>
            <a:endParaRPr lang="en-US" sz="1900"/>
          </a:p>
          <a:p>
            <a:pPr>
              <a:buFont typeface="Wingdings" panose="05000000000000000000" charset="0"/>
              <a:buChar char="§"/>
            </a:pPr>
            <a:r>
              <a:rPr lang="en-US" sz="1900"/>
              <a:t>When various tasks depend on each other then this situation can be represented using a Directed Acyclic graph and we can find the order in which tasks can be performed using topological sort.</a:t>
            </a:r>
            <a:endParaRPr lang="en-US" sz="1900"/>
          </a:p>
          <a:p>
            <a:pPr>
              <a:buFont typeface="Wingdings" panose="05000000000000000000" charset="0"/>
              <a:buChar char="§"/>
            </a:pPr>
            <a:r>
              <a:rPr lang="en-US" sz="1900"/>
              <a:t>State Transition Diagram represents what can be the legal moves from current states. In-game of tic tac toe this can be used.</a:t>
            </a:r>
            <a:endParaRPr lang="en-US"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05" y="1193165"/>
            <a:ext cx="10866755" cy="568325"/>
          </a:xfrm>
        </p:spPr>
        <p:txBody>
          <a:bodyPr>
            <a:normAutofit/>
          </a:bodyPr>
          <a:lstStyle/>
          <a:p>
            <a:pPr algn="l"/>
            <a:r>
              <a:rPr lang="en-IN" sz="2200" b="1" dirty="0">
                <a:solidFill>
                  <a:srgbClr val="C00000"/>
                </a:solidFill>
              </a:rPr>
              <a:t>Transpose graph</a:t>
            </a:r>
            <a:endParaRPr lang="en-IN" sz="2200" b="1" dirty="0">
              <a:solidFill>
                <a:srgbClr val="C00000"/>
              </a:solidFill>
            </a:endParaRPr>
          </a:p>
        </p:txBody>
      </p:sp>
      <p:sp>
        <p:nvSpPr>
          <p:cNvPr id="3" name="Content Placeholder 2"/>
          <p:cNvSpPr>
            <a:spLocks noGrp="1"/>
          </p:cNvSpPr>
          <p:nvPr>
            <p:ph type="body" sz="half" idx="2"/>
          </p:nvPr>
        </p:nvSpPr>
        <p:spPr>
          <a:xfrm>
            <a:off x="662305" y="1899285"/>
            <a:ext cx="10866120" cy="1736090"/>
          </a:xfrm>
        </p:spPr>
        <p:txBody>
          <a:bodyPr>
            <a:normAutofit/>
          </a:bodyPr>
          <a:lstStyle/>
          <a:p>
            <a:r>
              <a:rPr lang="en-IN" sz="1700" dirty="0"/>
              <a:t>Transpose of a directed graph G is another directed graph on the same set of vertices with all of the edges reversed compared to the orientation of the corresponding edges in G. That is, if G contains an edge (u, v) then the converse/transpose/reverse of G contains an edge (v, u) and vice versa. Given a graph (represented as adjacency list), we need to find another graph which is the transpose of the given graph. </a:t>
            </a:r>
            <a:endParaRPr lang="en-IN" sz="1700" dirty="0"/>
          </a:p>
        </p:txBody>
      </p:sp>
      <p:pic>
        <p:nvPicPr>
          <p:cNvPr id="7" name="Picture Placeholder 6" descr="transpose_both (1)"/>
          <p:cNvPicPr>
            <a:picLocks noChangeAspect="1"/>
          </p:cNvPicPr>
          <p:nvPr>
            <p:ph type="pic" idx="1"/>
          </p:nvPr>
        </p:nvPicPr>
        <p:blipFill>
          <a:blip r:embed="rId1"/>
          <a:stretch>
            <a:fillRect/>
          </a:stretch>
        </p:blipFill>
        <p:spPr>
          <a:xfrm>
            <a:off x="2082165" y="3429000"/>
            <a:ext cx="7637780" cy="27959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72720"/>
            <a:ext cx="11087100" cy="6568440"/>
          </a:xfrm>
        </p:spPr>
        <p:txBody>
          <a:bodyPr/>
          <a:p>
            <a:pPr>
              <a:buFont typeface="Wingdings" panose="05000000000000000000" charset="0"/>
              <a:buChar char="Ø"/>
            </a:pPr>
            <a:r>
              <a:rPr lang="en-US" sz="2200" b="1"/>
              <a:t>Real-Time Applications of Graph:</a:t>
            </a:r>
            <a:endParaRPr lang="en-US" sz="2200" b="1"/>
          </a:p>
          <a:p>
            <a:pPr>
              <a:buFont typeface="Wingdings" panose="05000000000000000000" charset="0"/>
              <a:buChar char="§"/>
            </a:pPr>
            <a:r>
              <a:rPr lang="en-US" sz="1700">
                <a:solidFill>
                  <a:srgbClr val="92D050"/>
                </a:solidFill>
              </a:rPr>
              <a:t>Social media analysis</a:t>
            </a:r>
            <a:r>
              <a:rPr lang="en-US" sz="1700"/>
              <a:t>: Social media platforms generate vast amounts of data in real-time, which can be analyzed using graphs to identify trends, sentiment, and key influencers. This can be useful for marketing, customer service, and reputation management.</a:t>
            </a:r>
            <a:endParaRPr lang="en-US" sz="1700"/>
          </a:p>
          <a:p>
            <a:pPr>
              <a:buFont typeface="Wingdings" panose="05000000000000000000" charset="0"/>
              <a:buChar char="§"/>
            </a:pPr>
            <a:r>
              <a:rPr lang="en-US" sz="1700">
                <a:solidFill>
                  <a:srgbClr val="92D050"/>
                </a:solidFill>
              </a:rPr>
              <a:t>Network monitoring</a:t>
            </a:r>
            <a:r>
              <a:rPr lang="en-US" sz="1700"/>
              <a:t>: Graphs can be used to monitor network traffic in real-time, allowing network administrators to identify potential bottlenecks, security threats, and other issues. This is critical for ensuring the smooth operation of complex networks.</a:t>
            </a:r>
            <a:endParaRPr lang="en-US" sz="1700"/>
          </a:p>
          <a:p>
            <a:pPr>
              <a:buFont typeface="Wingdings" panose="05000000000000000000" charset="0"/>
              <a:buChar char="§"/>
            </a:pPr>
            <a:r>
              <a:rPr lang="en-US" sz="1700">
                <a:solidFill>
                  <a:srgbClr val="92D050"/>
                </a:solidFill>
              </a:rPr>
              <a:t>Financial trading</a:t>
            </a:r>
            <a:r>
              <a:rPr lang="en-US" sz="1700"/>
              <a:t>: Graphs can be used to analyze real-time financial data, such as stock prices and market trends, to identify patterns and make trading decisions. This is particularly important for high-frequency trading, where even small delays can have a significant impact on profits.</a:t>
            </a:r>
            <a:endParaRPr lang="en-US" sz="1700"/>
          </a:p>
          <a:p>
            <a:pPr>
              <a:buFont typeface="Wingdings" panose="05000000000000000000" charset="0"/>
              <a:buChar char="§"/>
            </a:pPr>
            <a:r>
              <a:rPr lang="en-US" sz="1700">
                <a:solidFill>
                  <a:srgbClr val="92D050"/>
                </a:solidFill>
              </a:rPr>
              <a:t>Internet of Things (IoT) management</a:t>
            </a:r>
            <a:r>
              <a:rPr lang="en-US" sz="1700"/>
              <a:t>: IoT devices generate vast amounts of data in real-time, which can be analyzed using graphs to identify patterns, optimize performance, and detect anomalies. This is important for managing large-scale IoT deployments.</a:t>
            </a:r>
            <a:endParaRPr lang="en-US" sz="1700"/>
          </a:p>
          <a:p>
            <a:pPr>
              <a:buFont typeface="Wingdings" panose="05000000000000000000" charset="0"/>
              <a:buChar char="§"/>
            </a:pPr>
            <a:r>
              <a:rPr lang="en-US" sz="1700">
                <a:solidFill>
                  <a:srgbClr val="92D050"/>
                </a:solidFill>
              </a:rPr>
              <a:t>Autonomous vehicles</a:t>
            </a:r>
            <a:r>
              <a:rPr lang="en-US" sz="1700"/>
              <a:t>: Graphs can be used to model the real-time environment around autonomous vehicles, allowing them to navigate safely and efficiently. This requires real-time data from sensors and other sources, which can be processed using graph algorithms.</a:t>
            </a:r>
            <a:endParaRPr lang="en-US" sz="1700"/>
          </a:p>
          <a:p>
            <a:pPr>
              <a:buFont typeface="Wingdings" panose="05000000000000000000" charset="0"/>
              <a:buChar char="§"/>
            </a:pPr>
            <a:r>
              <a:rPr lang="en-US" sz="1700">
                <a:solidFill>
                  <a:srgbClr val="92D050"/>
                </a:solidFill>
              </a:rPr>
              <a:t>Disease surveillance</a:t>
            </a:r>
            <a:r>
              <a:rPr lang="en-US" sz="1700"/>
              <a:t>: Graphs can be used to model the spread of infectious diseases in real-time, allowing health officials to identify outbreaks and implement effective containment strategies. This is particularly important during pandemics or other public health emergencies.</a:t>
            </a:r>
            <a:endParaRPr lang="en-US" sz="1700"/>
          </a:p>
          <a:p>
            <a:pPr marL="0" indent="0">
              <a:buNone/>
            </a:pPr>
            <a:r>
              <a:rPr lang="en-US" sz="1700"/>
              <a:t>The best example of graphs in the real world is </a:t>
            </a:r>
            <a:r>
              <a:rPr lang="en-US" sz="1700">
                <a:solidFill>
                  <a:srgbClr val="FF0000"/>
                </a:solidFill>
              </a:rPr>
              <a:t>Facebook</a:t>
            </a:r>
            <a:r>
              <a:rPr lang="en-US" sz="1700"/>
              <a:t>. Each person on Facebook is a node and is connected through edges. Thus, A is a friend of B. B is a friend of C, and so on</a:t>
            </a:r>
            <a:r>
              <a:rPr lang="en-US" sz="1900"/>
              <a:t>.</a:t>
            </a:r>
            <a:endParaRPr lang="en-US"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15" y="1393552"/>
            <a:ext cx="10866119" cy="568234"/>
          </a:xfrm>
        </p:spPr>
        <p:txBody>
          <a:bodyPr>
            <a:normAutofit/>
          </a:bodyPr>
          <a:lstStyle/>
          <a:p>
            <a:r>
              <a:rPr lang="en-IN" b="1" dirty="0">
                <a:solidFill>
                  <a:srgbClr val="C00000"/>
                </a:solidFill>
              </a:rPr>
              <a:t>Real-Life Applications of Graph</a:t>
            </a:r>
            <a:endParaRPr lang="en-IN" b="1" dirty="0">
              <a:solidFill>
                <a:srgbClr val="C00000"/>
              </a:solidFill>
            </a:endParaRPr>
          </a:p>
        </p:txBody>
      </p:sp>
      <p:pic>
        <p:nvPicPr>
          <p:cNvPr id="4" name="Picture Placeholder 3" descr="applications_graph"/>
          <p:cNvPicPr>
            <a:picLocks noChangeAspect="1"/>
          </p:cNvPicPr>
          <p:nvPr>
            <p:ph type="pic" idx="1"/>
          </p:nvPr>
        </p:nvPicPr>
        <p:blipFill>
          <a:blip r:embed="rId1"/>
          <a:stretch>
            <a:fillRect/>
          </a:stretch>
        </p:blipFill>
        <p:spPr>
          <a:xfrm>
            <a:off x="2602865" y="2157730"/>
            <a:ext cx="6586220" cy="40500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15620"/>
            <a:ext cx="10972800" cy="5982335"/>
          </a:xfrm>
        </p:spPr>
        <p:txBody>
          <a:bodyPr/>
          <a:p>
            <a:pPr>
              <a:buFont typeface="Wingdings" panose="05000000000000000000" charset="0"/>
              <a:buChar char="Ø"/>
            </a:pPr>
            <a:r>
              <a:rPr lang="en-US" sz="2200"/>
              <a:t>Advantages:</a:t>
            </a:r>
            <a:endParaRPr lang="en-US" sz="2200"/>
          </a:p>
          <a:p>
            <a:pPr>
              <a:buFont typeface="Arial" panose="020B0604020202020204" pitchFamily="34" charset="0"/>
              <a:buChar char="•"/>
            </a:pPr>
            <a:r>
              <a:rPr lang="en-US" sz="1900"/>
              <a:t>Graphs are a versatile data structure that can be used to represent a wide range of relationships and data structures.</a:t>
            </a:r>
            <a:endParaRPr lang="en-US" sz="1900"/>
          </a:p>
          <a:p>
            <a:pPr>
              <a:buFont typeface="Arial" panose="020B0604020202020204" pitchFamily="34" charset="0"/>
              <a:buChar char="•"/>
            </a:pPr>
            <a:r>
              <a:rPr lang="en-US" sz="1900"/>
              <a:t>They can be used to model and solve a wide range of problems, including pathfinding, data clustering, network analysis, and machine learning.</a:t>
            </a:r>
            <a:endParaRPr lang="en-US" sz="1900"/>
          </a:p>
          <a:p>
            <a:pPr>
              <a:buFont typeface="Arial" panose="020B0604020202020204" pitchFamily="34" charset="0"/>
              <a:buChar char="•"/>
            </a:pPr>
            <a:r>
              <a:rPr lang="en-US" sz="1900"/>
              <a:t>Graph algorithms are often very efficient and can be used to solve complex problems quickly and effectively.</a:t>
            </a:r>
            <a:endParaRPr lang="en-US" sz="1900"/>
          </a:p>
          <a:p>
            <a:pPr>
              <a:buFont typeface="Arial" panose="020B0604020202020204" pitchFamily="34" charset="0"/>
              <a:buChar char="•"/>
            </a:pPr>
            <a:r>
              <a:rPr lang="en-US" sz="1900"/>
              <a:t>Graphs can be used to represent complex data structures in a simple and intuitive way, making them easier to understand and analyze.</a:t>
            </a:r>
            <a:endParaRPr lang="en-US" sz="1900"/>
          </a:p>
          <a:p>
            <a:pPr>
              <a:buFont typeface="Wingdings" panose="05000000000000000000" charset="0"/>
              <a:buChar char="Ø"/>
            </a:pPr>
            <a:r>
              <a:rPr lang="en-US" sz="2200"/>
              <a:t>Disadvantages:</a:t>
            </a:r>
            <a:endParaRPr lang="en-US" sz="2200"/>
          </a:p>
          <a:p>
            <a:pPr>
              <a:buFont typeface="Arial" panose="020B0604020202020204" pitchFamily="34" charset="0"/>
              <a:buChar char="•"/>
            </a:pPr>
            <a:r>
              <a:rPr lang="en-US" sz="1900"/>
              <a:t>Graphs can be complex and difficult to understand, especially for people who are not familiar with graph theory or related algorithms.</a:t>
            </a:r>
            <a:endParaRPr lang="en-US" sz="1900"/>
          </a:p>
          <a:p>
            <a:pPr>
              <a:buFont typeface="Arial" panose="020B0604020202020204" pitchFamily="34" charset="0"/>
              <a:buChar char="•"/>
            </a:pPr>
            <a:r>
              <a:rPr lang="en-US" sz="1900"/>
              <a:t>Creating and manipulating graphs can be computationally expensive, especially for very large or complex graphs.</a:t>
            </a:r>
            <a:endParaRPr lang="en-US" sz="1900"/>
          </a:p>
          <a:p>
            <a:pPr>
              <a:buFont typeface="Arial" panose="020B0604020202020204" pitchFamily="34" charset="0"/>
              <a:buChar char="•"/>
            </a:pPr>
            <a:r>
              <a:rPr lang="en-US" sz="1900"/>
              <a:t>Graph algorithms can be difficult to design and implement correctly, and can be prone to bugs and errors.</a:t>
            </a:r>
            <a:endParaRPr lang="en-US" sz="1900"/>
          </a:p>
          <a:p>
            <a:pPr>
              <a:buFont typeface="Arial" panose="020B0604020202020204" pitchFamily="34" charset="0"/>
              <a:buChar char="•"/>
            </a:pPr>
            <a:r>
              <a:rPr lang="en-US" sz="1900"/>
              <a:t>Graphs can be difficult to visualize and analyze, especially for very large or complex graphs, which can make it challenging to extract meaningful insights from the data.</a:t>
            </a:r>
            <a:endParaRPr lang="en-US"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880"/>
          </a:xfrm>
          <a:ln>
            <a:gradFill>
              <a:gsLst>
                <a:gs pos="0">
                  <a:srgbClr val="FE4444"/>
                </a:gs>
                <a:gs pos="100000">
                  <a:srgbClr val="832B2B"/>
                </a:gs>
              </a:gsLst>
            </a:gradFill>
          </a:ln>
        </p:spPr>
        <p:txBody>
          <a:bodyPr/>
          <a:lstStyle/>
          <a:p>
            <a:pPr algn="ctr"/>
            <a:r>
              <a:rPr lang="en-US" b="1" i="0" u="none" strike="noStrike" baseline="0" dirty="0">
                <a:gradFill>
                  <a:gsLst>
                    <a:gs pos="0">
                      <a:srgbClr val="007BD3"/>
                    </a:gs>
                    <a:gs pos="100000">
                      <a:srgbClr val="034373"/>
                    </a:gs>
                  </a:gsLst>
                  <a:lin scaled="0"/>
                </a:gradFill>
              </a:rPr>
              <a:t>BFS AND DFS IN GRAPH</a:t>
            </a:r>
            <a:endParaRPr lang="en-US" b="1" i="0" u="none" strike="noStrike" baseline="0" dirty="0">
              <a:gradFill>
                <a:gsLst>
                  <a:gs pos="0">
                    <a:srgbClr val="007BD3"/>
                  </a:gs>
                  <a:gs pos="100000">
                    <a:srgbClr val="034373"/>
                  </a:gs>
                </a:gsLst>
                <a:lin scaled="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6805" y="648970"/>
            <a:ext cx="10219055" cy="5784850"/>
          </a:xfrm>
        </p:spPr>
        <p:txBody>
          <a:bodyPr>
            <a:normAutofit/>
          </a:bodyPr>
          <a:lstStyle/>
          <a:p>
            <a:pPr marL="0" indent="0">
              <a:buNone/>
            </a:pPr>
            <a:endParaRPr lang="en-IN" sz="1800" dirty="0"/>
          </a:p>
          <a:p>
            <a:pPr marL="0" indent="0">
              <a:buNone/>
            </a:pPr>
            <a:endParaRPr lang="en-IN" sz="1800" dirty="0"/>
          </a:p>
          <a:p>
            <a:pPr marL="0" indent="0">
              <a:buNone/>
            </a:pPr>
            <a:r>
              <a:rPr lang="en-IN" sz="2200" b="1" dirty="0">
                <a:gradFill>
                  <a:gsLst>
                    <a:gs pos="0">
                      <a:srgbClr val="007BD3"/>
                    </a:gs>
                    <a:gs pos="100000">
                      <a:srgbClr val="034373"/>
                    </a:gs>
                  </a:gsLst>
                  <a:lin scaled="0"/>
                </a:gradFill>
              </a:rPr>
              <a:t>Demonstrate Graph Layout: </a:t>
            </a:r>
            <a:endParaRPr lang="en-IN" sz="2200" b="1" dirty="0">
              <a:gradFill>
                <a:gsLst>
                  <a:gs pos="0">
                    <a:srgbClr val="007BD3"/>
                  </a:gs>
                  <a:gs pos="100000">
                    <a:srgbClr val="034373"/>
                  </a:gs>
                </a:gsLst>
                <a:lin scaled="0"/>
              </a:gradFill>
            </a:endParaRPr>
          </a:p>
          <a:p>
            <a:pPr marL="0" indent="0">
              <a:buNone/>
            </a:pPr>
            <a:r>
              <a:rPr lang="en-IN" sz="1800" dirty="0"/>
              <a:t>Utilize NetworkX's spring layout algorithm to position the nodes of the graph in a visually appealing manner. The objective is to present the graph in a clear and organized layout that aids in visualization.</a:t>
            </a:r>
            <a:endParaRPr lang="en-IN" sz="1800" dirty="0"/>
          </a:p>
          <a:p>
            <a:pPr marL="0" indent="0">
              <a:buNone/>
            </a:pPr>
            <a:endParaRPr lang="en-IN" sz="1800" dirty="0"/>
          </a:p>
          <a:p>
            <a:pPr marL="0" indent="0">
              <a:buNone/>
            </a:pPr>
            <a:r>
              <a:rPr lang="en-IN" sz="2200" b="1" dirty="0">
                <a:gradFill>
                  <a:gsLst>
                    <a:gs pos="0">
                      <a:srgbClr val="007BD3"/>
                    </a:gs>
                    <a:gs pos="100000">
                      <a:srgbClr val="034373"/>
                    </a:gs>
                  </a:gsLst>
                  <a:lin scaled="0"/>
                </a:gradFill>
              </a:rPr>
              <a:t>Pause Visualization for Clarity:</a:t>
            </a:r>
            <a:endParaRPr lang="en-IN" sz="2200" b="1" dirty="0">
              <a:gradFill>
                <a:gsLst>
                  <a:gs pos="0">
                    <a:srgbClr val="007BD3"/>
                  </a:gs>
                  <a:gs pos="100000">
                    <a:srgbClr val="034373"/>
                  </a:gs>
                </a:gsLst>
                <a:lin scaled="0"/>
              </a:gradFill>
            </a:endParaRPr>
          </a:p>
          <a:p>
            <a:pPr marL="0" indent="0">
              <a:buNone/>
            </a:pPr>
            <a:r>
              <a:rPr lang="en-IN" sz="1800" dirty="0"/>
              <a:t>Incorporate pauses in the visualization process to allow users to observe each step of the traversal algorithm. Pausing the visualization provides users with time to comprehend the traversal process and the changes occurring in the graph.</a:t>
            </a:r>
            <a:endParaRPr lang="en-IN" sz="1800" dirty="0"/>
          </a:p>
          <a:p>
            <a:pPr marL="0" indent="0">
              <a:buNone/>
            </a:pPr>
            <a:endParaRPr lang="en-IN" sz="1800" dirty="0"/>
          </a:p>
          <a:p>
            <a:pPr marL="0" indent="0">
              <a:buNone/>
            </a:pPr>
            <a:r>
              <a:rPr lang="en-IN" sz="2200" b="1" dirty="0">
                <a:gradFill>
                  <a:gsLst>
                    <a:gs pos="0">
                      <a:srgbClr val="007BD3"/>
                    </a:gs>
                    <a:gs pos="100000">
                      <a:srgbClr val="034373"/>
                    </a:gs>
                  </a:gsLst>
                  <a:lin scaled="0"/>
                </a:gradFill>
              </a:rPr>
              <a:t>Provide Detailed Outputs: </a:t>
            </a:r>
            <a:endParaRPr lang="en-IN" sz="2200" b="1" dirty="0">
              <a:gradFill>
                <a:gsLst>
                  <a:gs pos="0">
                    <a:srgbClr val="007BD3"/>
                  </a:gs>
                  <a:gs pos="100000">
                    <a:srgbClr val="034373"/>
                  </a:gs>
                </a:gsLst>
                <a:lin scaled="0"/>
              </a:gradFill>
            </a:endParaRPr>
          </a:p>
          <a:p>
            <a:pPr marL="0" indent="0">
              <a:buNone/>
            </a:pPr>
            <a:r>
              <a:rPr lang="en-IN" sz="1800" dirty="0"/>
              <a:t>Print the visited nodes during BFS and DFS traversals, as well as the shortest path found using BFS. Detailed outputs help users understand the algorithm's behavior and verify the correctness of the traversal and path-finding processes.</a:t>
            </a:r>
            <a:endParaRPr lang="en-IN"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0745" y="1563370"/>
            <a:ext cx="10264140" cy="568325"/>
          </a:xfrm>
          <a:prstGeom prst="rect">
            <a:avLst/>
          </a:prstGeom>
          <a:noFill/>
        </p:spPr>
        <p:txBody>
          <a:bodyPr wrap="square" rtlCol="0">
            <a:noAutofit/>
          </a:bodyPr>
          <a:p>
            <a:pPr algn="ctr"/>
            <a:r>
              <a:rPr lang="en-US" sz="2200" b="1"/>
              <a:t>Difference between BFS and DFS</a:t>
            </a:r>
            <a:endParaRPr lang="en-US" sz="2200" b="1"/>
          </a:p>
        </p:txBody>
      </p:sp>
      <p:pic>
        <p:nvPicPr>
          <p:cNvPr id="100" name="Picture 99"/>
          <p:cNvPicPr/>
          <p:nvPr/>
        </p:nvPicPr>
        <p:blipFill>
          <a:blip r:embed="rId1"/>
          <a:srcRect b="11619"/>
          <a:stretch>
            <a:fillRect/>
          </a:stretch>
        </p:blipFill>
        <p:spPr>
          <a:xfrm>
            <a:off x="1986280" y="2131695"/>
            <a:ext cx="8220075" cy="366966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738324"/>
            <a:ext cx="10515600" cy="706438"/>
          </a:xfrm>
        </p:spPr>
        <p:txBody>
          <a:bodyPr/>
          <a:lstStyle/>
          <a:p>
            <a:pPr algn="ctr"/>
            <a:r>
              <a:rPr lang="en-IN" sz="3200" b="1" dirty="0">
                <a:solidFill>
                  <a:srgbClr val="C00000"/>
                </a:solidFill>
              </a:rPr>
              <a:t>Depth First Search or DFS for a Graph</a:t>
            </a:r>
            <a:endParaRPr lang="en-IN" sz="3200" b="1" dirty="0">
              <a:solidFill>
                <a:srgbClr val="C00000"/>
              </a:solidFill>
            </a:endParaRPr>
          </a:p>
        </p:txBody>
      </p:sp>
      <p:sp>
        <p:nvSpPr>
          <p:cNvPr id="3" name="Content Placeholder 2"/>
          <p:cNvSpPr>
            <a:spLocks noGrp="1"/>
          </p:cNvSpPr>
          <p:nvPr>
            <p:ph idx="1"/>
          </p:nvPr>
        </p:nvSpPr>
        <p:spPr>
          <a:xfrm>
            <a:off x="858520" y="1606550"/>
            <a:ext cx="10788015" cy="4907915"/>
          </a:xfrm>
        </p:spPr>
        <p:txBody>
          <a:bodyPr/>
          <a:lstStyle/>
          <a:p>
            <a:pPr marL="0" indent="0">
              <a:buNone/>
            </a:pPr>
            <a:r>
              <a:rPr lang="en-IN" sz="1700" dirty="0"/>
              <a:t>Depth First Traversal (or DFS) for a graph is similar to Depth First Traversal of a tree. The only catch here is, that, unlike trees, graphs may contain cycles (a node may be visited twice). To avoid processing a node more than once, use a boolean visited array. A graph can have more than one DFS traversal.</a:t>
            </a:r>
            <a:endParaRPr lang="en-IN" sz="1700" dirty="0"/>
          </a:p>
          <a:p>
            <a:pPr marL="0" indent="0">
              <a:buNone/>
            </a:pPr>
            <a:r>
              <a:rPr lang="en-IN" sz="1700" dirty="0"/>
              <a:t>Input: n = 4, e = 6 </a:t>
            </a:r>
            <a:endParaRPr lang="en-IN" sz="1700" dirty="0"/>
          </a:p>
          <a:p>
            <a:pPr marL="0" indent="0">
              <a:buNone/>
            </a:pPr>
            <a:r>
              <a:rPr lang="en-IN" sz="1700" dirty="0">
                <a:solidFill>
                  <a:schemeClr val="accent2"/>
                </a:solidFill>
              </a:rPr>
              <a:t>0 -&gt; 1</a:t>
            </a:r>
            <a:r>
              <a:rPr lang="en-IN" sz="1700" dirty="0"/>
              <a:t>, </a:t>
            </a:r>
            <a:r>
              <a:rPr lang="en-IN" sz="1700" dirty="0">
                <a:solidFill>
                  <a:schemeClr val="accent1"/>
                </a:solidFill>
              </a:rPr>
              <a:t>0 -&gt; 2</a:t>
            </a:r>
            <a:r>
              <a:rPr lang="en-IN" sz="1700" dirty="0"/>
              <a:t>, </a:t>
            </a:r>
            <a:r>
              <a:rPr lang="en-IN" sz="1700" dirty="0">
                <a:solidFill>
                  <a:srgbClr val="FF0000"/>
                </a:solidFill>
              </a:rPr>
              <a:t>1 -&gt; 2</a:t>
            </a:r>
            <a:r>
              <a:rPr lang="en-IN" sz="1700" dirty="0"/>
              <a:t>, </a:t>
            </a:r>
            <a:r>
              <a:rPr lang="en-IN" sz="1700" dirty="0">
                <a:solidFill>
                  <a:srgbClr val="FFC000"/>
                </a:solidFill>
              </a:rPr>
              <a:t>2 -&gt; 0</a:t>
            </a:r>
            <a:r>
              <a:rPr lang="en-IN" sz="1700" dirty="0"/>
              <a:t>, </a:t>
            </a:r>
            <a:r>
              <a:rPr lang="en-IN" sz="1700" dirty="0">
                <a:solidFill>
                  <a:srgbClr val="00B050"/>
                </a:solidFill>
              </a:rPr>
              <a:t>2 -&gt; 3</a:t>
            </a:r>
            <a:r>
              <a:rPr lang="en-IN" sz="1700" dirty="0"/>
              <a:t>, </a:t>
            </a:r>
            <a:r>
              <a:rPr lang="en-IN" sz="1700" dirty="0">
                <a:solidFill>
                  <a:srgbClr val="002060"/>
                </a:solidFill>
              </a:rPr>
              <a:t>3 -&gt; 3</a:t>
            </a:r>
            <a:r>
              <a:rPr lang="en-IN" sz="1700" dirty="0"/>
              <a:t> </a:t>
            </a:r>
            <a:endParaRPr lang="en-IN" sz="1700" dirty="0"/>
          </a:p>
          <a:p>
            <a:pPr marL="0" indent="0">
              <a:buNone/>
            </a:pPr>
            <a:r>
              <a:rPr lang="en-IN" sz="1700" dirty="0"/>
              <a:t>Output:</a:t>
            </a:r>
            <a:endParaRPr lang="en-IN" sz="1700" dirty="0"/>
          </a:p>
          <a:p>
            <a:pPr marL="0" indent="0">
              <a:buNone/>
            </a:pPr>
            <a:r>
              <a:rPr lang="en-IN" sz="1700" dirty="0"/>
              <a:t>DFS from vertex 1 : </a:t>
            </a:r>
            <a:r>
              <a:rPr lang="en-IN" sz="1700" dirty="0">
                <a:highlight>
                  <a:srgbClr val="00FF00"/>
                </a:highlight>
              </a:rPr>
              <a:t>1 2 0 3 </a:t>
            </a:r>
            <a:endParaRPr lang="en-IN" sz="1700" dirty="0"/>
          </a:p>
          <a:p>
            <a:pPr marL="0" indent="0">
              <a:buNone/>
            </a:pPr>
            <a:r>
              <a:rPr lang="en-IN" sz="1700" dirty="0"/>
              <a:t>DFS Diagram: </a:t>
            </a:r>
            <a:endParaRPr lang="en-IN" sz="1700" dirty="0"/>
          </a:p>
        </p:txBody>
      </p:sp>
      <p:pic>
        <p:nvPicPr>
          <p:cNvPr id="4" name="Picture 3" descr="ezgif.com-gif-maker61"/>
          <p:cNvPicPr>
            <a:picLocks noChangeAspect="1"/>
          </p:cNvPicPr>
          <p:nvPr/>
        </p:nvPicPr>
        <p:blipFill>
          <a:blip r:embed="rId1"/>
          <a:stretch>
            <a:fillRect/>
          </a:stretch>
        </p:blipFill>
        <p:spPr>
          <a:xfrm>
            <a:off x="5964555" y="2609215"/>
            <a:ext cx="4972050" cy="3905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900430" y="1063625"/>
            <a:ext cx="5882005" cy="5382260"/>
          </a:xfrm>
        </p:spPr>
        <p:txBody>
          <a:bodyPr>
            <a:normAutofit lnSpcReduction="20000"/>
          </a:bodyPr>
          <a:lstStyle/>
          <a:p>
            <a:r>
              <a:rPr lang="en-IN" sz="2200" b="1" dirty="0"/>
              <a:t>Iterative Depth First Traversal of Graph</a:t>
            </a:r>
            <a:endParaRPr lang="en-IN" sz="2200" b="1" dirty="0"/>
          </a:p>
          <a:p>
            <a:endParaRPr lang="en-IN" sz="1800" dirty="0"/>
          </a:p>
          <a:p>
            <a:r>
              <a:rPr lang="en-IN" sz="1800" dirty="0"/>
              <a:t>Input: n = 4, e = 6 </a:t>
            </a:r>
            <a:endParaRPr lang="en-IN" sz="1800" dirty="0"/>
          </a:p>
          <a:p>
            <a:r>
              <a:rPr lang="en-IN" sz="1800" dirty="0">
                <a:solidFill>
                  <a:srgbClr val="002060"/>
                </a:solidFill>
              </a:rPr>
              <a:t>2 -&gt; 0</a:t>
            </a:r>
            <a:r>
              <a:rPr lang="en-IN" sz="1800" dirty="0"/>
              <a:t>, </a:t>
            </a:r>
            <a:r>
              <a:rPr lang="en-IN" sz="1800" dirty="0">
                <a:solidFill>
                  <a:srgbClr val="C00000"/>
                </a:solidFill>
              </a:rPr>
              <a:t>0 -&gt; 2</a:t>
            </a:r>
            <a:r>
              <a:rPr lang="en-IN" sz="1800" dirty="0"/>
              <a:t>, </a:t>
            </a:r>
            <a:r>
              <a:rPr lang="en-IN" sz="1800" dirty="0">
                <a:solidFill>
                  <a:srgbClr val="FF0000"/>
                </a:solidFill>
              </a:rPr>
              <a:t>1 -&gt; 2</a:t>
            </a:r>
            <a:r>
              <a:rPr lang="en-IN" sz="1800" dirty="0"/>
              <a:t>, </a:t>
            </a:r>
            <a:r>
              <a:rPr lang="en-IN" sz="1800" dirty="0">
                <a:solidFill>
                  <a:srgbClr val="FFC000"/>
                </a:solidFill>
              </a:rPr>
              <a:t>0 -&gt; 1</a:t>
            </a:r>
            <a:r>
              <a:rPr lang="en-IN" sz="1800" dirty="0"/>
              <a:t>, </a:t>
            </a:r>
            <a:r>
              <a:rPr lang="en-IN" sz="1800" dirty="0">
                <a:solidFill>
                  <a:srgbClr val="0070C0"/>
                </a:solidFill>
              </a:rPr>
              <a:t>3 -&gt; 3</a:t>
            </a:r>
            <a:r>
              <a:rPr lang="en-IN" sz="1800" dirty="0"/>
              <a:t>,</a:t>
            </a:r>
            <a:r>
              <a:rPr lang="en-IN" sz="1800" dirty="0">
                <a:solidFill>
                  <a:srgbClr val="7030A0"/>
                </a:solidFill>
              </a:rPr>
              <a:t> 1 -&gt; 3</a:t>
            </a:r>
            <a:r>
              <a:rPr lang="en-IN" sz="1800" dirty="0"/>
              <a:t> </a:t>
            </a:r>
            <a:endParaRPr lang="en-IN" sz="1800" dirty="0"/>
          </a:p>
          <a:p>
            <a:r>
              <a:rPr lang="en-IN" sz="1800" dirty="0"/>
              <a:t>Output: </a:t>
            </a:r>
            <a:endParaRPr lang="en-IN" sz="1800" dirty="0"/>
          </a:p>
          <a:p>
            <a:r>
              <a:rPr lang="en-IN" sz="1800" dirty="0"/>
              <a:t>DFS from vertex 2 :</a:t>
            </a:r>
            <a:r>
              <a:rPr lang="en-IN" sz="1800" dirty="0">
                <a:highlight>
                  <a:srgbClr val="00FF00"/>
                </a:highlight>
              </a:rPr>
              <a:t> 2 0 1 3</a:t>
            </a:r>
            <a:r>
              <a:rPr lang="en-IN" sz="1800" dirty="0"/>
              <a:t>  </a:t>
            </a:r>
            <a:endParaRPr lang="en-IN" sz="1800" dirty="0"/>
          </a:p>
          <a:p>
            <a:r>
              <a:rPr lang="en-IN" sz="1800" b="1" dirty="0"/>
              <a:t>Algorithm:</a:t>
            </a:r>
            <a:r>
              <a:rPr lang="en-IN" sz="1800" dirty="0"/>
              <a:t> </a:t>
            </a:r>
            <a:endParaRPr lang="en-IN" sz="1800" dirty="0"/>
          </a:p>
          <a:p>
            <a:pPr marL="285750" indent="-285750">
              <a:buFont typeface="Arial" panose="020B0604020202020204" pitchFamily="34" charset="0"/>
              <a:buChar char="•"/>
            </a:pPr>
            <a:r>
              <a:rPr lang="en-IN" sz="1800" dirty="0"/>
              <a:t>Created a stack of nodes and visited array.</a:t>
            </a:r>
            <a:endParaRPr lang="en-IN" sz="1800" dirty="0"/>
          </a:p>
          <a:p>
            <a:pPr marL="285750" indent="-285750">
              <a:buFont typeface="Arial" panose="020B0604020202020204" pitchFamily="34" charset="0"/>
              <a:buChar char="•"/>
            </a:pPr>
            <a:r>
              <a:rPr lang="en-IN" sz="1800" dirty="0"/>
              <a:t>Insert the root in the stack.</a:t>
            </a:r>
            <a:endParaRPr lang="en-IN" sz="1800" dirty="0"/>
          </a:p>
          <a:p>
            <a:pPr marL="285750" indent="-285750">
              <a:buFont typeface="Arial" panose="020B0604020202020204" pitchFamily="34" charset="0"/>
              <a:buChar char="•"/>
            </a:pPr>
            <a:r>
              <a:rPr lang="en-IN" sz="1800" dirty="0"/>
              <a:t>Run a loop till the stack is not empty.</a:t>
            </a:r>
            <a:endParaRPr lang="en-IN" sz="1800" dirty="0"/>
          </a:p>
          <a:p>
            <a:pPr marL="285750" indent="-285750">
              <a:buFont typeface="Arial" panose="020B0604020202020204" pitchFamily="34" charset="0"/>
              <a:buChar char="•"/>
            </a:pPr>
            <a:r>
              <a:rPr lang="en-IN" sz="1800" dirty="0"/>
              <a:t>Pop the element from the stack and print the element.</a:t>
            </a:r>
            <a:endParaRPr lang="en-IN" sz="1800" dirty="0"/>
          </a:p>
          <a:p>
            <a:pPr marL="285750" indent="-285750">
              <a:buFont typeface="Arial" panose="020B0604020202020204" pitchFamily="34" charset="0"/>
              <a:buChar char="•"/>
            </a:pPr>
            <a:r>
              <a:rPr lang="en-IN" sz="1800" dirty="0"/>
              <a:t>For every adjacent and unvisited node of current node,mark the node and insert it in the stack.</a:t>
            </a:r>
            <a:endParaRPr lang="en-IN" sz="1800" dirty="0"/>
          </a:p>
          <a:p>
            <a:endParaRPr lang="en-IN" sz="1800" dirty="0"/>
          </a:p>
          <a:p>
            <a:r>
              <a:rPr lang="en-IN" sz="1800" b="1" dirty="0"/>
              <a:t>Implementation of Iterative DFS:</a:t>
            </a:r>
            <a:r>
              <a:rPr lang="en-IN" sz="1800" dirty="0"/>
              <a:t> </a:t>
            </a:r>
            <a:endParaRPr lang="en-IN" sz="1800" dirty="0"/>
          </a:p>
          <a:p>
            <a:r>
              <a:rPr lang="en-IN" sz="1800" dirty="0"/>
              <a:t>This is similar to BFS, the only difference is queue is replaced by stack.</a:t>
            </a:r>
            <a:endParaRPr lang="en-IN" sz="1800" dirty="0"/>
          </a:p>
        </p:txBody>
      </p:sp>
      <p:pic>
        <p:nvPicPr>
          <p:cNvPr id="4" name="Picture Placeholder 3" descr="ezgif.com-gif-maker7"/>
          <p:cNvPicPr>
            <a:picLocks noChangeAspect="1"/>
          </p:cNvPicPr>
          <p:nvPr>
            <p:ph type="pic" idx="1"/>
          </p:nvPr>
        </p:nvPicPr>
        <p:blipFill>
          <a:blip r:embed="rId1"/>
          <a:stretch>
            <a:fillRect/>
          </a:stretch>
        </p:blipFill>
        <p:spPr>
          <a:xfrm>
            <a:off x="6782435" y="1856105"/>
            <a:ext cx="5189855" cy="4076065"/>
          </a:xfrm>
          <a:prstGeom prst="rect">
            <a:avLst/>
          </a:prstGeom>
        </p:spPr>
      </p:pic>
      <p:sp>
        <p:nvSpPr>
          <p:cNvPr id="5" name="Text Box 4"/>
          <p:cNvSpPr txBox="1"/>
          <p:nvPr/>
        </p:nvSpPr>
        <p:spPr>
          <a:xfrm>
            <a:off x="6782435" y="1271270"/>
            <a:ext cx="4064000" cy="645160"/>
          </a:xfrm>
          <a:prstGeom prst="rect">
            <a:avLst/>
          </a:prstGeom>
          <a:noFill/>
        </p:spPr>
        <p:txBody>
          <a:bodyPr wrap="square" rtlCol="0">
            <a:spAutoFit/>
          </a:bodyPr>
          <a:p>
            <a:r>
              <a:rPr lang="en-IN" b="1" dirty="0">
                <a:sym typeface="+mn-ea"/>
              </a:rPr>
              <a:t>DFS Diagram: </a:t>
            </a:r>
            <a:endParaRPr lang="en-IN" b="1" dirty="0"/>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24840" y="679450"/>
            <a:ext cx="11097895" cy="2749550"/>
          </a:xfrm>
          <a:prstGeom prst="rect">
            <a:avLst/>
          </a:prstGeom>
          <a:noFill/>
        </p:spPr>
        <p:txBody>
          <a:bodyPr wrap="square" rtlCol="0">
            <a:noAutofit/>
          </a:bodyPr>
          <a:p>
            <a:r>
              <a:rPr lang="en-US" sz="2200" b="1"/>
              <a:t>How does DFS work?</a:t>
            </a:r>
            <a:endParaRPr lang="en-US" sz="2200" b="1"/>
          </a:p>
          <a:p>
            <a:endParaRPr lang="en-US" sz="1700"/>
          </a:p>
          <a:p>
            <a:r>
              <a:rPr lang="en-US" sz="1700"/>
              <a:t>Depth-first search is an algorithm for traversing or searching tree or graph data structures. The algorithm starts at the root node (selecting some arbitrary node as the root node in the case of a graph) and explores as far as possible along each branch before backtracking.</a:t>
            </a:r>
            <a:endParaRPr lang="en-US" sz="1700"/>
          </a:p>
          <a:p>
            <a:endParaRPr lang="en-US" sz="1700"/>
          </a:p>
          <a:p>
            <a:r>
              <a:rPr lang="en-US" sz="1700"/>
              <a:t>Let us understand the working of Depth First Search with the help of the following illustration:</a:t>
            </a:r>
            <a:endParaRPr lang="en-US" sz="1700"/>
          </a:p>
          <a:p>
            <a:endParaRPr lang="en-US" sz="1700"/>
          </a:p>
          <a:p>
            <a:endParaRPr lang="en-US" sz="1700"/>
          </a:p>
          <a:p>
            <a:endParaRPr lang="en-US" sz="1700"/>
          </a:p>
        </p:txBody>
      </p:sp>
      <p:pic>
        <p:nvPicPr>
          <p:cNvPr id="2" name="Picture 1"/>
          <p:cNvPicPr>
            <a:picLocks noChangeAspect="1"/>
          </p:cNvPicPr>
          <p:nvPr/>
        </p:nvPicPr>
        <p:blipFill>
          <a:blip r:embed="rId1"/>
          <a:stretch>
            <a:fillRect/>
          </a:stretch>
        </p:blipFill>
        <p:spPr>
          <a:xfrm>
            <a:off x="905510" y="3429000"/>
            <a:ext cx="4572635" cy="2717800"/>
          </a:xfrm>
          <a:prstGeom prst="rect">
            <a:avLst/>
          </a:prstGeom>
        </p:spPr>
      </p:pic>
      <p:pic>
        <p:nvPicPr>
          <p:cNvPr id="3" name="Picture 2"/>
          <p:cNvPicPr>
            <a:picLocks noChangeAspect="1"/>
          </p:cNvPicPr>
          <p:nvPr/>
        </p:nvPicPr>
        <p:blipFill>
          <a:blip r:embed="rId2"/>
          <a:stretch>
            <a:fillRect/>
          </a:stretch>
        </p:blipFill>
        <p:spPr>
          <a:xfrm>
            <a:off x="6181725" y="3429000"/>
            <a:ext cx="4640580" cy="27146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860425" y="579120"/>
            <a:ext cx="4501515" cy="2799080"/>
          </a:xfrm>
          <a:prstGeom prst="rect">
            <a:avLst/>
          </a:prstGeom>
        </p:spPr>
      </p:pic>
      <p:pic>
        <p:nvPicPr>
          <p:cNvPr id="5" name="Picture 4"/>
          <p:cNvPicPr>
            <a:picLocks noChangeAspect="1"/>
          </p:cNvPicPr>
          <p:nvPr/>
        </p:nvPicPr>
        <p:blipFill>
          <a:blip r:embed="rId2"/>
          <a:stretch>
            <a:fillRect/>
          </a:stretch>
        </p:blipFill>
        <p:spPr>
          <a:xfrm>
            <a:off x="6367780" y="498475"/>
            <a:ext cx="4467225" cy="2832735"/>
          </a:xfrm>
          <a:prstGeom prst="rect">
            <a:avLst/>
          </a:prstGeom>
        </p:spPr>
      </p:pic>
      <p:pic>
        <p:nvPicPr>
          <p:cNvPr id="6" name="Picture 5"/>
          <p:cNvPicPr>
            <a:picLocks noChangeAspect="1"/>
          </p:cNvPicPr>
          <p:nvPr/>
        </p:nvPicPr>
        <p:blipFill>
          <a:blip r:embed="rId3"/>
          <a:stretch>
            <a:fillRect/>
          </a:stretch>
        </p:blipFill>
        <p:spPr>
          <a:xfrm>
            <a:off x="860425" y="3834130"/>
            <a:ext cx="4500880" cy="2766060"/>
          </a:xfrm>
          <a:prstGeom prst="rect">
            <a:avLst/>
          </a:prstGeom>
        </p:spPr>
      </p:pic>
      <p:pic>
        <p:nvPicPr>
          <p:cNvPr id="7" name="Picture 6"/>
          <p:cNvPicPr>
            <a:picLocks noChangeAspect="1"/>
          </p:cNvPicPr>
          <p:nvPr/>
        </p:nvPicPr>
        <p:blipFill>
          <a:blip r:embed="rId4"/>
          <a:stretch>
            <a:fillRect/>
          </a:stretch>
        </p:blipFill>
        <p:spPr>
          <a:xfrm>
            <a:off x="6409055" y="3792220"/>
            <a:ext cx="4425950" cy="28079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728345"/>
            <a:ext cx="10822940" cy="5713095"/>
          </a:xfrm>
          <a:prstGeom prst="rect">
            <a:avLst/>
          </a:prstGeom>
          <a:noFill/>
        </p:spPr>
        <p:txBody>
          <a:bodyPr wrap="square" rtlCol="0">
            <a:noAutofit/>
          </a:bodyPr>
          <a:p>
            <a:r>
              <a:rPr lang="en-US" sz="2200" b="1"/>
              <a:t>Applications of Depth First Search:</a:t>
            </a:r>
            <a:endParaRPr lang="en-US" sz="2200" b="1"/>
          </a:p>
          <a:p>
            <a:endParaRPr lang="en-US" sz="2200"/>
          </a:p>
          <a:p>
            <a:pPr marL="285750" indent="-285750">
              <a:buFont typeface="Wingdings" panose="05000000000000000000" charset="0"/>
              <a:buChar char="Ø"/>
            </a:pPr>
            <a:r>
              <a:rPr lang="en-US" sz="1700" b="1">
                <a:solidFill>
                  <a:srgbClr val="FF0000"/>
                </a:solidFill>
              </a:rPr>
              <a:t>Detecting cycle in a graph:</a:t>
            </a:r>
            <a:r>
              <a:rPr lang="en-US" sz="1700"/>
              <a:t> A graph has a cycle if and only if we see a back edge during DFS. So we can run DFS for the graph and check for back edges.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Path Finding:</a:t>
            </a:r>
            <a:r>
              <a:rPr lang="en-US" sz="1700"/>
              <a:t> We can specialize the DFS algorithm to find a path between two given vertices u and z. </a:t>
            </a:r>
            <a:endParaRPr lang="en-US" sz="1700"/>
          </a:p>
          <a:p>
            <a:pPr marL="285750" indent="-285750">
              <a:buFont typeface="Wingdings" panose="05000000000000000000" charset="0"/>
              <a:buChar char="Ø"/>
            </a:pPr>
            <a:endParaRPr lang="en-US" sz="1700"/>
          </a:p>
          <a:p>
            <a:pPr marL="285750" indent="-285750">
              <a:buFont typeface="Arial" panose="020B0604020202020204" pitchFamily="34" charset="0"/>
              <a:buChar char="•"/>
            </a:pPr>
            <a:r>
              <a:rPr lang="en-US" sz="1700"/>
              <a:t>Call DFS(G, u) with u as the start vertex. </a:t>
            </a:r>
            <a:endParaRPr lang="en-US" sz="1700"/>
          </a:p>
          <a:p>
            <a:pPr marL="285750" indent="-285750">
              <a:buFont typeface="Arial" panose="020B0604020202020204" pitchFamily="34" charset="0"/>
              <a:buChar char="•"/>
            </a:pPr>
            <a:r>
              <a:rPr lang="en-US" sz="1700"/>
              <a:t>Use a stack S to keep track of the path between the start vertex and the current vertex. </a:t>
            </a:r>
            <a:endParaRPr lang="en-US" sz="1700"/>
          </a:p>
          <a:p>
            <a:pPr marL="285750" indent="-285750">
              <a:buFont typeface="Arial" panose="020B0604020202020204" pitchFamily="34" charset="0"/>
              <a:buChar char="•"/>
            </a:pPr>
            <a:r>
              <a:rPr lang="en-US" sz="1700"/>
              <a:t>As soon as destination vertex z is encountered, return the path as the contents of the stack</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Topological Sorting:</a:t>
            </a:r>
            <a:r>
              <a:rPr lang="en-US" sz="1700">
                <a:solidFill>
                  <a:srgbClr val="FF0000"/>
                </a:solidFill>
              </a:rPr>
              <a:t> </a:t>
            </a:r>
            <a:r>
              <a:rPr lang="en-US" sz="1700"/>
              <a:t>Topological Sorting is mainly used for scheduling jobs from the given dependencies among jobs. In computer science, applications of this type arise in instruction scheduling, ordering of formula cell evaluation when recomputing formula values in spreadsheets, logic synthesis, determining the order of compilation tasks to perform in makefiles, data serialization, and resolving symbol dependencies in linkers.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To test if a graph is bipartite:</a:t>
            </a:r>
            <a:r>
              <a:rPr lang="en-US" sz="1700"/>
              <a:t> We can augment either BFS or DFS when we first discover a new vertex, color it opposite its parents, and for each other edge, check it doesn’t link two vertices of the same color. The first vertex in any connected component can be red or black.</a:t>
            </a:r>
            <a:endParaRPr lang="en-US" sz="1700"/>
          </a:p>
          <a:p>
            <a:endParaRPr lang="en-US" sz="1700"/>
          </a:p>
          <a:p>
            <a:endParaRPr lang="en-US" sz="1700" b="1"/>
          </a:p>
          <a:p>
            <a:endParaRPr lang="en-US" sz="17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1045845"/>
            <a:ext cx="10808970" cy="5283835"/>
          </a:xfrm>
          <a:prstGeom prst="rect">
            <a:avLst/>
          </a:prstGeom>
          <a:noFill/>
        </p:spPr>
        <p:txBody>
          <a:bodyPr wrap="square" rtlCol="0">
            <a:noAutofit/>
          </a:bodyPr>
          <a:p>
            <a:pPr marL="285750" indent="-285750">
              <a:buFont typeface="Wingdings" panose="05000000000000000000" charset="0"/>
              <a:buChar char="Ø"/>
            </a:pPr>
            <a:r>
              <a:rPr lang="en-US" sz="1700">
                <a:solidFill>
                  <a:srgbClr val="FF0000"/>
                </a:solidFill>
              </a:rPr>
              <a:t> </a:t>
            </a:r>
            <a:r>
              <a:rPr lang="en-US" sz="1700" b="1">
                <a:solidFill>
                  <a:srgbClr val="FF0000"/>
                </a:solidFill>
              </a:rPr>
              <a:t>Finding Strongly Connected Components of a graph</a:t>
            </a:r>
            <a:r>
              <a:rPr lang="en-US" sz="1700" b="1"/>
              <a:t>:</a:t>
            </a:r>
            <a:r>
              <a:rPr lang="en-US" sz="1700"/>
              <a:t> A directed graph is called strongly connected if there is a path from each vertex in the graph to every other vertex. (See this for DFS-based algo for finding Strongly Connected Components)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IN" altLang="en-US" sz="1700" b="1">
                <a:solidFill>
                  <a:srgbClr val="FF0000"/>
                </a:solidFill>
              </a:rPr>
              <a:t> </a:t>
            </a:r>
            <a:r>
              <a:rPr lang="en-US" sz="1700" b="1">
                <a:solidFill>
                  <a:srgbClr val="FF0000"/>
                </a:solidFill>
              </a:rPr>
              <a:t>Solving puzzles with only one solution:</a:t>
            </a:r>
            <a:r>
              <a:rPr lang="en-US" sz="1700"/>
              <a:t> such as mazes. (DFS can be adapted to find all solutions to a maze by only including nodes on the current path in the visited set.).</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IN" altLang="en-US" sz="1700" b="1">
                <a:solidFill>
                  <a:srgbClr val="FF0000"/>
                </a:solidFill>
              </a:rPr>
              <a:t> </a:t>
            </a:r>
            <a:r>
              <a:rPr lang="en-US" sz="1700" b="1">
                <a:solidFill>
                  <a:srgbClr val="FF0000"/>
                </a:solidFill>
              </a:rPr>
              <a:t>Web crawlers</a:t>
            </a:r>
            <a:r>
              <a:rPr lang="en-US" sz="1700" b="1"/>
              <a:t>:</a:t>
            </a:r>
            <a:r>
              <a:rPr lang="en-US" sz="1700"/>
              <a:t> Depth-first search can be used in the implementation of web crawlers to explore the links on a website.</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 Maze generation:</a:t>
            </a:r>
            <a:r>
              <a:rPr lang="en-US" sz="1700"/>
              <a:t> Depth-first search can be used to generate random mazes.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 Model checking:</a:t>
            </a:r>
            <a:r>
              <a:rPr lang="en-US" sz="1700">
                <a:solidFill>
                  <a:srgbClr val="FF0000"/>
                </a:solidFill>
              </a:rPr>
              <a:t> </a:t>
            </a:r>
            <a:r>
              <a:rPr lang="en-US" sz="1700"/>
              <a:t>Depth-first search can be used in model checking, which is the process of checking that a model of a system meets a certain set of properties.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 Backtracking</a:t>
            </a:r>
            <a:r>
              <a:rPr lang="en-US" sz="1700" b="1"/>
              <a:t>:</a:t>
            </a:r>
            <a:r>
              <a:rPr lang="en-US" sz="1700"/>
              <a:t> Depth-first search can be used in backtracking algorithms.</a:t>
            </a:r>
            <a:endParaRPr lang="en-US" sz="17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738324"/>
            <a:ext cx="10515600" cy="706438"/>
          </a:xfrm>
        </p:spPr>
        <p:txBody>
          <a:bodyPr/>
          <a:lstStyle/>
          <a:p>
            <a:pPr algn="ctr"/>
            <a:r>
              <a:rPr lang="en-IN" sz="3200" b="1" dirty="0">
                <a:solidFill>
                  <a:srgbClr val="C00000"/>
                </a:solidFill>
              </a:rPr>
              <a:t>Breadth First Search or BFS for a Graph</a:t>
            </a:r>
            <a:endParaRPr lang="en-IN" sz="3200" b="1" dirty="0">
              <a:solidFill>
                <a:srgbClr val="C00000"/>
              </a:solidFill>
            </a:endParaRPr>
          </a:p>
        </p:txBody>
      </p:sp>
      <p:sp>
        <p:nvSpPr>
          <p:cNvPr id="3" name="Content Placeholder 2"/>
          <p:cNvSpPr>
            <a:spLocks noGrp="1"/>
          </p:cNvSpPr>
          <p:nvPr>
            <p:ph idx="1"/>
          </p:nvPr>
        </p:nvSpPr>
        <p:spPr>
          <a:xfrm>
            <a:off x="858520" y="1606550"/>
            <a:ext cx="10400030" cy="4507865"/>
          </a:xfrm>
        </p:spPr>
        <p:txBody>
          <a:bodyPr/>
          <a:lstStyle/>
          <a:p>
            <a:pPr marL="0" indent="0">
              <a:buNone/>
            </a:pPr>
            <a:r>
              <a:rPr lang="en-IN" sz="1700" dirty="0"/>
              <a:t>The Breadth First Search (BFS) algorithm is used to search a graph data structure for a node that meets a set of criteria. It starts at the root of the graph and visits all nodes at the current depth level before moving on to the nodes at the next depth level.</a:t>
            </a:r>
            <a:endParaRPr lang="en-IN" sz="1700" dirty="0"/>
          </a:p>
          <a:p>
            <a:pPr marL="0" indent="0">
              <a:buNone/>
            </a:pPr>
            <a:endParaRPr lang="en-IN" sz="1700" dirty="0"/>
          </a:p>
          <a:p>
            <a:pPr marL="0" indent="0">
              <a:buNone/>
            </a:pPr>
            <a:r>
              <a:rPr lang="en-IN" sz="2200" b="1" dirty="0"/>
              <a:t>Relation between BFS for Graph and Tree traversal:</a:t>
            </a:r>
            <a:endParaRPr lang="en-IN" sz="2200" b="1" dirty="0"/>
          </a:p>
          <a:p>
            <a:pPr marL="0" indent="0">
              <a:buNone/>
            </a:pPr>
            <a:r>
              <a:rPr lang="en-IN" sz="1700" dirty="0"/>
              <a:t>Breadth-First Traversal (or Search) for a graph is similar to the Breadth-First Traversal of a tree.</a:t>
            </a:r>
            <a:endParaRPr lang="en-IN" sz="1700" dirty="0"/>
          </a:p>
          <a:p>
            <a:pPr marL="0" indent="0">
              <a:buNone/>
            </a:pPr>
            <a:endParaRPr lang="en-IN" sz="1700" dirty="0"/>
          </a:p>
          <a:p>
            <a:pPr marL="0" indent="0">
              <a:buNone/>
            </a:pPr>
            <a:r>
              <a:rPr lang="en-IN" sz="1700" dirty="0"/>
              <a:t>The only catch here is, that, unlike trees, graphs may contain cycles, so we may come to the same node again. To avoid processing a node more than once, we divide the vertices into two categories:</a:t>
            </a:r>
            <a:endParaRPr lang="en-IN" sz="1700" dirty="0"/>
          </a:p>
          <a:p>
            <a:pPr marL="0" indent="0">
              <a:buNone/>
            </a:pPr>
            <a:endParaRPr lang="en-IN" sz="1700" dirty="0"/>
          </a:p>
          <a:p>
            <a:pPr>
              <a:buFont typeface="Arial" panose="020B0604020202020204" pitchFamily="34" charset="0"/>
              <a:buChar char="•"/>
            </a:pPr>
            <a:r>
              <a:rPr lang="en-IN" sz="1700" dirty="0"/>
              <a:t>Visited and</a:t>
            </a:r>
            <a:endParaRPr lang="en-IN" sz="1700" dirty="0"/>
          </a:p>
          <a:p>
            <a:pPr>
              <a:buFont typeface="Arial" panose="020B0604020202020204" pitchFamily="34" charset="0"/>
              <a:buChar char="•"/>
            </a:pPr>
            <a:r>
              <a:rPr lang="en-IN" sz="1700" dirty="0"/>
              <a:t>Not visited.</a:t>
            </a:r>
            <a:endParaRPr lang="en-IN" sz="1700" dirty="0"/>
          </a:p>
          <a:p>
            <a:pPr marL="0" indent="0">
              <a:buNone/>
            </a:pPr>
            <a:r>
              <a:rPr lang="en-IN" sz="1700" dirty="0"/>
              <a:t>A boolean visited array is used to mark the visited vertices. For simplicity, it is assumed that all vertices are reachable from the starting vertex. BFS uses a queue data structure for traversal.</a:t>
            </a:r>
            <a:endParaRPr lang="en-IN" sz="17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24840" y="679450"/>
            <a:ext cx="11097895" cy="2749550"/>
          </a:xfrm>
          <a:prstGeom prst="rect">
            <a:avLst/>
          </a:prstGeom>
          <a:noFill/>
        </p:spPr>
        <p:txBody>
          <a:bodyPr wrap="square" rtlCol="0">
            <a:noAutofit/>
          </a:bodyPr>
          <a:p>
            <a:r>
              <a:rPr lang="en-US" sz="2200" b="1"/>
              <a:t>How does DFS work?</a:t>
            </a:r>
            <a:endParaRPr lang="en-US" sz="2200" b="1"/>
          </a:p>
          <a:p>
            <a:endParaRPr lang="en-US" sz="1700"/>
          </a:p>
          <a:p>
            <a:r>
              <a:rPr lang="en-US" sz="1700"/>
              <a:t>Starting from the root, all the nodes at a particular level are visited first and then the nodes of the next level are traversed till all the nodes are visited.</a:t>
            </a:r>
            <a:endParaRPr lang="en-US" sz="1700"/>
          </a:p>
          <a:p>
            <a:endParaRPr lang="en-US" sz="1700"/>
          </a:p>
          <a:p>
            <a:r>
              <a:rPr lang="en-US" sz="1700"/>
              <a:t>To do this a queue is used. All the adjacent unvisited nodes of the current level are pushed into the queue and the nodes of the current level are marked visited and popped from the queue.</a:t>
            </a:r>
            <a:endParaRPr lang="en-US" sz="1700"/>
          </a:p>
          <a:p>
            <a:endParaRPr lang="en-US" sz="1700"/>
          </a:p>
          <a:p>
            <a:r>
              <a:rPr lang="en-US" sz="1700"/>
              <a:t>Illustration:</a:t>
            </a:r>
            <a:endParaRPr lang="en-US" sz="1700"/>
          </a:p>
          <a:p>
            <a:r>
              <a:rPr lang="en-US" sz="1700"/>
              <a:t>Let us understand the working of the algorithm with the help of the following example</a:t>
            </a:r>
            <a:endParaRPr lang="en-US" sz="1700"/>
          </a:p>
          <a:p>
            <a:endParaRPr lang="en-US" sz="1700"/>
          </a:p>
          <a:p>
            <a:endParaRPr lang="en-US" sz="1700"/>
          </a:p>
        </p:txBody>
      </p:sp>
      <p:pic>
        <p:nvPicPr>
          <p:cNvPr id="5" name="Picture 4"/>
          <p:cNvPicPr>
            <a:picLocks noChangeAspect="1"/>
          </p:cNvPicPr>
          <p:nvPr/>
        </p:nvPicPr>
        <p:blipFill>
          <a:blip r:embed="rId1"/>
          <a:stretch>
            <a:fillRect/>
          </a:stretch>
        </p:blipFill>
        <p:spPr>
          <a:xfrm>
            <a:off x="817245" y="3609340"/>
            <a:ext cx="5379085" cy="2715260"/>
          </a:xfrm>
          <a:prstGeom prst="rect">
            <a:avLst/>
          </a:prstGeom>
        </p:spPr>
      </p:pic>
      <p:pic>
        <p:nvPicPr>
          <p:cNvPr id="6" name="Picture 5"/>
          <p:cNvPicPr>
            <a:picLocks noChangeAspect="1"/>
          </p:cNvPicPr>
          <p:nvPr/>
        </p:nvPicPr>
        <p:blipFill>
          <a:blip r:embed="rId2"/>
          <a:stretch>
            <a:fillRect/>
          </a:stretch>
        </p:blipFill>
        <p:spPr>
          <a:xfrm>
            <a:off x="6493510" y="3609340"/>
            <a:ext cx="5097780" cy="27152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56845" y="929005"/>
            <a:ext cx="3796665" cy="2246630"/>
          </a:xfrm>
          <a:prstGeom prst="rect">
            <a:avLst/>
          </a:prstGeom>
        </p:spPr>
      </p:pic>
      <p:pic>
        <p:nvPicPr>
          <p:cNvPr id="4" name="Picture 3"/>
          <p:cNvPicPr>
            <a:picLocks noChangeAspect="1"/>
          </p:cNvPicPr>
          <p:nvPr/>
        </p:nvPicPr>
        <p:blipFill>
          <a:blip r:embed="rId2"/>
          <a:stretch>
            <a:fillRect/>
          </a:stretch>
        </p:blipFill>
        <p:spPr>
          <a:xfrm>
            <a:off x="4179570" y="929005"/>
            <a:ext cx="3786505" cy="2233930"/>
          </a:xfrm>
          <a:prstGeom prst="rect">
            <a:avLst/>
          </a:prstGeom>
        </p:spPr>
      </p:pic>
      <p:pic>
        <p:nvPicPr>
          <p:cNvPr id="5" name="Picture 4"/>
          <p:cNvPicPr>
            <a:picLocks noChangeAspect="1"/>
          </p:cNvPicPr>
          <p:nvPr/>
        </p:nvPicPr>
        <p:blipFill>
          <a:blip r:embed="rId3"/>
          <a:stretch>
            <a:fillRect/>
          </a:stretch>
        </p:blipFill>
        <p:spPr>
          <a:xfrm>
            <a:off x="8192135" y="929005"/>
            <a:ext cx="3797300" cy="2246630"/>
          </a:xfrm>
          <a:prstGeom prst="rect">
            <a:avLst/>
          </a:prstGeom>
        </p:spPr>
      </p:pic>
      <p:pic>
        <p:nvPicPr>
          <p:cNvPr id="6" name="Picture 5"/>
          <p:cNvPicPr>
            <a:picLocks noChangeAspect="1"/>
          </p:cNvPicPr>
          <p:nvPr/>
        </p:nvPicPr>
        <p:blipFill>
          <a:blip r:embed="rId4"/>
          <a:stretch>
            <a:fillRect/>
          </a:stretch>
        </p:blipFill>
        <p:spPr>
          <a:xfrm>
            <a:off x="1885315" y="4082415"/>
            <a:ext cx="3797300" cy="2245995"/>
          </a:xfrm>
          <a:prstGeom prst="rect">
            <a:avLst/>
          </a:prstGeom>
        </p:spPr>
      </p:pic>
      <p:pic>
        <p:nvPicPr>
          <p:cNvPr id="8" name="Picture 7"/>
          <p:cNvPicPr>
            <a:picLocks noChangeAspect="1"/>
          </p:cNvPicPr>
          <p:nvPr/>
        </p:nvPicPr>
        <p:blipFill>
          <a:blip r:embed="rId5"/>
          <a:stretch>
            <a:fillRect/>
          </a:stretch>
        </p:blipFill>
        <p:spPr>
          <a:xfrm>
            <a:off x="6162040" y="3886200"/>
            <a:ext cx="3755390" cy="2415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
          <p:cNvPicPr>
            <a:picLocks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1022985" y="1647190"/>
            <a:ext cx="10145395" cy="355727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680085"/>
            <a:ext cx="10822940" cy="5983605"/>
          </a:xfrm>
          <a:prstGeom prst="rect">
            <a:avLst/>
          </a:prstGeom>
          <a:noFill/>
        </p:spPr>
        <p:txBody>
          <a:bodyPr wrap="square" rtlCol="0">
            <a:noAutofit/>
          </a:bodyPr>
          <a:p>
            <a:r>
              <a:rPr lang="en-US" sz="2200" b="1"/>
              <a:t>Applications of Breadth First Search:</a:t>
            </a:r>
            <a:endParaRPr lang="en-US" sz="2200" b="1"/>
          </a:p>
          <a:p>
            <a:endParaRPr lang="en-US" sz="2200"/>
          </a:p>
          <a:p>
            <a:pPr marL="285750" indent="-285750">
              <a:buFont typeface="Wingdings" panose="05000000000000000000" charset="0"/>
              <a:buChar char="Ø"/>
            </a:pPr>
            <a:r>
              <a:rPr lang="en-US" sz="1700" b="1">
                <a:solidFill>
                  <a:srgbClr val="FF0000"/>
                </a:solidFill>
              </a:rPr>
              <a:t>Shortest Path and Minimum Spanning Tree for unweighted graph:</a:t>
            </a:r>
            <a:r>
              <a:rPr lang="en-US" sz="1700"/>
              <a:t> In an unweighted graph, the shortest path is the path with the least number of edges. With Breadth First, we always reach a vertex from a given source using the minimum number of edges. Also, in the case of unweighted graphs, any spanning tree is Minimum Spanning Tree and we can use either Depth or Breadth first traversal for finding a spanning tree. </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Minimum Spanning Tree for weighted graphs</a:t>
            </a:r>
            <a:r>
              <a:rPr lang="en-US" sz="1700"/>
              <a:t>: We can also find Minimum Spanning Tree for weighted graphs using BFT, but the condition is that the weight should be non-negative and the same for each pair of vertices.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Peer-to-Peer Networks:</a:t>
            </a:r>
            <a:r>
              <a:rPr lang="en-US" sz="1700"/>
              <a:t> In Peer-to-Peer Networks like BitTorrent, Breadth First Search is used to find all neighbor nodes. </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Crawlers in Search Engines:</a:t>
            </a:r>
            <a:r>
              <a:rPr lang="en-US" sz="1700"/>
              <a:t> Crawlers build an index using Breadth First. The idea is to start from the source page and follow all links from the source and keep doing the same. Depth First Traversal can also be used for crawlers, but the advantage of Breadth First Traversal is, the depth or levels of the built tree can be limited.</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Social Networking Websites:</a:t>
            </a:r>
            <a:r>
              <a:rPr lang="en-US" sz="1700"/>
              <a:t> In social networks, we can find people within a given distance ‘k’ from a person using Breadth First Search till ‘k’ levels.</a:t>
            </a:r>
            <a:endParaRPr lang="en-US" sz="1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602615"/>
            <a:ext cx="10808970" cy="5826760"/>
          </a:xfrm>
          <a:prstGeom prst="rect">
            <a:avLst/>
          </a:prstGeom>
          <a:noFill/>
        </p:spPr>
        <p:txBody>
          <a:bodyPr wrap="square" rtlCol="0">
            <a:noAutofit/>
          </a:bodyPr>
          <a:p>
            <a:pPr marL="285750" indent="-285750">
              <a:buFont typeface="Wingdings" panose="05000000000000000000" charset="0"/>
              <a:buChar char="Ø"/>
            </a:pPr>
            <a:r>
              <a:rPr lang="en-US" sz="1700" b="1">
                <a:solidFill>
                  <a:srgbClr val="FF0000"/>
                </a:solidFill>
              </a:rPr>
              <a:t>GPS Navigation systems:</a:t>
            </a:r>
            <a:r>
              <a:rPr lang="en-US" sz="1700"/>
              <a:t> Breadth First Search is used to find all neighboring locations.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Broadcasting in Network:</a:t>
            </a:r>
            <a:r>
              <a:rPr lang="en-US" sz="1700"/>
              <a:t> In networks, a broadcasted packet follows Breadth First Search to reach all nodes.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In Garbage Collection:</a:t>
            </a:r>
            <a:r>
              <a:rPr lang="en-US" sz="1700"/>
              <a:t> Breadth First Search is used in copying garbage collection using Cheney’s algorithm. Breadth First Search is preferred over Depth First Search because of a better locality of reference.</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Cycle detection in undirected graph: </a:t>
            </a:r>
            <a:r>
              <a:rPr lang="en-US" sz="1700"/>
              <a:t>In undirected graphs, either Breadth First Search or Depth First Search can be used to detect a cycle. We can use BFS to detect cycle in a directed graph also.</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 Ford–Fulkerson algorithm</a:t>
            </a:r>
            <a:r>
              <a:rPr lang="en-US" sz="1700"/>
              <a:t> In Ford – Fulkerson algorithm, we can either use Breadth First or Depth First Traversal to find the maximum flow. Breadth First Traversal is preferred as it reduces the worst-case time complexity to O(VE2).</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To test if a graph is Bipartite:</a:t>
            </a:r>
            <a:r>
              <a:rPr lang="en-US" sz="1700"/>
              <a:t> We can either use Breadth First or Depth First Traversal.</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Path Finding:</a:t>
            </a:r>
            <a:r>
              <a:rPr lang="en-US" sz="1700"/>
              <a:t> We can either use Breadth First or Depth First Traversal to find if there is a path between two vertices. </a:t>
            </a:r>
            <a:endParaRPr lang="en-US" sz="1700"/>
          </a:p>
          <a:p>
            <a:pPr indent="0">
              <a:buFont typeface="Wingdings" panose="05000000000000000000" charset="0"/>
              <a:buNone/>
            </a:pPr>
            <a:endParaRPr lang="en-US" sz="1700"/>
          </a:p>
          <a:p>
            <a:pPr marL="285750" indent="-285750">
              <a:buFont typeface="Wingdings" panose="05000000000000000000" charset="0"/>
              <a:buChar char="Ø"/>
            </a:pPr>
            <a:r>
              <a:rPr lang="en-US" sz="1700" b="1">
                <a:solidFill>
                  <a:srgbClr val="FF0000"/>
                </a:solidFill>
              </a:rPr>
              <a:t>Finding all nodes within one connected component:</a:t>
            </a:r>
            <a:r>
              <a:rPr lang="en-US" sz="1700"/>
              <a:t> We can either use Breadth First or Depth First Traversal to find all nodes reachable from a given node. </a:t>
            </a:r>
            <a:endParaRPr lang="en-US" sz="17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935" y="602615"/>
            <a:ext cx="10808970" cy="5826760"/>
          </a:xfrm>
          <a:prstGeom prst="rect">
            <a:avLst/>
          </a:prstGeom>
          <a:noFill/>
        </p:spPr>
        <p:txBody>
          <a:bodyPr wrap="square" rtlCol="0">
            <a:noAutofit/>
          </a:bodyPr>
          <a:p>
            <a:pPr marL="285750" indent="-285750">
              <a:buFont typeface="Wingdings" panose="05000000000000000000" charset="0"/>
              <a:buChar char="Ø"/>
            </a:pPr>
            <a:r>
              <a:rPr lang="en-US" sz="1700" b="1">
                <a:solidFill>
                  <a:srgbClr val="FF0000"/>
                </a:solidFill>
              </a:rPr>
              <a:t>AI:</a:t>
            </a:r>
            <a:r>
              <a:rPr lang="en-US" sz="1700"/>
              <a:t> In AI, BFS is used in traversing a game tree to find the best move.</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Network Security: </a:t>
            </a:r>
            <a:r>
              <a:rPr lang="en-US" sz="1700"/>
              <a:t>In the field of network security, BFS is used in traversing a network to find all the devices connected to it.</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Connected Component: </a:t>
            </a:r>
            <a:r>
              <a:rPr lang="en-US" sz="1700"/>
              <a:t>We can find all connected components in an undirected graph.</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Topological sorting: </a:t>
            </a:r>
            <a:r>
              <a:rPr lang="en-US" sz="1700"/>
              <a:t>BFS can be used to find a topological ordering of the nodes in a directed acyclic graph (DAG).</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Image processing:</a:t>
            </a:r>
            <a:r>
              <a:rPr lang="en-US" sz="1700"/>
              <a:t> BFS can be used to flood-fill an image with a particular color or to find connected components of pixels.</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Recommender systems:</a:t>
            </a:r>
            <a:r>
              <a:rPr lang="en-US" sz="1700"/>
              <a:t> BFS can be used to find similar items in a large dataset by traversing the items’ connections in a similarity graph.</a:t>
            </a:r>
            <a:endParaRPr lang="en-US" sz="1700"/>
          </a:p>
          <a:p>
            <a:pPr marL="285750" indent="-285750">
              <a:buFont typeface="Wingdings" panose="05000000000000000000" charset="0"/>
              <a:buChar char="Ø"/>
            </a:pPr>
            <a:endParaRPr lang="en-US" sz="1700"/>
          </a:p>
          <a:p>
            <a:pPr marL="285750" indent="-285750">
              <a:buFont typeface="Wingdings" panose="05000000000000000000" charset="0"/>
              <a:buChar char="Ø"/>
            </a:pPr>
            <a:r>
              <a:rPr lang="en-US" sz="1700" b="1">
                <a:solidFill>
                  <a:srgbClr val="FF0000"/>
                </a:solidFill>
              </a:rPr>
              <a:t>Other usages:</a:t>
            </a:r>
            <a:r>
              <a:rPr lang="en-US" sz="1700"/>
              <a:t> Many algorithms like Prim’s Minimum Spanning Tree and Dijkstra’s Single Source Shortest Path use structures similar to Breadth First Search. </a:t>
            </a:r>
            <a:endParaRPr lang="en-US" sz="17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9630" y="1757680"/>
            <a:ext cx="10493375" cy="968375"/>
          </a:xfrm>
          <a:prstGeom prst="rect">
            <a:avLst/>
          </a:prstGeom>
          <a:noFill/>
        </p:spPr>
        <p:txBody>
          <a:bodyPr wrap="square" rtlCol="0">
            <a:noAutofit/>
          </a:bodyPr>
          <a:p>
            <a:pPr algn="ctr"/>
            <a:r>
              <a:rPr lang="en-US" sz="3400" b="1"/>
              <a:t>Shortest Path in Graph:</a:t>
            </a:r>
            <a:endParaRPr lang="en-US" sz="3400" b="1"/>
          </a:p>
        </p:txBody>
      </p:sp>
      <p:sp>
        <p:nvSpPr>
          <p:cNvPr id="3" name="Text Box 2"/>
          <p:cNvSpPr txBox="1"/>
          <p:nvPr/>
        </p:nvSpPr>
        <p:spPr>
          <a:xfrm>
            <a:off x="849630" y="2886710"/>
            <a:ext cx="9750425" cy="2738755"/>
          </a:xfrm>
          <a:prstGeom prst="rect">
            <a:avLst/>
          </a:prstGeom>
          <a:noFill/>
        </p:spPr>
        <p:txBody>
          <a:bodyPr wrap="square" rtlCol="0">
            <a:noAutofit/>
          </a:bodyPr>
          <a:p>
            <a:pPr marL="400050" indent="-400050">
              <a:buFont typeface="+mj-lt"/>
              <a:buAutoNum type="romanUcPeriod"/>
            </a:pPr>
            <a:r>
              <a:rPr lang="en-US">
                <a:highlight>
                  <a:srgbClr val="FFFF00"/>
                </a:highlight>
              </a:rPr>
              <a:t>Dijkstra’s shortest path algorithm</a:t>
            </a:r>
            <a:endParaRPr lang="en-US">
              <a:highlight>
                <a:srgbClr val="FFFF00"/>
              </a:highlight>
            </a:endParaRPr>
          </a:p>
          <a:p>
            <a:pPr marL="400050" indent="-400050">
              <a:buFont typeface="+mj-lt"/>
              <a:buAutoNum type="romanUcPeriod"/>
            </a:pPr>
            <a:r>
              <a:rPr lang="en-US">
                <a:highlight>
                  <a:srgbClr val="00FF00"/>
                </a:highlight>
              </a:rPr>
              <a:t>Bellman–Ford Algorithm</a:t>
            </a:r>
            <a:endParaRPr lang="en-US">
              <a:highlight>
                <a:srgbClr val="00FF00"/>
              </a:highlight>
            </a:endParaRPr>
          </a:p>
          <a:p>
            <a:pPr marL="400050" indent="-400050">
              <a:buFont typeface="+mj-lt"/>
              <a:buAutoNum type="romanUcPeriod"/>
            </a:pPr>
            <a:r>
              <a:rPr lang="en-US">
                <a:highlight>
                  <a:srgbClr val="00FFFF"/>
                </a:highlight>
              </a:rPr>
              <a:t>Floyd Warshall Algorithm</a:t>
            </a:r>
            <a:endParaRPr lang="en-US">
              <a:highlight>
                <a:srgbClr val="00FFFF"/>
              </a:highlight>
            </a:endParaRPr>
          </a:p>
          <a:p>
            <a:pPr marL="400050" indent="-400050">
              <a:buFont typeface="+mj-lt"/>
              <a:buAutoNum type="romanUcPeriod"/>
            </a:pPr>
            <a:r>
              <a:rPr lang="en-US">
                <a:highlight>
                  <a:srgbClr val="0000FF"/>
                </a:highlight>
              </a:rPr>
              <a:t>Johnson’s algorithm for All-pairs shortest paths</a:t>
            </a:r>
            <a:endParaRPr lang="en-US">
              <a:highlight>
                <a:srgbClr val="0000FF"/>
              </a:highlight>
            </a:endParaRPr>
          </a:p>
          <a:p>
            <a:pPr marL="400050" indent="-400050">
              <a:buFont typeface="+mj-lt"/>
              <a:buAutoNum type="romanUcPeriod"/>
            </a:pPr>
            <a:r>
              <a:rPr lang="en-US">
                <a:highlight>
                  <a:srgbClr val="808000"/>
                </a:highlight>
              </a:rPr>
              <a:t>Dial’s Algorithm</a:t>
            </a:r>
            <a:endParaRPr lang="en-US">
              <a:highlight>
                <a:srgbClr val="808000"/>
              </a:highlight>
            </a:endParaRPr>
          </a:p>
          <a:p>
            <a:pPr marL="400050" indent="-400050">
              <a:buFont typeface="+mj-lt"/>
              <a:buAutoNum type="romanUcPeriod"/>
            </a:pPr>
            <a:r>
              <a:rPr lang="en-US">
                <a:highlight>
                  <a:srgbClr val="800080"/>
                </a:highlight>
              </a:rPr>
              <a:t>Karp’s minimum mean (or average) weight cycle algorithm</a:t>
            </a:r>
            <a:endParaRPr lang="en-US">
              <a:highlight>
                <a:srgbClr val="800080"/>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0745" y="863600"/>
            <a:ext cx="10264140" cy="568325"/>
          </a:xfrm>
          <a:prstGeom prst="rect">
            <a:avLst/>
          </a:prstGeom>
          <a:noFill/>
        </p:spPr>
        <p:txBody>
          <a:bodyPr wrap="square" rtlCol="0">
            <a:noAutofit/>
          </a:bodyPr>
          <a:p>
            <a:pPr algn="ctr"/>
            <a:r>
              <a:rPr lang="en-US" sz="2200" b="1"/>
              <a:t>Detect Cycle in a Directed Graph</a:t>
            </a:r>
            <a:endParaRPr lang="en-US" sz="2200" b="1"/>
          </a:p>
        </p:txBody>
      </p:sp>
      <p:pic>
        <p:nvPicPr>
          <p:cNvPr id="3" name="Picture 2"/>
          <p:cNvPicPr>
            <a:picLocks noChangeAspect="1"/>
          </p:cNvPicPr>
          <p:nvPr/>
        </p:nvPicPr>
        <p:blipFill>
          <a:blip r:embed="rId1"/>
          <a:stretch>
            <a:fillRect/>
          </a:stretch>
        </p:blipFill>
        <p:spPr>
          <a:xfrm>
            <a:off x="622935" y="2186305"/>
            <a:ext cx="5141595" cy="3435350"/>
          </a:xfrm>
          <a:prstGeom prst="rect">
            <a:avLst/>
          </a:prstGeom>
        </p:spPr>
      </p:pic>
      <p:pic>
        <p:nvPicPr>
          <p:cNvPr id="4" name="Picture 3"/>
          <p:cNvPicPr>
            <a:picLocks noChangeAspect="1"/>
          </p:cNvPicPr>
          <p:nvPr/>
        </p:nvPicPr>
        <p:blipFill>
          <a:blip r:embed="rId2"/>
          <a:stretch>
            <a:fillRect/>
          </a:stretch>
        </p:blipFill>
        <p:spPr>
          <a:xfrm>
            <a:off x="6186805" y="2185670"/>
            <a:ext cx="5505450" cy="343598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0745" y="863600"/>
            <a:ext cx="10264140" cy="568325"/>
          </a:xfrm>
          <a:prstGeom prst="rect">
            <a:avLst/>
          </a:prstGeom>
          <a:noFill/>
        </p:spPr>
        <p:txBody>
          <a:bodyPr wrap="square" rtlCol="0">
            <a:noAutofit/>
          </a:bodyPr>
          <a:p>
            <a:pPr algn="ctr"/>
            <a:r>
              <a:rPr lang="en-US" sz="2200" b="1"/>
              <a:t>Detect Cycle in a </a:t>
            </a:r>
            <a:r>
              <a:rPr lang="en-IN" altLang="en-US" sz="2200" b="1"/>
              <a:t>Un</a:t>
            </a:r>
            <a:r>
              <a:rPr lang="en-US" sz="2200" b="1"/>
              <a:t>Directed Graph</a:t>
            </a:r>
            <a:endParaRPr lang="en-US" sz="2200" b="1"/>
          </a:p>
        </p:txBody>
      </p:sp>
      <p:pic>
        <p:nvPicPr>
          <p:cNvPr id="5" name="Picture 4"/>
          <p:cNvPicPr>
            <a:picLocks noChangeAspect="1"/>
          </p:cNvPicPr>
          <p:nvPr/>
        </p:nvPicPr>
        <p:blipFill>
          <a:blip r:embed="rId1"/>
          <a:stretch>
            <a:fillRect/>
          </a:stretch>
        </p:blipFill>
        <p:spPr>
          <a:xfrm>
            <a:off x="687705" y="2185670"/>
            <a:ext cx="5064760" cy="3462020"/>
          </a:xfrm>
          <a:prstGeom prst="rect">
            <a:avLst/>
          </a:prstGeom>
        </p:spPr>
      </p:pic>
      <p:pic>
        <p:nvPicPr>
          <p:cNvPr id="6" name="Picture 5"/>
          <p:cNvPicPr>
            <a:picLocks noChangeAspect="1"/>
          </p:cNvPicPr>
          <p:nvPr/>
        </p:nvPicPr>
        <p:blipFill>
          <a:blip r:embed="rId2"/>
          <a:stretch>
            <a:fillRect/>
          </a:stretch>
        </p:blipFill>
        <p:spPr>
          <a:xfrm>
            <a:off x="687705" y="5647690"/>
            <a:ext cx="5064760" cy="704850"/>
          </a:xfrm>
          <a:prstGeom prst="rect">
            <a:avLst/>
          </a:prstGeom>
        </p:spPr>
      </p:pic>
      <p:pic>
        <p:nvPicPr>
          <p:cNvPr id="7" name="Picture 6"/>
          <p:cNvPicPr>
            <a:picLocks noChangeAspect="1"/>
          </p:cNvPicPr>
          <p:nvPr/>
        </p:nvPicPr>
        <p:blipFill>
          <a:blip r:embed="rId3"/>
          <a:stretch>
            <a:fillRect/>
          </a:stretch>
        </p:blipFill>
        <p:spPr>
          <a:xfrm>
            <a:off x="5609590" y="2185670"/>
            <a:ext cx="6281420" cy="41662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3975" y="786130"/>
            <a:ext cx="9864090" cy="981710"/>
          </a:xfrm>
          <a:prstGeom prst="rect">
            <a:avLst/>
          </a:prstGeom>
          <a:noFill/>
        </p:spPr>
        <p:txBody>
          <a:bodyPr wrap="square" rtlCol="0">
            <a:noAutofit/>
          </a:bodyPr>
          <a:p>
            <a:pPr algn="ctr"/>
            <a:r>
              <a:rPr lang="en-US" sz="3400" b="1">
                <a:gradFill>
                  <a:gsLst>
                    <a:gs pos="0">
                      <a:srgbClr val="FE4444"/>
                    </a:gs>
                    <a:gs pos="100000">
                      <a:srgbClr val="832B2B"/>
                    </a:gs>
                  </a:gsLst>
                  <a:lin scaled="0"/>
                </a:gradFill>
              </a:rPr>
              <a:t>Network Analysis</a:t>
            </a:r>
            <a:endParaRPr lang="en-US" sz="3400" b="1">
              <a:gradFill>
                <a:gsLst>
                  <a:gs pos="0">
                    <a:srgbClr val="FE4444"/>
                  </a:gs>
                  <a:gs pos="100000">
                    <a:srgbClr val="832B2B"/>
                  </a:gs>
                </a:gsLst>
                <a:lin scaled="0"/>
              </a:gradFill>
            </a:endParaRPr>
          </a:p>
        </p:txBody>
      </p:sp>
      <p:sp>
        <p:nvSpPr>
          <p:cNvPr id="3" name="Text Box 2"/>
          <p:cNvSpPr txBox="1"/>
          <p:nvPr/>
        </p:nvSpPr>
        <p:spPr>
          <a:xfrm>
            <a:off x="1095375" y="1381760"/>
            <a:ext cx="10292715" cy="5001260"/>
          </a:xfrm>
          <a:prstGeom prst="rect">
            <a:avLst/>
          </a:prstGeom>
          <a:noFill/>
        </p:spPr>
        <p:txBody>
          <a:bodyPr wrap="square" rtlCol="0">
            <a:noAutofit/>
          </a:bodyPr>
          <a:p>
            <a:pPr algn="ctr"/>
            <a:r>
              <a:rPr lang="en-US" b="1">
                <a:gradFill>
                  <a:gsLst>
                    <a:gs pos="0">
                      <a:srgbClr val="14CD68"/>
                    </a:gs>
                    <a:gs pos="100000">
                      <a:srgbClr val="035C7D"/>
                    </a:gs>
                  </a:gsLst>
                  <a:lin scaled="0"/>
                </a:gradFill>
              </a:rPr>
              <a:t>What is Network?</a:t>
            </a:r>
            <a:endParaRPr lang="en-US" b="1">
              <a:gradFill>
                <a:gsLst>
                  <a:gs pos="0">
                    <a:srgbClr val="14CD68"/>
                  </a:gs>
                  <a:gs pos="100000">
                    <a:srgbClr val="035C7D"/>
                  </a:gs>
                </a:gsLst>
                <a:lin scaled="0"/>
              </a:gradFill>
            </a:endParaRPr>
          </a:p>
          <a:p>
            <a:r>
              <a:rPr lang="en-US"/>
              <a:t>A network is a collection of interconnected entities or nodes that can communicate or exchange information with one another. Networks can be found in many different contexts, including social, technological, and biological systems.</a:t>
            </a:r>
            <a:endParaRPr lang="en-US"/>
          </a:p>
          <a:p>
            <a:endParaRPr lang="en-US"/>
          </a:p>
          <a:p>
            <a:r>
              <a:rPr lang="en-US"/>
              <a:t>In a </a:t>
            </a:r>
            <a:r>
              <a:rPr lang="en-US">
                <a:solidFill>
                  <a:srgbClr val="00B050"/>
                </a:solidFill>
              </a:rPr>
              <a:t>social network</a:t>
            </a:r>
            <a:r>
              <a:rPr lang="en-US"/>
              <a:t>, the nodes might be individuals, and the connections between them might represent relationships such as friendship, family ties, or professional collaboration. In a </a:t>
            </a:r>
            <a:r>
              <a:rPr lang="en-US">
                <a:solidFill>
                  <a:srgbClr val="FFC000"/>
                </a:solidFill>
              </a:rPr>
              <a:t>technological network</a:t>
            </a:r>
            <a:r>
              <a:rPr lang="en-US"/>
              <a:t>, the nodes might be devices such as computers or smartphones, and the connections between them might represent internet or cellular connections. In a </a:t>
            </a:r>
            <a:r>
              <a:rPr lang="en-US">
                <a:solidFill>
                  <a:srgbClr val="0070C0"/>
                </a:solidFill>
              </a:rPr>
              <a:t>biological network</a:t>
            </a:r>
            <a:r>
              <a:rPr lang="en-US"/>
              <a:t>, the nodes might be cells or proteins, and the connections between them might represent chemical or physical interactions.</a:t>
            </a:r>
            <a:endParaRPr lang="en-US"/>
          </a:p>
          <a:p>
            <a:endParaRPr lang="en-US"/>
          </a:p>
          <a:p>
            <a:r>
              <a:rPr lang="en-US"/>
              <a:t>Networks can be characterized by the type of connections they have, the number of nodes they contain, and the patterns of connectivity between the nodes.</a:t>
            </a:r>
            <a:r>
              <a:rPr lang="en-US" u="sng"/>
              <a:t> Network analysis is a method of studying the relationships between the nodes in a network and understanding how the network functions as a whole.</a:t>
            </a:r>
            <a:endParaRPr lang="en-US" u="sng"/>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6470" y="857250"/>
            <a:ext cx="10564495" cy="5396865"/>
          </a:xfrm>
          <a:prstGeom prst="rect">
            <a:avLst/>
          </a:prstGeom>
          <a:noFill/>
        </p:spPr>
        <p:txBody>
          <a:bodyPr wrap="square" rtlCol="0">
            <a:noAutofit/>
          </a:bodyPr>
          <a:p>
            <a:pPr algn="ctr"/>
            <a:r>
              <a:rPr lang="en-US" b="1">
                <a:gradFill>
                  <a:gsLst>
                    <a:gs pos="0">
                      <a:srgbClr val="007BD3"/>
                    </a:gs>
                    <a:gs pos="100000">
                      <a:srgbClr val="034373"/>
                    </a:gs>
                  </a:gsLst>
                  <a:lin scaled="0"/>
                </a:gradFill>
              </a:rPr>
              <a:t>What is network analysis?</a:t>
            </a:r>
            <a:endParaRPr lang="en-US" b="1">
              <a:gradFill>
                <a:gsLst>
                  <a:gs pos="0">
                    <a:srgbClr val="007BD3"/>
                  </a:gs>
                  <a:gs pos="100000">
                    <a:srgbClr val="034373"/>
                  </a:gs>
                </a:gsLst>
                <a:lin scaled="0"/>
              </a:gradFill>
            </a:endParaRPr>
          </a:p>
          <a:p>
            <a:r>
              <a:rPr lang="en-US"/>
              <a:t>Network analysis is a method of studying the relationships between entities in a network. It involves analyzing the connections, or links, between the entities, as well as the characteristics of the entities themselves. Network analysis can be used to study a wide range of systems, including social networks, transportation networks, and biological networks.</a:t>
            </a:r>
            <a:endParaRPr lang="en-US"/>
          </a:p>
          <a:p>
            <a:endParaRPr lang="en-US"/>
          </a:p>
          <a:p>
            <a:r>
              <a:rPr lang="en-US"/>
              <a:t>In social network analysis, for example, the entities might be individuals, and the links might represent relationships such as friendship or professional collaboration. By analyzing the patterns of relationships between individuals in a social network, it may be possible to identify key influencers, detect the spread of ideas or behaviors, or understand how groups are organized.</a:t>
            </a:r>
            <a:endParaRPr lang="en-US"/>
          </a:p>
          <a:p>
            <a:endParaRPr lang="en-US"/>
          </a:p>
          <a:p>
            <a:r>
              <a:rPr lang="en-US"/>
              <a:t>In transportation networks, the entities might be airports or train stations, and the links might represent flights or train routes. Network analysis can be used to identify the most efficient routes between destinations or to identify bottlenecks or other issues that may affect the performance of the network.</a:t>
            </a:r>
            <a:endParaRPr lang="en-US"/>
          </a:p>
          <a:p>
            <a:endParaRPr lang="en-US"/>
          </a:p>
          <a:p>
            <a:r>
              <a:rPr lang="en-US"/>
              <a:t>Many tools and techniques are available for network analysis, including graph theory, centrality measures, and network visualization methods. These tools allow researchers to identify patterns and trends in the data and understand the structure and function of the network.</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8200" y="785495"/>
            <a:ext cx="10592435" cy="5211445"/>
          </a:xfrm>
          <a:prstGeom prst="rect">
            <a:avLst/>
          </a:prstGeom>
          <a:noFill/>
        </p:spPr>
        <p:txBody>
          <a:bodyPr wrap="square" rtlCol="0">
            <a:noAutofit/>
          </a:bodyPr>
          <a:p>
            <a:pPr algn="ctr"/>
            <a:r>
              <a:rPr lang="en-US" b="1">
                <a:gradFill>
                  <a:gsLst>
                    <a:gs pos="0">
                      <a:srgbClr val="012D86"/>
                    </a:gs>
                    <a:gs pos="100000">
                      <a:srgbClr val="0E2557"/>
                    </a:gs>
                  </a:gsLst>
                  <a:lin scaled="0"/>
                </a:gradFill>
              </a:rPr>
              <a:t>Why Network Analysis?</a:t>
            </a:r>
            <a:endParaRPr lang="en-US" b="1">
              <a:gradFill>
                <a:gsLst>
                  <a:gs pos="0">
                    <a:srgbClr val="012D86"/>
                  </a:gs>
                  <a:gs pos="100000">
                    <a:srgbClr val="0E2557"/>
                  </a:gs>
                </a:gsLst>
                <a:lin scaled="0"/>
              </a:gradFill>
            </a:endParaRPr>
          </a:p>
          <a:p>
            <a:r>
              <a:rPr lang="en-US"/>
              <a:t>Network analysis is a powerful tool for understanding the structure and function of complex systems. It allows researchers to identify patterns and trends in the relationships between the entities in a network and to understand how these relationships influence the behavior of the system as a whole.</a:t>
            </a:r>
            <a:endParaRPr lang="en-US"/>
          </a:p>
          <a:p>
            <a:endParaRPr lang="en-US"/>
          </a:p>
          <a:p>
            <a:r>
              <a:rPr lang="en-US"/>
              <a:t>There are many reasons why researchers might want to conduct network analysis, including:</a:t>
            </a:r>
            <a:endParaRPr lang="en-US"/>
          </a:p>
          <a:p>
            <a:endParaRPr lang="en-US"/>
          </a:p>
          <a:p>
            <a:pPr marL="285750" indent="-285750">
              <a:buFont typeface="Arial" panose="020B0604020202020204" pitchFamily="34" charset="0"/>
              <a:buChar char="•"/>
            </a:pPr>
            <a:r>
              <a:rPr lang="en-US" b="1">
                <a:solidFill>
                  <a:srgbClr val="00B050"/>
                </a:solidFill>
              </a:rPr>
              <a:t>Identifying key influencers</a:t>
            </a:r>
            <a:r>
              <a:rPr lang="en-US" b="1"/>
              <a:t>:</a:t>
            </a:r>
            <a:r>
              <a:rPr lang="en-US"/>
              <a:t> In a social network, for example, network analysis can be used to identify the individuals who have the most connections and are likely to have the greatest influence on the spread of ideas or behaviors.</a:t>
            </a:r>
            <a:endParaRPr lang="en-US"/>
          </a:p>
          <a:p>
            <a:pPr marL="285750" indent="-285750">
              <a:buFont typeface="Arial" panose="020B0604020202020204" pitchFamily="34" charset="0"/>
              <a:buChar char="•"/>
            </a:pPr>
            <a:r>
              <a:rPr lang="en-US" b="1">
                <a:solidFill>
                  <a:srgbClr val="002060"/>
                </a:solidFill>
              </a:rPr>
              <a:t>Understanding the spread of information:</a:t>
            </a:r>
            <a:r>
              <a:rPr lang="en-US"/>
              <a:t> Network analysis can be used to study the flow of information through a network, such as how an idea or rumor spreads through a social network.</a:t>
            </a:r>
            <a:endParaRPr lang="en-US"/>
          </a:p>
          <a:p>
            <a:pPr marL="285750" indent="-285750">
              <a:buFont typeface="Arial" panose="020B0604020202020204" pitchFamily="34" charset="0"/>
              <a:buChar char="•"/>
            </a:pPr>
            <a:r>
              <a:rPr lang="en-US" b="1">
                <a:solidFill>
                  <a:srgbClr val="7030A0"/>
                </a:solidFill>
              </a:rPr>
              <a:t>Identifying bottlenecks or vulnerabilities:</a:t>
            </a:r>
            <a:r>
              <a:rPr lang="en-US">
                <a:solidFill>
                  <a:srgbClr val="7030A0"/>
                </a:solidFill>
              </a:rPr>
              <a:t> </a:t>
            </a:r>
            <a:r>
              <a:rPr lang="en-US"/>
              <a:t>In a transportation network, network analysis can be used to identify bottlenecks or other congestion points that may affect the network’s performance.</a:t>
            </a:r>
            <a:endParaRPr lang="en-US"/>
          </a:p>
          <a:p>
            <a:pPr marL="285750" indent="-285750">
              <a:buFont typeface="Arial" panose="020B0604020202020204" pitchFamily="34" charset="0"/>
              <a:buChar char="•"/>
            </a:pPr>
            <a:r>
              <a:rPr lang="en-US" b="1">
                <a:solidFill>
                  <a:srgbClr val="FFC000"/>
                </a:solidFill>
              </a:rPr>
              <a:t>Analyzing the structure of a network:</a:t>
            </a:r>
            <a:r>
              <a:rPr lang="en-US"/>
              <a:t> Network analysis can be used to study the organization of a network, including the patterns of connectivity between the nodes and the overall structure of the network.</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2500" y="314960"/>
            <a:ext cx="10421620" cy="6068060"/>
          </a:xfrm>
          <a:prstGeom prst="rect">
            <a:avLst/>
          </a:prstGeom>
          <a:noFill/>
        </p:spPr>
        <p:txBody>
          <a:bodyPr wrap="square" rtlCol="0">
            <a:noAutofit/>
          </a:bodyPr>
          <a:p>
            <a:pPr algn="ctr"/>
            <a:r>
              <a:rPr lang="en-US" b="1">
                <a:gradFill>
                  <a:gsLst>
                    <a:gs pos="0">
                      <a:srgbClr val="FECF40"/>
                    </a:gs>
                    <a:gs pos="100000">
                      <a:srgbClr val="846C21"/>
                    </a:gs>
                  </a:gsLst>
                  <a:lin scaled="0"/>
                </a:gradFill>
              </a:rPr>
              <a:t>What are the types of network analysis?</a:t>
            </a:r>
            <a:endParaRPr lang="en-US"/>
          </a:p>
          <a:p>
            <a:endParaRPr lang="en-US"/>
          </a:p>
          <a:p>
            <a:pPr marL="285750" indent="-285750">
              <a:buFont typeface="Arial" panose="020B0604020202020204" pitchFamily="34" charset="0"/>
              <a:buChar char="•"/>
            </a:pPr>
            <a:r>
              <a:rPr lang="en-US" b="1">
                <a:solidFill>
                  <a:srgbClr val="FF0000"/>
                </a:solidFill>
              </a:rPr>
              <a:t>Topological analysis:</a:t>
            </a:r>
            <a:r>
              <a:rPr lang="en-US"/>
              <a:t> This type of analysis focuses on the overall structure of a network, including the number and types of nodes and the connections between them.</a:t>
            </a:r>
            <a:endParaRPr lang="en-US"/>
          </a:p>
          <a:p>
            <a:pPr marL="285750" indent="-285750">
              <a:buFont typeface="Arial" panose="020B0604020202020204" pitchFamily="34" charset="0"/>
              <a:buChar char="•"/>
            </a:pPr>
            <a:r>
              <a:rPr lang="en-US" b="1">
                <a:solidFill>
                  <a:srgbClr val="C00000"/>
                </a:solidFill>
              </a:rPr>
              <a:t>Centrality analysis:</a:t>
            </a:r>
            <a:r>
              <a:rPr lang="en-US" b="1"/>
              <a:t> </a:t>
            </a:r>
            <a:r>
              <a:rPr lang="en-US"/>
              <a:t>This type of analysis looks at how central or important a particular node is within a network. There are several measures of centrality, including degree centrality (the number of connections a node has), betweenness centrality (the number of shortest paths that pass through a node), and eigenvector centrality (the importance of a node based on the importance of its neighbors).</a:t>
            </a:r>
            <a:endParaRPr lang="en-US"/>
          </a:p>
          <a:p>
            <a:pPr marL="285750" indent="-285750">
              <a:buFont typeface="Arial" panose="020B0604020202020204" pitchFamily="34" charset="0"/>
              <a:buChar char="•"/>
            </a:pPr>
            <a:r>
              <a:rPr lang="en-US" b="1">
                <a:solidFill>
                  <a:srgbClr val="FFC000"/>
                </a:solidFill>
              </a:rPr>
              <a:t>Community detection: </a:t>
            </a:r>
            <a:r>
              <a:rPr lang="en-US"/>
              <a:t>This type of analysis aims to identify groups or communities within a network. There are several methods for detecting communities, including modularity optimization and spectral clustering.</a:t>
            </a:r>
            <a:endParaRPr lang="en-US"/>
          </a:p>
          <a:p>
            <a:pPr marL="285750" indent="-285750">
              <a:buFont typeface="Arial" panose="020B0604020202020204" pitchFamily="34" charset="0"/>
              <a:buChar char="•"/>
            </a:pPr>
            <a:r>
              <a:rPr lang="en-US" b="1">
                <a:solidFill>
                  <a:srgbClr val="00B050"/>
                </a:solidFill>
              </a:rPr>
              <a:t>Influence analysis: </a:t>
            </a:r>
            <a:r>
              <a:rPr lang="en-US"/>
              <a:t>This type of analysis looks at how the actions or opinions of one or more nodes in a network can influence the actions or opinions of other nodes.</a:t>
            </a:r>
            <a:endParaRPr lang="en-US"/>
          </a:p>
          <a:p>
            <a:pPr marL="285750" indent="-285750">
              <a:buFont typeface="Arial" panose="020B0604020202020204" pitchFamily="34" charset="0"/>
              <a:buChar char="•"/>
            </a:pPr>
            <a:r>
              <a:rPr lang="en-US" b="1">
                <a:solidFill>
                  <a:srgbClr val="00B0F0"/>
                </a:solidFill>
              </a:rPr>
              <a:t>Flow analysis</a:t>
            </a:r>
            <a:r>
              <a:rPr lang="en-US" b="1"/>
              <a:t>: </a:t>
            </a:r>
            <a:r>
              <a:rPr lang="en-US"/>
              <a:t>This type of analysis looks at the flow of resources, information, or other quantities through a network.</a:t>
            </a:r>
            <a:endParaRPr lang="en-US"/>
          </a:p>
          <a:p>
            <a:pPr marL="285750" indent="-285750">
              <a:buFont typeface="Arial" panose="020B0604020202020204" pitchFamily="34" charset="0"/>
              <a:buChar char="•"/>
            </a:pPr>
            <a:r>
              <a:rPr lang="en-US" b="1">
                <a:solidFill>
                  <a:srgbClr val="002060"/>
                </a:solidFill>
              </a:rPr>
              <a:t>Dynamics analysis:</a:t>
            </a:r>
            <a:r>
              <a:rPr lang="en-US"/>
              <a:t> This type of analysis looks at how networks change over time, including the formation and dissolution of connections between nodes.</a:t>
            </a:r>
            <a:endParaRPr lang="en-US"/>
          </a:p>
          <a:p>
            <a:pPr marL="285750" indent="-285750">
              <a:buFont typeface="Arial" panose="020B0604020202020204" pitchFamily="34" charset="0"/>
              <a:buChar char="•"/>
            </a:pPr>
            <a:r>
              <a:rPr lang="en-US" b="1">
                <a:solidFill>
                  <a:srgbClr val="7030A0"/>
                </a:solidFill>
              </a:rPr>
              <a:t>Resilience analysis:</a:t>
            </a:r>
            <a:r>
              <a:rPr lang="en-US"/>
              <a:t> This type of analysis looks at the ability of a network to withstand disruptions or failures, and how it can recover from such events.</a:t>
            </a:r>
            <a:endParaRPr lang="en-US"/>
          </a:p>
          <a:p>
            <a:pPr marL="285750" indent="-285750">
              <a:buFont typeface="Arial" panose="020B0604020202020204" pitchFamily="34" charset="0"/>
              <a:buChar char="•"/>
            </a:pPr>
            <a:r>
              <a:rPr lang="en-US" b="1">
                <a:solidFill>
                  <a:schemeClr val="accent6"/>
                </a:solidFill>
              </a:rPr>
              <a:t>Predictive analysis:</a:t>
            </a:r>
            <a:r>
              <a:rPr lang="en-US" b="1"/>
              <a:t> </a:t>
            </a:r>
            <a:r>
              <a:rPr lang="en-US"/>
              <a:t>This type of analysis uses data from a network to make predictions about future events or outcomes.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1569"/>
            <a:ext cx="10515600" cy="706438"/>
          </a:xfrm>
        </p:spPr>
        <p:txBody>
          <a:bodyPr/>
          <a:lstStyle/>
          <a:p>
            <a:pPr algn="ctr"/>
            <a:r>
              <a:rPr lang="en-IN" sz="3200" b="1" dirty="0">
                <a:solidFill>
                  <a:srgbClr val="C00000"/>
                </a:solidFill>
              </a:rPr>
              <a:t>GRAPH INTRODUCTION</a:t>
            </a:r>
            <a:endParaRPr lang="en-IN" sz="3200" b="1" dirty="0">
              <a:solidFill>
                <a:srgbClr val="C00000"/>
              </a:solidFill>
            </a:endParaRPr>
          </a:p>
        </p:txBody>
      </p:sp>
      <p:sp>
        <p:nvSpPr>
          <p:cNvPr id="3" name="Content Placeholder 2"/>
          <p:cNvSpPr>
            <a:spLocks noGrp="1"/>
          </p:cNvSpPr>
          <p:nvPr>
            <p:ph idx="1"/>
          </p:nvPr>
        </p:nvSpPr>
        <p:spPr>
          <a:xfrm>
            <a:off x="838200" y="2208530"/>
            <a:ext cx="10515600" cy="4649470"/>
          </a:xfrm>
        </p:spPr>
        <p:txBody>
          <a:bodyPr/>
          <a:lstStyle/>
          <a:p>
            <a:pPr marL="0" indent="0">
              <a:buNone/>
            </a:pPr>
            <a:r>
              <a:rPr lang="en-IN" sz="2200" dirty="0"/>
              <a:t>A Graph is a </a:t>
            </a:r>
            <a:r>
              <a:rPr lang="en-IN" sz="2200" u="sng" dirty="0"/>
              <a:t>non-linear data structure</a:t>
            </a:r>
            <a:r>
              <a:rPr lang="en-IN" sz="2200" dirty="0"/>
              <a:t> consisting of vertices and edges. The vertices are sometimes also referred to as nodes and the edges are lines or arcs that connect any two nodes in the graph. More formally a Graph is composed of a set of </a:t>
            </a:r>
            <a:r>
              <a:rPr lang="en-IN" sz="2200" dirty="0">
                <a:solidFill>
                  <a:srgbClr val="FFC000"/>
                </a:solidFill>
              </a:rPr>
              <a:t>vertices( V )</a:t>
            </a:r>
            <a:r>
              <a:rPr lang="en-IN" sz="2200" dirty="0"/>
              <a:t> and a set of </a:t>
            </a:r>
            <a:r>
              <a:rPr lang="en-IN" sz="2200" dirty="0">
                <a:solidFill>
                  <a:srgbClr val="00B050"/>
                </a:solidFill>
              </a:rPr>
              <a:t>edges( E )</a:t>
            </a:r>
            <a:r>
              <a:rPr lang="en-IN" sz="2200" dirty="0"/>
              <a:t>. The graph is denoted by</a:t>
            </a:r>
            <a:r>
              <a:rPr lang="en-IN" sz="2200" dirty="0">
                <a:highlight>
                  <a:srgbClr val="FFFF00"/>
                </a:highlight>
              </a:rPr>
              <a:t> G(V, E)</a:t>
            </a:r>
            <a:r>
              <a:rPr lang="en-IN" sz="2200" dirty="0"/>
              <a:t>.</a:t>
            </a:r>
            <a:endParaRPr lang="en-IN" sz="2200" dirty="0"/>
          </a:p>
          <a:p>
            <a:pPr marL="0" indent="0">
              <a:buNone/>
            </a:pPr>
            <a:endParaRPr lang="en-IN" sz="2200" dirty="0"/>
          </a:p>
          <a:p>
            <a:pPr marL="0" indent="0">
              <a:buNone/>
            </a:pPr>
            <a:r>
              <a:rPr lang="en-IN" sz="2200" dirty="0"/>
              <a:t>Graph data structures are a powerful tool for representing and analyzing complex relationships between objects or entities. They are particularly useful in fields such as social network analysis, recommendation systems, and computer networks</a:t>
            </a:r>
            <a:endParaRPr lang="en-IN"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8420" y="2371090"/>
            <a:ext cx="9535160" cy="781685"/>
          </a:xfrm>
          <a:prstGeom prst="rect">
            <a:avLst/>
          </a:prstGeom>
          <a:noFill/>
        </p:spPr>
        <p:txBody>
          <a:bodyPr wrap="square" rtlCol="0">
            <a:noAutofit/>
          </a:bodyPr>
          <a:p>
            <a:pPr algn="ctr"/>
            <a:r>
              <a:rPr lang="en-US" sz="2200" b="1">
                <a:gradFill>
                  <a:gsLst>
                    <a:gs pos="0">
                      <a:srgbClr val="7B32B2"/>
                    </a:gs>
                    <a:gs pos="100000">
                      <a:srgbClr val="401A5D"/>
                    </a:gs>
                  </a:gsLst>
                  <a:lin scaled="0"/>
                </a:gradFill>
              </a:rPr>
              <a:t>How do you analyze the network?</a:t>
            </a:r>
            <a:endParaRPr lang="en-US" sz="2200" b="1">
              <a:gradFill>
                <a:gsLst>
                  <a:gs pos="0">
                    <a:srgbClr val="7B32B2"/>
                  </a:gs>
                  <a:gs pos="100000">
                    <a:srgbClr val="401A5D"/>
                  </a:gs>
                </a:gsLst>
                <a:lin scaled="0"/>
              </a:gradFill>
            </a:endParaRPr>
          </a:p>
        </p:txBody>
      </p:sp>
      <p:sp>
        <p:nvSpPr>
          <p:cNvPr id="3" name="Text Box 2"/>
          <p:cNvSpPr txBox="1"/>
          <p:nvPr/>
        </p:nvSpPr>
        <p:spPr>
          <a:xfrm>
            <a:off x="4166870" y="3152775"/>
            <a:ext cx="3491230" cy="2082800"/>
          </a:xfrm>
          <a:prstGeom prst="rect">
            <a:avLst/>
          </a:prstGeom>
          <a:noFill/>
        </p:spPr>
        <p:txBody>
          <a:bodyPr wrap="square" rtlCol="0">
            <a:noAutofit/>
          </a:bodyPr>
          <a:p>
            <a:pPr marL="285750" indent="-285750" algn="just">
              <a:buFont typeface="Wingdings" panose="05000000000000000000" charset="0"/>
              <a:buChar char="v"/>
            </a:pPr>
            <a:r>
              <a:rPr lang="en-US"/>
              <a:t>Data collection</a:t>
            </a:r>
            <a:endParaRPr lang="en-US"/>
          </a:p>
          <a:p>
            <a:pPr marL="285750" indent="-285750" algn="just">
              <a:buFont typeface="Wingdings" panose="05000000000000000000" charset="0"/>
              <a:buChar char="v"/>
            </a:pPr>
            <a:r>
              <a:rPr lang="en-US"/>
              <a:t>Data preparation</a:t>
            </a:r>
            <a:endParaRPr lang="en-US"/>
          </a:p>
          <a:p>
            <a:pPr marL="285750" indent="-285750" algn="just">
              <a:buFont typeface="Wingdings" panose="05000000000000000000" charset="0"/>
              <a:buChar char="v"/>
            </a:pPr>
            <a:r>
              <a:rPr lang="en-US"/>
              <a:t>Data visualization</a:t>
            </a:r>
            <a:endParaRPr lang="en-US"/>
          </a:p>
          <a:p>
            <a:pPr marL="285750" indent="-285750" algn="just">
              <a:buFont typeface="Wingdings" panose="05000000000000000000" charset="0"/>
              <a:buChar char="v"/>
            </a:pPr>
            <a:r>
              <a:rPr lang="en-US"/>
              <a:t>Statistical analysis</a:t>
            </a:r>
            <a:endParaRPr lang="en-US"/>
          </a:p>
          <a:p>
            <a:pPr marL="285750" indent="-285750" algn="just">
              <a:buFont typeface="Wingdings" panose="05000000000000000000" charset="0"/>
              <a:buChar char="v"/>
            </a:pPr>
            <a:r>
              <a:rPr lang="en-US"/>
              <a:t>Interpretation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8345" y="628650"/>
            <a:ext cx="10735310" cy="5382895"/>
          </a:xfrm>
          <a:prstGeom prst="rect">
            <a:avLst/>
          </a:prstGeom>
          <a:noFill/>
        </p:spPr>
        <p:txBody>
          <a:bodyPr wrap="square" rtlCol="0">
            <a:noAutofit/>
          </a:bodyPr>
          <a:p>
            <a:pPr algn="ctr"/>
            <a:r>
              <a:rPr lang="en-US" b="1">
                <a:gradFill>
                  <a:gsLst>
                    <a:gs pos="0">
                      <a:srgbClr val="FECF40"/>
                    </a:gs>
                    <a:gs pos="100000">
                      <a:srgbClr val="846C21"/>
                    </a:gs>
                  </a:gsLst>
                  <a:lin scaled="0"/>
                </a:gradFill>
              </a:rPr>
              <a:t>Which tool is used for network analysis?</a:t>
            </a:r>
            <a:endParaRPr lang="en-US" b="1">
              <a:gradFill>
                <a:gsLst>
                  <a:gs pos="0">
                    <a:srgbClr val="FECF40"/>
                  </a:gs>
                  <a:gs pos="100000">
                    <a:srgbClr val="846C21"/>
                  </a:gs>
                </a:gsLst>
                <a:lin scaled="0"/>
              </a:gradFill>
            </a:endParaRPr>
          </a:p>
          <a:p>
            <a:r>
              <a:rPr lang="en-US"/>
              <a:t>There are many tools that can be used for network analysis, depending on the specific needs and goals of the analysis. Some popular tools include:</a:t>
            </a:r>
            <a:endParaRPr lang="en-US"/>
          </a:p>
          <a:p>
            <a:endParaRPr lang="en-US"/>
          </a:p>
          <a:p>
            <a:r>
              <a:rPr lang="en-US" b="1">
                <a:solidFill>
                  <a:schemeClr val="accent6"/>
                </a:solidFill>
              </a:rPr>
              <a:t>Gephi:</a:t>
            </a:r>
            <a:r>
              <a:rPr lang="en-US"/>
              <a:t> Gephi is an open-source network visualization and analysis software that can be used to analyze and visualize complex networks. It offers a range of features for visualizing and analyzing networks, including layout algorithms, dynamic filtering, and community detection.</a:t>
            </a:r>
            <a:endParaRPr lang="en-US"/>
          </a:p>
          <a:p>
            <a:r>
              <a:rPr lang="en-US" b="1">
                <a:solidFill>
                  <a:srgbClr val="FF0000"/>
                </a:solidFill>
              </a:rPr>
              <a:t>NetworkX:</a:t>
            </a:r>
            <a:r>
              <a:rPr lang="en-US"/>
              <a:t> NetworkX is a Python library for analyzing and manipulating complex networks. It provides tools for generating and manipulating network structures, as well as algorithms for analyzing network data.</a:t>
            </a:r>
            <a:endParaRPr lang="en-US"/>
          </a:p>
          <a:p>
            <a:r>
              <a:rPr lang="en-US" b="1">
                <a:solidFill>
                  <a:srgbClr val="FFC000"/>
                </a:solidFill>
              </a:rPr>
              <a:t>Pajek:</a:t>
            </a:r>
            <a:r>
              <a:rPr lang="en-US"/>
              <a:t> Pajek is a software tool for analyzing and visualizing large networks. It offers a range of features for visualizing and analyzing networks, including layout algorithms, community detection, and centrality measures.</a:t>
            </a:r>
            <a:endParaRPr lang="en-US"/>
          </a:p>
          <a:p>
            <a:r>
              <a:rPr lang="en-US" b="1">
                <a:solidFill>
                  <a:srgbClr val="FFFF00"/>
                </a:solidFill>
              </a:rPr>
              <a:t>Cytoscape: </a:t>
            </a:r>
            <a:r>
              <a:rPr lang="en-US"/>
              <a:t>Cytoscape is a network visualization and analysis software that is specifically designed for biological network analysis. It offers a range of features for visualizing and analyzing networks, including layout algorithms, dynamic filtering, and community detection.</a:t>
            </a:r>
            <a:endParaRPr lang="en-US"/>
          </a:p>
          <a:p>
            <a:r>
              <a:rPr lang="en-US" b="1">
                <a:solidFill>
                  <a:srgbClr val="00B050"/>
                </a:solidFill>
              </a:rPr>
              <a:t>NodeXL:</a:t>
            </a:r>
            <a:r>
              <a:rPr lang="en-US"/>
              <a:t> NodeXL is a free, open-source tool for analyzing and visualizing networks. It is a plugin for Microsoft Excel that allows users to import and analyze network data directly within Excel.</a:t>
            </a:r>
            <a:endParaRPr lang="en-US"/>
          </a:p>
          <a:p>
            <a:r>
              <a:rPr lang="en-US" b="1">
                <a:solidFill>
                  <a:srgbClr val="0070C0"/>
                </a:solidFill>
              </a:rPr>
              <a:t>igraph:</a:t>
            </a:r>
            <a:r>
              <a:rPr lang="en-US"/>
              <a:t> igraph is a network analysis library for the R programming language. It provides a range of tools for generating and manipulating network structures and algorithms for analyzing network data.</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ALGORITHM</a:t>
            </a:r>
            <a:endParaRPr lang="en-IN" altLang="en-US" sz="4400" b="1">
              <a:gradFill>
                <a:gsLst>
                  <a:gs pos="0">
                    <a:srgbClr val="FE4444"/>
                  </a:gs>
                  <a:gs pos="100000">
                    <a:srgbClr val="832B2B"/>
                  </a:gs>
                </a:gsLst>
                <a:lin scaled="0"/>
              </a:gra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814070"/>
            <a:ext cx="10450830" cy="5239385"/>
          </a:xfrm>
          <a:prstGeom prst="rect">
            <a:avLst/>
          </a:prstGeom>
          <a:noFill/>
        </p:spPr>
        <p:txBody>
          <a:bodyPr wrap="square" rtlCol="0">
            <a:noAutofit/>
          </a:bodyPr>
          <a:p>
            <a:r>
              <a:rPr lang="en-US" sz="2200" b="1">
                <a:solidFill>
                  <a:srgbClr val="C00000"/>
                </a:solidFill>
              </a:rPr>
              <a:t>Graph Creation:</a:t>
            </a:r>
            <a:endParaRPr lang="en-US" sz="2200" b="1">
              <a:solidFill>
                <a:srgbClr val="C00000"/>
              </a:solidFill>
            </a:endParaRPr>
          </a:p>
          <a:p>
            <a:r>
              <a:rPr lang="en-US" sz="1700"/>
              <a:t>A graph G is created using the NetworkX library. Edges are added to the graph using the </a:t>
            </a:r>
            <a:r>
              <a:rPr lang="en-US" sz="1700">
                <a:solidFill>
                  <a:srgbClr val="FF0000"/>
                </a:solidFill>
              </a:rPr>
              <a:t>add_edges_from</a:t>
            </a:r>
            <a:r>
              <a:rPr lang="en-US" sz="1700"/>
              <a:t> method.</a:t>
            </a:r>
            <a:endParaRPr lang="en-US" sz="1700"/>
          </a:p>
          <a:p>
            <a:endParaRPr lang="en-US"/>
          </a:p>
          <a:p>
            <a:r>
              <a:rPr lang="en-US" sz="2200" b="1">
                <a:solidFill>
                  <a:srgbClr val="FF0000"/>
                </a:solidFill>
              </a:rPr>
              <a:t>Fixed Node Positions:</a:t>
            </a:r>
            <a:endParaRPr lang="en-US" sz="2200" b="1">
              <a:solidFill>
                <a:srgbClr val="FF0000"/>
              </a:solidFill>
            </a:endParaRPr>
          </a:p>
          <a:p>
            <a:r>
              <a:rPr lang="en-US" sz="1700"/>
              <a:t>Node positions are determined using the spring layout algorithm from NetworkX and stored in the variable </a:t>
            </a:r>
            <a:r>
              <a:rPr lang="en-IN" altLang="en-US" sz="1700">
                <a:solidFill>
                  <a:srgbClr val="00B050"/>
                </a:solidFill>
              </a:rPr>
              <a:t>‘</a:t>
            </a:r>
            <a:r>
              <a:rPr lang="en-US" sz="1700">
                <a:solidFill>
                  <a:srgbClr val="00B050"/>
                </a:solidFill>
              </a:rPr>
              <a:t>pos</a:t>
            </a:r>
            <a:r>
              <a:rPr lang="en-IN" altLang="en-US" sz="1700">
                <a:solidFill>
                  <a:srgbClr val="00B050"/>
                </a:solidFill>
              </a:rPr>
              <a:t>’</a:t>
            </a:r>
            <a:r>
              <a:rPr lang="en-US" sz="1700"/>
              <a:t>. This layout algorithm attempts to minimize the number of edge crossings and overlap </a:t>
            </a:r>
            <a:endParaRPr lang="en-US" sz="1700"/>
          </a:p>
          <a:p>
            <a:r>
              <a:rPr lang="en-US" sz="1700"/>
              <a:t>between nodes.</a:t>
            </a:r>
            <a:endParaRPr lang="en-US" sz="1700"/>
          </a:p>
          <a:p>
            <a:endParaRPr lang="en-US"/>
          </a:p>
          <a:p>
            <a:r>
              <a:rPr lang="en-US" sz="2200" b="1">
                <a:solidFill>
                  <a:srgbClr val="FFC000"/>
                </a:solidFill>
              </a:rPr>
              <a:t>Breadth-First Search (BFS):</a:t>
            </a:r>
            <a:endParaRPr lang="en-US" sz="2200" b="1">
              <a:solidFill>
                <a:srgbClr val="FFC000"/>
              </a:solidFill>
            </a:endParaRPr>
          </a:p>
          <a:p>
            <a:pPr marL="285750" indent="-285750">
              <a:buFont typeface="Arial" panose="020B0604020202020204" pitchFamily="34" charset="0"/>
              <a:buChar char="•"/>
            </a:pPr>
            <a:r>
              <a:rPr lang="en-US" sz="1700"/>
              <a:t>The bfs function performs a Breadth-First Search traversal on the graph.</a:t>
            </a:r>
            <a:endParaRPr lang="en-US" sz="1700"/>
          </a:p>
          <a:p>
            <a:pPr marL="285750" indent="-285750">
              <a:buFont typeface="Arial" panose="020B0604020202020204" pitchFamily="34" charset="0"/>
              <a:buChar char="•"/>
            </a:pPr>
            <a:r>
              <a:rPr lang="en-US" sz="1700"/>
              <a:t>It takes two arguments: graph and start.</a:t>
            </a:r>
            <a:endParaRPr lang="en-US" sz="1700"/>
          </a:p>
          <a:p>
            <a:pPr marL="285750" indent="-285750">
              <a:buFont typeface="Arial" panose="020B0604020202020204" pitchFamily="34" charset="0"/>
              <a:buChar char="•"/>
            </a:pPr>
            <a:r>
              <a:rPr lang="en-US" sz="1700"/>
              <a:t>It initializes an empty set visited to keep track of visited nodes and a queue queue with the start node.</a:t>
            </a:r>
            <a:endParaRPr lang="en-US" sz="1700"/>
          </a:p>
          <a:p>
            <a:pPr marL="285750" indent="-285750">
              <a:buFont typeface="Arial" panose="020B0604020202020204" pitchFamily="34" charset="0"/>
              <a:buChar char="•"/>
            </a:pPr>
            <a:r>
              <a:rPr lang="en-US" sz="1700"/>
              <a:t>While the queue is not empty, it dequeues a node.</a:t>
            </a:r>
            <a:endParaRPr lang="en-US" sz="1700"/>
          </a:p>
          <a:p>
            <a:pPr marL="285750" indent="-285750">
              <a:buFont typeface="Arial" panose="020B0604020202020204" pitchFamily="34" charset="0"/>
              <a:buChar char="•"/>
            </a:pPr>
            <a:r>
              <a:rPr lang="en-US" sz="1700"/>
              <a:t>If the dequeued node is not visited, it marks the node as visited, prints the node, adds its neighbors to the queue, and updates the visualization by drawing the graph with highlighted visited nodes.</a:t>
            </a:r>
            <a:endParaRPr lang="en-US" sz="17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814070"/>
            <a:ext cx="10450830" cy="5239385"/>
          </a:xfrm>
          <a:prstGeom prst="rect">
            <a:avLst/>
          </a:prstGeom>
          <a:noFill/>
        </p:spPr>
        <p:txBody>
          <a:bodyPr wrap="square" rtlCol="0">
            <a:noAutofit/>
          </a:bodyPr>
          <a:p>
            <a:r>
              <a:rPr lang="en-US" sz="2200" b="1">
                <a:solidFill>
                  <a:srgbClr val="7030A0"/>
                </a:solidFill>
              </a:rPr>
              <a:t>Breadth-First Search for Shortest Path:</a:t>
            </a:r>
            <a:endParaRPr lang="en-US" sz="2200" b="1">
              <a:solidFill>
                <a:srgbClr val="7030A0"/>
              </a:solidFill>
            </a:endParaRPr>
          </a:p>
          <a:p>
            <a:endParaRPr lang="en-US" sz="1700"/>
          </a:p>
          <a:p>
            <a:pPr marL="285750" indent="-285750">
              <a:buFont typeface="Arial" panose="020B0604020202020204" pitchFamily="34" charset="0"/>
              <a:buChar char="•"/>
            </a:pPr>
            <a:r>
              <a:rPr lang="en-US" sz="1700"/>
              <a:t>The </a:t>
            </a:r>
            <a:r>
              <a:rPr lang="en-IN" altLang="en-US" sz="1700">
                <a:solidFill>
                  <a:srgbClr val="00B050"/>
                </a:solidFill>
              </a:rPr>
              <a:t>‘</a:t>
            </a:r>
            <a:r>
              <a:rPr lang="en-US" sz="1700">
                <a:solidFill>
                  <a:srgbClr val="00B050"/>
                </a:solidFill>
              </a:rPr>
              <a:t>bfs_path</a:t>
            </a:r>
            <a:r>
              <a:rPr lang="en-IN" altLang="en-US" sz="1700">
                <a:solidFill>
                  <a:srgbClr val="00B050"/>
                </a:solidFill>
              </a:rPr>
              <a:t>’</a:t>
            </a:r>
            <a:r>
              <a:rPr lang="en-US" sz="1700"/>
              <a:t> function finds the shortest path between two nodes using </a:t>
            </a:r>
            <a:r>
              <a:rPr lang="en-IN" altLang="en-US" sz="1700">
                <a:solidFill>
                  <a:srgbClr val="00B050"/>
                </a:solidFill>
              </a:rPr>
              <a:t>‘</a:t>
            </a:r>
            <a:r>
              <a:rPr lang="en-US" sz="1700">
                <a:solidFill>
                  <a:srgbClr val="00B050"/>
                </a:solidFill>
              </a:rPr>
              <a:t>Breadth-First Search</a:t>
            </a:r>
            <a:r>
              <a:rPr lang="en-IN" altLang="en-US" sz="1700"/>
              <a:t>’</a:t>
            </a:r>
            <a:r>
              <a:rPr lang="en-US" sz="1700"/>
              <a:t>.</a:t>
            </a:r>
            <a:endParaRPr lang="en-US" sz="1700"/>
          </a:p>
          <a:p>
            <a:pPr marL="285750" indent="-285750">
              <a:buFont typeface="Arial" panose="020B0604020202020204" pitchFamily="34" charset="0"/>
              <a:buChar char="•"/>
            </a:pPr>
            <a:r>
              <a:rPr lang="en-US" sz="1700"/>
              <a:t>It takes three arguments:</a:t>
            </a:r>
            <a:r>
              <a:rPr lang="en-US" sz="1700">
                <a:solidFill>
                  <a:srgbClr val="00B050"/>
                </a:solidFill>
              </a:rPr>
              <a:t> </a:t>
            </a:r>
            <a:r>
              <a:rPr lang="en-IN" altLang="en-US" sz="1700">
                <a:solidFill>
                  <a:srgbClr val="00B050"/>
                </a:solidFill>
              </a:rPr>
              <a:t>‘</a:t>
            </a:r>
            <a:r>
              <a:rPr lang="en-US" sz="1700">
                <a:solidFill>
                  <a:srgbClr val="00B050"/>
                </a:solidFill>
              </a:rPr>
              <a:t>graph</a:t>
            </a:r>
            <a:r>
              <a:rPr lang="en-IN" altLang="en-US" sz="1700">
                <a:solidFill>
                  <a:srgbClr val="00B050"/>
                </a:solidFill>
              </a:rPr>
              <a:t>’</a:t>
            </a:r>
            <a:r>
              <a:rPr lang="en-US" sz="1700"/>
              <a:t>,</a:t>
            </a:r>
            <a:r>
              <a:rPr lang="en-US" sz="1700">
                <a:solidFill>
                  <a:srgbClr val="00B050"/>
                </a:solidFill>
              </a:rPr>
              <a:t> </a:t>
            </a:r>
            <a:r>
              <a:rPr lang="en-IN" altLang="en-US" sz="1700">
                <a:solidFill>
                  <a:srgbClr val="00B050"/>
                </a:solidFill>
              </a:rPr>
              <a:t>‘</a:t>
            </a:r>
            <a:r>
              <a:rPr lang="en-US" sz="1700">
                <a:solidFill>
                  <a:srgbClr val="00B050"/>
                </a:solidFill>
              </a:rPr>
              <a:t>start</a:t>
            </a:r>
            <a:r>
              <a:rPr lang="en-IN" altLang="en-US" sz="1700">
                <a:solidFill>
                  <a:srgbClr val="00B050"/>
                </a:solidFill>
              </a:rPr>
              <a:t>’</a:t>
            </a:r>
            <a:r>
              <a:rPr lang="en-US" sz="1700"/>
              <a:t>, and </a:t>
            </a:r>
            <a:r>
              <a:rPr lang="en-IN" altLang="en-US" sz="1700">
                <a:solidFill>
                  <a:srgbClr val="00B050"/>
                </a:solidFill>
              </a:rPr>
              <a:t>‘</a:t>
            </a:r>
            <a:r>
              <a:rPr lang="en-US" sz="1700">
                <a:solidFill>
                  <a:srgbClr val="00B050"/>
                </a:solidFill>
              </a:rPr>
              <a:t>end</a:t>
            </a:r>
            <a:r>
              <a:rPr lang="en-IN" altLang="en-US" sz="1700">
                <a:solidFill>
                  <a:srgbClr val="00B050"/>
                </a:solidFill>
              </a:rPr>
              <a:t>’</a:t>
            </a:r>
            <a:r>
              <a:rPr lang="en-US" sz="1700"/>
              <a:t>.</a:t>
            </a:r>
            <a:endParaRPr lang="en-US" sz="1700"/>
          </a:p>
          <a:p>
            <a:pPr marL="285750" indent="-285750">
              <a:buFont typeface="Arial" panose="020B0604020202020204" pitchFamily="34" charset="0"/>
              <a:buChar char="•"/>
            </a:pPr>
            <a:r>
              <a:rPr lang="en-US" sz="1700"/>
              <a:t>It initializes an empty set visited to keep track of visited nodes and a queue</a:t>
            </a:r>
            <a:r>
              <a:rPr lang="en-US" sz="1700">
                <a:solidFill>
                  <a:srgbClr val="00B050"/>
                </a:solidFill>
              </a:rPr>
              <a:t> </a:t>
            </a:r>
            <a:r>
              <a:rPr lang="en-IN" altLang="en-US" sz="1700">
                <a:solidFill>
                  <a:srgbClr val="00B050"/>
                </a:solidFill>
              </a:rPr>
              <a:t>‘</a:t>
            </a:r>
            <a:r>
              <a:rPr lang="en-US" sz="1700">
                <a:solidFill>
                  <a:srgbClr val="00B050"/>
                </a:solidFill>
              </a:rPr>
              <a:t>queue</a:t>
            </a:r>
            <a:r>
              <a:rPr lang="en-IN" altLang="en-US" sz="1700">
                <a:solidFill>
                  <a:srgbClr val="00B050"/>
                </a:solidFill>
              </a:rPr>
              <a:t>’</a:t>
            </a:r>
            <a:r>
              <a:rPr lang="en-US" sz="1700"/>
              <a:t> with a tuple containing the start node and a list containing only the start node.</a:t>
            </a:r>
            <a:endParaRPr lang="en-US" sz="1700"/>
          </a:p>
          <a:p>
            <a:pPr marL="285750" indent="-285750">
              <a:buFont typeface="Arial" panose="020B0604020202020204" pitchFamily="34" charset="0"/>
              <a:buChar char="•"/>
            </a:pPr>
            <a:r>
              <a:rPr lang="en-US" sz="1700"/>
              <a:t>While the queue is not empty, it dequeues a node and its path.</a:t>
            </a:r>
            <a:endParaRPr lang="en-US" sz="1700"/>
          </a:p>
          <a:p>
            <a:pPr marL="285750" indent="-285750">
              <a:buFont typeface="Arial" panose="020B0604020202020204" pitchFamily="34" charset="0"/>
              <a:buChar char="•"/>
            </a:pPr>
            <a:r>
              <a:rPr lang="en-US" sz="1700"/>
              <a:t>If the dequeued node is the destination node </a:t>
            </a:r>
            <a:r>
              <a:rPr lang="en-US" sz="1700">
                <a:solidFill>
                  <a:srgbClr val="00B050"/>
                </a:solidFill>
              </a:rPr>
              <a:t>(end)</a:t>
            </a:r>
            <a:r>
              <a:rPr lang="en-US" sz="1700"/>
              <a:t>, it returns the shortest path to reach that node.</a:t>
            </a:r>
            <a:endParaRPr lang="en-US" sz="1700"/>
          </a:p>
          <a:p>
            <a:pPr marL="285750" indent="-285750">
              <a:buFont typeface="Arial" panose="020B0604020202020204" pitchFamily="34" charset="0"/>
              <a:buChar char="•"/>
            </a:pPr>
            <a:r>
              <a:rPr lang="en-US" sz="1700"/>
              <a:t>Otherwise, it marks the node as visited, adds its neighbors to the queue along with their respective paths, and updates the visualization by drawing the graph with highlighted visited nodes.</a:t>
            </a:r>
            <a:endParaRPr lang="en-US" sz="1700"/>
          </a:p>
          <a:p>
            <a:endParaRPr lang="en-US" sz="2200" b="1">
              <a:solidFill>
                <a:srgbClr val="0070C0"/>
              </a:solidFill>
            </a:endParaRPr>
          </a:p>
          <a:p>
            <a:r>
              <a:rPr lang="en-US" sz="2200" b="1">
                <a:solidFill>
                  <a:srgbClr val="0070C0"/>
                </a:solidFill>
              </a:rPr>
              <a:t>Depth-First Search (DFS):</a:t>
            </a:r>
            <a:endParaRPr lang="en-US" sz="2200" b="1">
              <a:solidFill>
                <a:srgbClr val="0070C0"/>
              </a:solidFill>
            </a:endParaRPr>
          </a:p>
          <a:p>
            <a:endParaRPr lang="en-US" sz="1700"/>
          </a:p>
          <a:p>
            <a:pPr marL="285750" indent="-285750">
              <a:buFont typeface="Arial" panose="020B0604020202020204" pitchFamily="34" charset="0"/>
              <a:buChar char="•"/>
            </a:pPr>
            <a:r>
              <a:rPr lang="en-US" sz="1700"/>
              <a:t>The </a:t>
            </a:r>
            <a:r>
              <a:rPr lang="en-IN" altLang="en-US" sz="1700">
                <a:solidFill>
                  <a:srgbClr val="00B050"/>
                </a:solidFill>
              </a:rPr>
              <a:t>‘</a:t>
            </a:r>
            <a:r>
              <a:rPr lang="en-US" sz="1700">
                <a:solidFill>
                  <a:srgbClr val="00B050"/>
                </a:solidFill>
              </a:rPr>
              <a:t>dfs</a:t>
            </a:r>
            <a:r>
              <a:rPr lang="en-IN" altLang="en-US" sz="1700">
                <a:solidFill>
                  <a:srgbClr val="00B050"/>
                </a:solidFill>
              </a:rPr>
              <a:t>’</a:t>
            </a:r>
            <a:r>
              <a:rPr lang="en-US" sz="1700"/>
              <a:t> function performs a Depth-First Search traversal on the graph.</a:t>
            </a:r>
            <a:endParaRPr lang="en-US" sz="1700"/>
          </a:p>
          <a:p>
            <a:pPr marL="285750" indent="-285750">
              <a:buFont typeface="Arial" panose="020B0604020202020204" pitchFamily="34" charset="0"/>
              <a:buChar char="•"/>
            </a:pPr>
            <a:r>
              <a:rPr lang="en-US" sz="1700"/>
              <a:t>It takes three arguments: </a:t>
            </a:r>
            <a:r>
              <a:rPr lang="en-US" sz="1700">
                <a:solidFill>
                  <a:srgbClr val="00B050"/>
                </a:solidFill>
              </a:rPr>
              <a:t>graph</a:t>
            </a:r>
            <a:r>
              <a:rPr lang="en-US" sz="1700"/>
              <a:t>, </a:t>
            </a:r>
            <a:r>
              <a:rPr lang="en-US" sz="1700">
                <a:solidFill>
                  <a:srgbClr val="00B050"/>
                </a:solidFill>
              </a:rPr>
              <a:t>start</a:t>
            </a:r>
            <a:r>
              <a:rPr lang="en-US" sz="1700"/>
              <a:t>, and an optional</a:t>
            </a:r>
            <a:r>
              <a:rPr lang="en-US" sz="1700">
                <a:solidFill>
                  <a:srgbClr val="00B050"/>
                </a:solidFill>
              </a:rPr>
              <a:t> visited</a:t>
            </a:r>
            <a:r>
              <a:rPr lang="en-US" sz="1700"/>
              <a:t> set (used for recursion).</a:t>
            </a:r>
            <a:endParaRPr lang="en-US" sz="1700"/>
          </a:p>
          <a:p>
            <a:pPr marL="285750" indent="-285750">
              <a:buFont typeface="Arial" panose="020B0604020202020204" pitchFamily="34" charset="0"/>
              <a:buChar char="•"/>
            </a:pPr>
            <a:r>
              <a:rPr lang="en-US" sz="1700"/>
              <a:t>If the </a:t>
            </a:r>
            <a:r>
              <a:rPr lang="en-US" sz="1700">
                <a:solidFill>
                  <a:srgbClr val="00B050"/>
                </a:solidFill>
              </a:rPr>
              <a:t>visited </a:t>
            </a:r>
            <a:r>
              <a:rPr lang="en-US" sz="1700"/>
              <a:t>set is not provided, it initializes an empty set.</a:t>
            </a:r>
            <a:endParaRPr lang="en-US" sz="1700"/>
          </a:p>
          <a:p>
            <a:pPr marL="285750" indent="-285750">
              <a:buFont typeface="Arial" panose="020B0604020202020204" pitchFamily="34" charset="0"/>
              <a:buChar char="•"/>
            </a:pPr>
            <a:r>
              <a:rPr lang="en-US" sz="1700"/>
              <a:t>It starts by adding the start node to the </a:t>
            </a:r>
            <a:r>
              <a:rPr lang="en-US" sz="1700">
                <a:solidFill>
                  <a:srgbClr val="00B050"/>
                </a:solidFill>
              </a:rPr>
              <a:t>visited</a:t>
            </a:r>
            <a:r>
              <a:rPr lang="en-US" sz="1700"/>
              <a:t> set and prints the current node.</a:t>
            </a:r>
            <a:endParaRPr lang="en-US" sz="1700"/>
          </a:p>
          <a:p>
            <a:pPr marL="285750" indent="-285750">
              <a:buFont typeface="Arial" panose="020B0604020202020204" pitchFamily="34" charset="0"/>
              <a:buChar char="•"/>
            </a:pPr>
            <a:r>
              <a:rPr lang="en-US" sz="1700"/>
              <a:t>It then recursively explores each neighbor of the current node that has not been visited and updates the visualization by drawing the graph with the current node highlighted.</a:t>
            </a:r>
            <a:endParaRPr lang="en-US" sz="17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1371600"/>
            <a:ext cx="10450830" cy="5239385"/>
          </a:xfrm>
          <a:prstGeom prst="rect">
            <a:avLst/>
          </a:prstGeom>
          <a:noFill/>
        </p:spPr>
        <p:txBody>
          <a:bodyPr wrap="square" rtlCol="0">
            <a:noAutofit/>
          </a:bodyPr>
          <a:p>
            <a:r>
              <a:rPr lang="en-US" sz="2200" b="1">
                <a:solidFill>
                  <a:srgbClr val="7030A0"/>
                </a:solidFill>
              </a:rPr>
              <a:t>Visualization:</a:t>
            </a:r>
            <a:endParaRPr lang="en-US" sz="2200" b="1">
              <a:solidFill>
                <a:srgbClr val="7030A0"/>
              </a:solidFill>
            </a:endParaRPr>
          </a:p>
          <a:p>
            <a:endParaRPr lang="en-US" sz="2200" b="1">
              <a:solidFill>
                <a:srgbClr val="7030A0"/>
              </a:solidFill>
            </a:endParaRPr>
          </a:p>
          <a:p>
            <a:pPr marL="285750" indent="-285750">
              <a:buFont typeface="Arial" panose="020B0604020202020204" pitchFamily="34" charset="0"/>
              <a:buChar char="•"/>
            </a:pPr>
            <a:r>
              <a:rPr sz="1700"/>
              <a:t>Visualization is performed using Matplotlib and NetworkX's drawing functions.</a:t>
            </a:r>
            <a:endParaRPr sz="1700"/>
          </a:p>
          <a:p>
            <a:pPr marL="285750" indent="-285750">
              <a:buFont typeface="Arial" panose="020B0604020202020204" pitchFamily="34" charset="0"/>
              <a:buChar char="•"/>
            </a:pPr>
            <a:r>
              <a:rPr sz="1700"/>
              <a:t>During BFS traversal and finding the shortest path, the graph is drawn with nodes highlighted in red for visited nodes and blue for unvisited nodes.</a:t>
            </a:r>
            <a:endParaRPr sz="1700"/>
          </a:p>
          <a:p>
            <a:pPr marL="285750" indent="-285750">
              <a:buFont typeface="Arial" panose="020B0604020202020204" pitchFamily="34" charset="0"/>
              <a:buChar char="•"/>
            </a:pPr>
            <a:r>
              <a:rPr sz="1700"/>
              <a:t>The </a:t>
            </a:r>
            <a:r>
              <a:rPr sz="1700">
                <a:solidFill>
                  <a:srgbClr val="00B050"/>
                </a:solidFill>
              </a:rPr>
              <a:t>plt.pause(1)</a:t>
            </a:r>
            <a:r>
              <a:rPr sz="1700"/>
              <a:t> function pauses the visualization for 1 second after each step to allow for visualization of the traversal process.</a:t>
            </a:r>
            <a:endParaRPr sz="1700"/>
          </a:p>
          <a:p>
            <a:pPr marL="285750" indent="-285750">
              <a:buFont typeface="Arial" panose="020B0604020202020204" pitchFamily="34" charset="0"/>
              <a:buChar char="•"/>
            </a:pPr>
            <a:r>
              <a:rPr sz="1700">
                <a:solidFill>
                  <a:srgbClr val="00B050"/>
                </a:solidFill>
              </a:rPr>
              <a:t>plt.clf()</a:t>
            </a:r>
            <a:r>
              <a:rPr sz="1700"/>
              <a:t> clears the current figure after each step of the traversal to avoid overlapping visualizations.</a:t>
            </a:r>
            <a:endParaRPr sz="1700"/>
          </a:p>
          <a:p>
            <a:pPr marL="285750" indent="-285750">
              <a:buFont typeface="Arial" panose="020B0604020202020204" pitchFamily="34" charset="0"/>
              <a:buChar char="•"/>
            </a:pPr>
            <a:endParaRPr lang="en-US" sz="1700" b="1">
              <a:solidFill>
                <a:srgbClr val="0070C0"/>
              </a:solidFill>
            </a:endParaRPr>
          </a:p>
          <a:p>
            <a:pPr marL="285750" indent="-285750">
              <a:buFont typeface="Arial" panose="020B0604020202020204" pitchFamily="34" charset="0"/>
              <a:buChar char="•"/>
            </a:pPr>
            <a:endParaRPr lang="en-US" sz="1700" b="1">
              <a:solidFill>
                <a:srgbClr val="0070C0"/>
              </a:solidFill>
            </a:endParaRPr>
          </a:p>
          <a:p>
            <a:pPr marL="285750" indent="-285750">
              <a:buFont typeface="Arial" panose="020B0604020202020204" pitchFamily="34" charset="0"/>
              <a:buChar char="•"/>
            </a:pPr>
            <a:endParaRPr lang="en-US" sz="1700" b="1">
              <a:solidFill>
                <a:srgbClr val="0070C0"/>
              </a:solidFill>
            </a:endParaRPr>
          </a:p>
          <a:p>
            <a:pPr indent="0">
              <a:buNone/>
            </a:pPr>
            <a:r>
              <a:rPr lang="en-US" sz="2200" b="1">
                <a:solidFill>
                  <a:srgbClr val="0070C0"/>
                </a:solidFill>
              </a:rPr>
              <a:t>Main Execution:</a:t>
            </a:r>
            <a:endParaRPr lang="en-US" sz="2200" b="1">
              <a:solidFill>
                <a:srgbClr val="0070C0"/>
              </a:solidFill>
            </a:endParaRPr>
          </a:p>
          <a:p>
            <a:pPr indent="0">
              <a:buNone/>
            </a:pPr>
            <a:endParaRPr lang="en-US" sz="2200" b="1">
              <a:solidFill>
                <a:srgbClr val="0070C0"/>
              </a:solidFill>
            </a:endParaRPr>
          </a:p>
          <a:p>
            <a:pPr marL="285750" indent="-285750">
              <a:buFont typeface="Arial" panose="020B0604020202020204" pitchFamily="34" charset="0"/>
              <a:buChar char="•"/>
            </a:pPr>
            <a:r>
              <a:rPr sz="1700"/>
              <a:t>The main execution section calls BFS, BFS for finding the shortest path, and DFS functions with specified start and end nodes. It then prints the shortest path returned by the BFS for finding the shortest path algorithm.</a:t>
            </a:r>
            <a:endParaRPr sz="1700"/>
          </a:p>
          <a:p>
            <a:pPr marL="285750" indent="-285750">
              <a:buFont typeface="Arial" panose="020B0604020202020204" pitchFamily="34" charset="0"/>
              <a:buChar char="•"/>
            </a:pPr>
            <a:endParaRPr sz="1700"/>
          </a:p>
          <a:p>
            <a:pPr marL="285750" indent="-285750">
              <a:buFont typeface="Arial" panose="020B0604020202020204" pitchFamily="34" charset="0"/>
              <a:buChar char="•"/>
            </a:pPr>
            <a:endParaRPr sz="1700"/>
          </a:p>
          <a:p>
            <a:pPr marL="285750" indent="-285750">
              <a:buFont typeface="Arial" panose="020B0604020202020204" pitchFamily="34" charset="0"/>
              <a:buChar char="•"/>
            </a:pPr>
            <a:endParaRPr sz="17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FLOWCHART</a:t>
            </a:r>
            <a:endParaRPr lang="en-IN" altLang="en-US" sz="4400" b="1">
              <a:gradFill>
                <a:gsLst>
                  <a:gs pos="0">
                    <a:srgbClr val="FE4444"/>
                  </a:gs>
                  <a:gs pos="100000">
                    <a:srgbClr val="832B2B"/>
                  </a:gs>
                </a:gsLst>
                <a:lin scaled="0"/>
              </a:gra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rcRect b="40875"/>
          <a:stretch>
            <a:fillRect/>
          </a:stretch>
        </p:blipFill>
        <p:spPr>
          <a:xfrm>
            <a:off x="3359150" y="664845"/>
            <a:ext cx="5474335" cy="6193790"/>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t="60660"/>
          <a:stretch>
            <a:fillRect/>
          </a:stretch>
        </p:blipFill>
        <p:spPr>
          <a:xfrm>
            <a:off x="4053840" y="285750"/>
            <a:ext cx="4276725" cy="6572250"/>
          </a:xfrm>
          <a:prstGeom prst="rect">
            <a:avLst/>
          </a:prstGeom>
          <a:noFill/>
          <a:ln w="9525">
            <a:noFill/>
          </a:ln>
        </p:spPr>
      </p:pic>
      <p:cxnSp>
        <p:nvCxnSpPr>
          <p:cNvPr id="2" name="Straight Arrow Connector 1"/>
          <p:cNvCxnSpPr/>
          <p:nvPr/>
        </p:nvCxnSpPr>
        <p:spPr>
          <a:xfrm>
            <a:off x="6096000" y="-59055"/>
            <a:ext cx="0" cy="339090"/>
          </a:xfrm>
          <a:prstGeom prst="straightConnector1">
            <a:avLst/>
          </a:prstGeom>
          <a:ln>
            <a:solidFill>
              <a:schemeClr val="tx2"/>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IMPLEMENTATION</a:t>
            </a:r>
            <a:endParaRPr lang="en-IN" altLang="en-US" sz="4400" b="1">
              <a:gradFill>
                <a:gsLst>
                  <a:gs pos="0">
                    <a:srgbClr val="FE4444"/>
                  </a:gs>
                  <a:gs pos="100000">
                    <a:srgbClr val="832B2B"/>
                  </a:gs>
                </a:gsLst>
                <a:lin scaled="0"/>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525" y="1590040"/>
            <a:ext cx="10201275" cy="4649470"/>
          </a:xfrm>
        </p:spPr>
        <p:txBody>
          <a:bodyPr/>
          <a:lstStyle/>
          <a:p>
            <a:pPr marL="0" indent="0">
              <a:buNone/>
            </a:pPr>
            <a:endParaRPr lang="en-IN" sz="2200" dirty="0"/>
          </a:p>
          <a:p>
            <a:pPr marL="0" indent="0">
              <a:buNone/>
            </a:pPr>
            <a:r>
              <a:rPr lang="en-IN" sz="2200" dirty="0"/>
              <a:t>In the field of sports data science, graph data structures can be used to analyze and understand the dynamics of team performance and player interactions on the field.</a:t>
            </a:r>
            <a:endParaRPr lang="en-IN" sz="2200" dirty="0"/>
          </a:p>
          <a:p>
            <a:pPr marL="0" indent="0">
              <a:buNone/>
            </a:pPr>
            <a:endParaRPr lang="en-IN" sz="2200" dirty="0"/>
          </a:p>
          <a:p>
            <a:pPr marL="0" indent="0">
              <a:buNone/>
            </a:pPr>
            <a:r>
              <a:rPr lang="en-IN" sz="2200" dirty="0"/>
              <a:t>Imagine a game of football as a web of connections, where players are the nodes and their interactions on the field are the edges. This web of connections is exactly what a graph data structure represents, and it’s the key to unlocking insights into team performance and player dynamics in sports.</a:t>
            </a:r>
            <a:endParaRPr lang="en-IN" sz="2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04925" y="427990"/>
            <a:ext cx="10257155" cy="5777230"/>
          </a:xfrm>
          <a:prstGeom prst="rect">
            <a:avLst/>
          </a:prstGeom>
          <a:noFill/>
        </p:spPr>
        <p:txBody>
          <a:bodyPr wrap="square" rtlCol="0">
            <a:noAutofit/>
          </a:bodyPr>
          <a:p>
            <a:r>
              <a:rPr lang="en-US" sz="1300">
                <a:solidFill>
                  <a:srgbClr val="FF0000"/>
                </a:solidFill>
              </a:rPr>
              <a:t>import</a:t>
            </a:r>
            <a:r>
              <a:rPr lang="en-US" sz="1300"/>
              <a:t> networkx as nx</a:t>
            </a:r>
            <a:endParaRPr lang="en-US" sz="1300"/>
          </a:p>
          <a:p>
            <a:r>
              <a:rPr lang="en-US" sz="1300">
                <a:solidFill>
                  <a:srgbClr val="FF0000"/>
                </a:solidFill>
              </a:rPr>
              <a:t>import</a:t>
            </a:r>
            <a:r>
              <a:rPr lang="en-US" sz="1300"/>
              <a:t> matplotlib.pyplot as plt</a:t>
            </a:r>
            <a:endParaRPr lang="en-US" sz="1300"/>
          </a:p>
          <a:p>
            <a:endParaRPr lang="en-US" sz="1300"/>
          </a:p>
          <a:p>
            <a:r>
              <a:rPr lang="en-US" sz="1500">
                <a:solidFill>
                  <a:srgbClr val="00B050"/>
                </a:solidFill>
              </a:rPr>
              <a:t># Create a graph</a:t>
            </a:r>
            <a:endParaRPr lang="en-US" sz="1500">
              <a:solidFill>
                <a:srgbClr val="00B050"/>
              </a:solidFill>
            </a:endParaRPr>
          </a:p>
          <a:p>
            <a:r>
              <a:rPr lang="en-US" sz="1300"/>
              <a:t>G = nx.Graph()</a:t>
            </a:r>
            <a:endParaRPr lang="en-US" sz="1300"/>
          </a:p>
          <a:p>
            <a:r>
              <a:rPr lang="en-US" sz="1300"/>
              <a:t>G.add_edges_from([(1,2),(2,3),(3,4),(3,5),(4,6),(6,7),(2,8),(8,9),(9,4)])</a:t>
            </a:r>
            <a:endParaRPr lang="en-US" sz="1300"/>
          </a:p>
          <a:p>
            <a:endParaRPr lang="en-US" sz="1300"/>
          </a:p>
          <a:p>
            <a:r>
              <a:rPr lang="en-US" sz="1500">
                <a:solidFill>
                  <a:srgbClr val="00B050"/>
                </a:solidFill>
              </a:rPr>
              <a:t># Fixed position of nodes using spring layout</a:t>
            </a:r>
            <a:endParaRPr lang="en-US" sz="1500">
              <a:solidFill>
                <a:srgbClr val="00B050"/>
              </a:solidFill>
            </a:endParaRPr>
          </a:p>
          <a:p>
            <a:r>
              <a:rPr lang="en-US" sz="1300"/>
              <a:t>pos = nx.spring_layout(G)</a:t>
            </a:r>
            <a:endParaRPr lang="en-US" sz="1300"/>
          </a:p>
          <a:p>
            <a:endParaRPr lang="en-US" sz="1300"/>
          </a:p>
          <a:p>
            <a:endParaRPr lang="en-US" sz="1300"/>
          </a:p>
          <a:p>
            <a:r>
              <a:rPr lang="en-US" sz="1500">
                <a:solidFill>
                  <a:srgbClr val="00B050"/>
                </a:solidFill>
              </a:rPr>
              <a:t># Breadth-First Search (BFS)</a:t>
            </a:r>
            <a:endParaRPr lang="en-US" sz="1500">
              <a:solidFill>
                <a:srgbClr val="00B050"/>
              </a:solidFill>
            </a:endParaRPr>
          </a:p>
          <a:p>
            <a:r>
              <a:rPr lang="en-US" sz="1300">
                <a:solidFill>
                  <a:srgbClr val="FF0000"/>
                </a:solidFill>
              </a:rPr>
              <a:t>def</a:t>
            </a:r>
            <a:r>
              <a:rPr lang="en-US" sz="1300"/>
              <a:t> bfs(graph, start):</a:t>
            </a:r>
            <a:endParaRPr lang="en-US" sz="1300"/>
          </a:p>
          <a:p>
            <a:r>
              <a:rPr lang="en-US" sz="1300"/>
              <a:t>    visited = set()</a:t>
            </a:r>
            <a:endParaRPr lang="en-US" sz="1300"/>
          </a:p>
          <a:p>
            <a:r>
              <a:rPr lang="en-US" sz="1300"/>
              <a:t>    queue = [start]</a:t>
            </a:r>
            <a:endParaRPr lang="en-US" sz="1300"/>
          </a:p>
          <a:p>
            <a:endParaRPr lang="en-US" sz="1300"/>
          </a:p>
          <a:p>
            <a:r>
              <a:rPr lang="en-US" sz="1300"/>
              <a:t>    while queue:</a:t>
            </a:r>
            <a:endParaRPr lang="en-US" sz="1300"/>
          </a:p>
          <a:p>
            <a:r>
              <a:rPr lang="en-US" sz="1300"/>
              <a:t>        node = queue.pop(0)</a:t>
            </a:r>
            <a:endParaRPr lang="en-US" sz="1300"/>
          </a:p>
          <a:p>
            <a:r>
              <a:rPr lang="en-US" sz="1300"/>
              <a:t>        </a:t>
            </a:r>
            <a:r>
              <a:rPr lang="en-US" sz="1300">
                <a:solidFill>
                  <a:srgbClr val="FF0000"/>
                </a:solidFill>
              </a:rPr>
              <a:t>if</a:t>
            </a:r>
            <a:r>
              <a:rPr lang="en-US" sz="1300"/>
              <a:t> node not in visited:</a:t>
            </a:r>
            <a:endParaRPr lang="en-US" sz="1300"/>
          </a:p>
          <a:p>
            <a:r>
              <a:rPr lang="en-US" sz="1300"/>
              <a:t>            visited.add(node)</a:t>
            </a:r>
            <a:endParaRPr lang="en-US" sz="1300"/>
          </a:p>
          <a:p>
            <a:r>
              <a:rPr lang="en-US" sz="1300"/>
              <a:t>            print(node, end=' ')</a:t>
            </a:r>
            <a:endParaRPr lang="en-US" sz="1300"/>
          </a:p>
          <a:p>
            <a:r>
              <a:rPr lang="en-US" sz="1300"/>
              <a:t>            neighbors = graph.neighbors(node)</a:t>
            </a:r>
            <a:r>
              <a:rPr lang="en-IN" altLang="en-US" sz="1300"/>
              <a:t> </a:t>
            </a:r>
            <a:r>
              <a:rPr lang="en-IN" altLang="en-US" sz="1300">
                <a:solidFill>
                  <a:srgbClr val="00B050"/>
                </a:solidFill>
              </a:rPr>
              <a:t># get a neighbors</a:t>
            </a:r>
            <a:endParaRPr lang="en-US" sz="1300"/>
          </a:p>
          <a:p>
            <a:r>
              <a:rPr lang="en-US" sz="1300"/>
              <a:t>            queue.extend(neighbors)</a:t>
            </a:r>
            <a:r>
              <a:rPr lang="en-IN" altLang="en-US" sz="1300"/>
              <a:t>  </a:t>
            </a:r>
            <a:endParaRPr lang="en-US" sz="1300"/>
          </a:p>
          <a:p>
            <a:endParaRPr lang="en-US" sz="1300"/>
          </a:p>
          <a:p>
            <a:r>
              <a:rPr lang="en-US" sz="1300"/>
              <a:t>           </a:t>
            </a:r>
            <a:r>
              <a:rPr lang="en-US" sz="1500">
                <a:solidFill>
                  <a:srgbClr val="00B050"/>
                </a:solidFill>
              </a:rPr>
              <a:t> # Visualization: Highlight the visited node</a:t>
            </a:r>
            <a:endParaRPr lang="en-US" sz="1500">
              <a:solidFill>
                <a:srgbClr val="00B050"/>
              </a:solidFill>
            </a:endParaRPr>
          </a:p>
          <a:p>
            <a:r>
              <a:rPr lang="en-US" sz="1300"/>
              <a:t>            nx.draw(graph, pos=pos, with_labels=True, node_color=['red'</a:t>
            </a:r>
            <a:r>
              <a:rPr lang="en-US" sz="1300">
                <a:solidFill>
                  <a:srgbClr val="FF0000"/>
                </a:solidFill>
              </a:rPr>
              <a:t> if</a:t>
            </a:r>
            <a:r>
              <a:rPr lang="en-US" sz="1300"/>
              <a:t> n == node else 'skyblue' </a:t>
            </a:r>
            <a:r>
              <a:rPr lang="en-US" sz="1300">
                <a:solidFill>
                  <a:srgbClr val="FF0000"/>
                </a:solidFill>
              </a:rPr>
              <a:t>for</a:t>
            </a:r>
            <a:r>
              <a:rPr lang="en-US" sz="1300"/>
              <a:t> n</a:t>
            </a:r>
            <a:r>
              <a:rPr lang="en-US" sz="1300">
                <a:solidFill>
                  <a:srgbClr val="FF0000"/>
                </a:solidFill>
              </a:rPr>
              <a:t> in</a:t>
            </a:r>
            <a:r>
              <a:rPr lang="en-US" sz="1300"/>
              <a:t> graph.nodes()], node_size=700)</a:t>
            </a:r>
            <a:endParaRPr lang="en-US" sz="1300"/>
          </a:p>
          <a:p>
            <a:r>
              <a:rPr lang="en-US" sz="1300"/>
              <a:t>            plt.title('BFS Traversal')</a:t>
            </a:r>
            <a:endParaRPr lang="en-US" sz="1300"/>
          </a:p>
          <a:p>
            <a:r>
              <a:rPr lang="en-US" sz="1300"/>
              <a:t>            plt.pause(1)</a:t>
            </a:r>
            <a:endParaRPr lang="en-US" sz="1300"/>
          </a:p>
          <a:p>
            <a:r>
              <a:rPr lang="en-US" sz="1300"/>
              <a:t>            plt.clf()</a:t>
            </a:r>
            <a:endParaRPr lang="en-US"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0165" y="989330"/>
            <a:ext cx="10241915" cy="5777230"/>
          </a:xfrm>
          <a:prstGeom prst="rect">
            <a:avLst/>
          </a:prstGeom>
          <a:noFill/>
        </p:spPr>
        <p:txBody>
          <a:bodyPr wrap="square" rtlCol="0">
            <a:noAutofit/>
          </a:bodyPr>
          <a:p>
            <a:r>
              <a:rPr lang="en-US" sz="1500">
                <a:solidFill>
                  <a:srgbClr val="00B050"/>
                </a:solidFill>
              </a:rPr>
              <a:t># Breadth-First Search  Shortest Path(BFS)</a:t>
            </a:r>
            <a:endParaRPr lang="en-US" sz="1500">
              <a:solidFill>
                <a:srgbClr val="00B050"/>
              </a:solidFill>
            </a:endParaRPr>
          </a:p>
          <a:p>
            <a:r>
              <a:rPr lang="en-US" sz="1300">
                <a:solidFill>
                  <a:srgbClr val="7030A0"/>
                </a:solidFill>
              </a:rPr>
              <a:t>def</a:t>
            </a:r>
            <a:r>
              <a:rPr lang="en-US" sz="1300"/>
              <a:t> bfs_path(graph, start, end):</a:t>
            </a:r>
            <a:endParaRPr lang="en-US" sz="1300"/>
          </a:p>
          <a:p>
            <a:r>
              <a:rPr lang="en-US" sz="1300"/>
              <a:t>    visited = set()</a:t>
            </a:r>
            <a:endParaRPr lang="en-US" sz="1300"/>
          </a:p>
          <a:p>
            <a:r>
              <a:rPr lang="en-US" sz="1300"/>
              <a:t>    queue = [(start, [start])]</a:t>
            </a:r>
            <a:endParaRPr lang="en-US" sz="1300"/>
          </a:p>
          <a:p>
            <a:endParaRPr lang="en-US" sz="1300"/>
          </a:p>
          <a:p>
            <a:r>
              <a:rPr lang="en-US" sz="1300"/>
              <a:t>   </a:t>
            </a:r>
            <a:r>
              <a:rPr lang="en-US" sz="1300">
                <a:solidFill>
                  <a:srgbClr val="FF0000"/>
                </a:solidFill>
              </a:rPr>
              <a:t> while</a:t>
            </a:r>
            <a:r>
              <a:rPr lang="en-US" sz="1300"/>
              <a:t> queue:</a:t>
            </a:r>
            <a:endParaRPr lang="en-US" sz="1300"/>
          </a:p>
          <a:p>
            <a:r>
              <a:rPr lang="en-US" sz="1300"/>
              <a:t>        node, path = queue.pop(0)</a:t>
            </a:r>
            <a:endParaRPr lang="en-US" sz="1300"/>
          </a:p>
          <a:p>
            <a:r>
              <a:rPr lang="en-US" sz="1300"/>
              <a:t>        </a:t>
            </a:r>
            <a:r>
              <a:rPr lang="en-US" sz="1300">
                <a:solidFill>
                  <a:srgbClr val="FF0000"/>
                </a:solidFill>
              </a:rPr>
              <a:t>if</a:t>
            </a:r>
            <a:r>
              <a:rPr lang="en-US" sz="1300"/>
              <a:t> node not in visited:</a:t>
            </a:r>
            <a:endParaRPr lang="en-US" sz="1300"/>
          </a:p>
          <a:p>
            <a:r>
              <a:rPr lang="en-US" sz="1300"/>
              <a:t>          </a:t>
            </a:r>
            <a:r>
              <a:rPr lang="en-US" sz="1300">
                <a:solidFill>
                  <a:srgbClr val="FF0000"/>
                </a:solidFill>
              </a:rPr>
              <a:t>  if</a:t>
            </a:r>
            <a:r>
              <a:rPr lang="en-US" sz="1300"/>
              <a:t> node == end:</a:t>
            </a:r>
            <a:endParaRPr lang="en-US" sz="1300"/>
          </a:p>
          <a:p>
            <a:r>
              <a:rPr lang="en-US" sz="1300"/>
              <a:t>                return path</a:t>
            </a:r>
            <a:endParaRPr lang="en-US" sz="1300"/>
          </a:p>
          <a:p>
            <a:r>
              <a:rPr lang="en-US" sz="1300"/>
              <a:t>            visited.add(node)</a:t>
            </a:r>
            <a:endParaRPr lang="en-US" sz="1300"/>
          </a:p>
          <a:p>
            <a:r>
              <a:rPr lang="en-US" sz="1300"/>
              <a:t>            neighbors = graph.neighbors(node)</a:t>
            </a:r>
            <a:endParaRPr lang="en-US" sz="1300"/>
          </a:p>
          <a:p>
            <a:r>
              <a:rPr lang="en-US" sz="1300"/>
              <a:t>          </a:t>
            </a:r>
            <a:r>
              <a:rPr lang="en-US" sz="1300">
                <a:solidFill>
                  <a:srgbClr val="FF0000"/>
                </a:solidFill>
              </a:rPr>
              <a:t>  for</a:t>
            </a:r>
            <a:r>
              <a:rPr lang="en-US" sz="1300"/>
              <a:t> neighbor in neighbors:</a:t>
            </a:r>
            <a:endParaRPr lang="en-US" sz="1300"/>
          </a:p>
          <a:p>
            <a:r>
              <a:rPr lang="en-US" sz="1300"/>
              <a:t>               </a:t>
            </a:r>
            <a:r>
              <a:rPr lang="en-US" sz="1300">
                <a:solidFill>
                  <a:srgbClr val="FF0000"/>
                </a:solidFill>
              </a:rPr>
              <a:t> if </a:t>
            </a:r>
            <a:r>
              <a:rPr lang="en-US" sz="1300"/>
              <a:t>neighbor not in visited:</a:t>
            </a:r>
            <a:endParaRPr lang="en-US" sz="1300"/>
          </a:p>
          <a:p>
            <a:r>
              <a:rPr lang="en-US" sz="1300"/>
              <a:t>                    queue.append((neighbor, path + [neighbor]))</a:t>
            </a:r>
            <a:endParaRPr lang="en-US" sz="1300"/>
          </a:p>
          <a:p>
            <a:endParaRPr lang="en-US" sz="1300"/>
          </a:p>
          <a:p>
            <a:r>
              <a:rPr lang="en-US" sz="1300"/>
              <a:t>          </a:t>
            </a:r>
            <a:r>
              <a:rPr lang="en-US" sz="1500">
                <a:solidFill>
                  <a:srgbClr val="00B050"/>
                </a:solidFill>
              </a:rPr>
              <a:t>  # Visualization: Highlight the visited node</a:t>
            </a:r>
            <a:endParaRPr lang="en-US" sz="1300"/>
          </a:p>
          <a:p>
            <a:r>
              <a:rPr lang="en-US" sz="1300"/>
              <a:t>            nx.draw(graph, pos=pos, with_labels=True, node_color=['red' </a:t>
            </a:r>
            <a:r>
              <a:rPr lang="en-US" sz="1300">
                <a:solidFill>
                  <a:srgbClr val="FF0000"/>
                </a:solidFill>
              </a:rPr>
              <a:t>if</a:t>
            </a:r>
            <a:r>
              <a:rPr lang="en-US" sz="1300"/>
              <a:t> n == node else 'skyblue' </a:t>
            </a:r>
            <a:r>
              <a:rPr lang="en-US" sz="1300">
                <a:solidFill>
                  <a:srgbClr val="FF0000"/>
                </a:solidFill>
              </a:rPr>
              <a:t>for</a:t>
            </a:r>
            <a:r>
              <a:rPr lang="en-US" sz="1300"/>
              <a:t> n </a:t>
            </a:r>
            <a:r>
              <a:rPr lang="en-US" sz="1300">
                <a:solidFill>
                  <a:srgbClr val="FF0000"/>
                </a:solidFill>
              </a:rPr>
              <a:t>in</a:t>
            </a:r>
            <a:r>
              <a:rPr lang="en-US" sz="1300"/>
              <a:t> graph.nodes()], node_size=700)</a:t>
            </a:r>
            <a:endParaRPr lang="en-US" sz="1300"/>
          </a:p>
          <a:p>
            <a:r>
              <a:rPr lang="en-US" sz="1300"/>
              <a:t>            plt.title('SHORTEST PATH')</a:t>
            </a:r>
            <a:endParaRPr lang="en-US" sz="1300"/>
          </a:p>
          <a:p>
            <a:r>
              <a:rPr lang="en-US" sz="1300"/>
              <a:t>            plt.pause(1)</a:t>
            </a:r>
            <a:endParaRPr lang="en-US" sz="1300"/>
          </a:p>
          <a:p>
            <a:r>
              <a:rPr lang="en-US" sz="1300"/>
              <a:t>            plt.clf()</a:t>
            </a:r>
            <a:endParaRPr lang="en-US" sz="1300"/>
          </a:p>
          <a:p>
            <a:endParaRPr lang="en-US" sz="1300"/>
          </a:p>
          <a:p>
            <a:r>
              <a:rPr lang="en-US" sz="1300"/>
              <a:t>    return</a:t>
            </a:r>
            <a:r>
              <a:rPr lang="en-US" sz="1300">
                <a:solidFill>
                  <a:srgbClr val="0070C0"/>
                </a:solidFill>
              </a:rPr>
              <a:t> None</a:t>
            </a:r>
            <a:endParaRPr lang="en-US" sz="1300">
              <a:solidFill>
                <a:srgbClr val="0070C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3995" y="643255"/>
            <a:ext cx="9813290" cy="5570855"/>
          </a:xfrm>
          <a:prstGeom prst="rect">
            <a:avLst/>
          </a:prstGeom>
          <a:noFill/>
        </p:spPr>
        <p:txBody>
          <a:bodyPr wrap="square" rtlCol="0">
            <a:noAutofit/>
          </a:bodyPr>
          <a:p>
            <a:r>
              <a:rPr lang="en-US" sz="1500">
                <a:solidFill>
                  <a:srgbClr val="00B050"/>
                </a:solidFill>
              </a:rPr>
              <a:t># Depth-First Search (DFS)</a:t>
            </a:r>
            <a:endParaRPr lang="en-US" sz="1500">
              <a:solidFill>
                <a:srgbClr val="00B050"/>
              </a:solidFill>
            </a:endParaRPr>
          </a:p>
          <a:p>
            <a:r>
              <a:rPr lang="en-US" sz="1300">
                <a:solidFill>
                  <a:srgbClr val="7030A0"/>
                </a:solidFill>
              </a:rPr>
              <a:t>def</a:t>
            </a:r>
            <a:r>
              <a:rPr lang="en-US" sz="1300"/>
              <a:t> dfs(graph, start, visited=None):</a:t>
            </a:r>
            <a:endParaRPr lang="en-US" sz="1300"/>
          </a:p>
          <a:p>
            <a:r>
              <a:rPr lang="en-US" sz="1300"/>
              <a:t>  </a:t>
            </a:r>
            <a:r>
              <a:rPr lang="en-US" sz="1300">
                <a:solidFill>
                  <a:srgbClr val="FF0000"/>
                </a:solidFill>
              </a:rPr>
              <a:t>  if</a:t>
            </a:r>
            <a:r>
              <a:rPr lang="en-US" sz="1300"/>
              <a:t> visited is None:</a:t>
            </a:r>
            <a:endParaRPr lang="en-US" sz="1300"/>
          </a:p>
          <a:p>
            <a:r>
              <a:rPr lang="en-US" sz="1300"/>
              <a:t>        visited = set()</a:t>
            </a:r>
            <a:endParaRPr lang="en-US" sz="1300"/>
          </a:p>
          <a:p>
            <a:r>
              <a:rPr lang="en-US" sz="1300"/>
              <a:t>    visited.add(start)</a:t>
            </a:r>
            <a:endParaRPr lang="en-US" sz="1300"/>
          </a:p>
          <a:p>
            <a:r>
              <a:rPr lang="en-US" sz="1300"/>
              <a:t>    print(start, end=' ')</a:t>
            </a:r>
            <a:endParaRPr lang="en-US" sz="1300"/>
          </a:p>
          <a:p>
            <a:endParaRPr lang="en-US" sz="1300"/>
          </a:p>
          <a:p>
            <a:r>
              <a:rPr lang="en-US" sz="1300"/>
              <a:t>    </a:t>
            </a:r>
            <a:r>
              <a:rPr lang="en-US" sz="1500">
                <a:solidFill>
                  <a:srgbClr val="00B050"/>
                </a:solidFill>
              </a:rPr>
              <a:t># Visualization: Highlight the visited node</a:t>
            </a:r>
            <a:endParaRPr lang="en-US" sz="1300"/>
          </a:p>
          <a:p>
            <a:r>
              <a:rPr lang="en-US" sz="1300"/>
              <a:t>    nx.draw(graph, pos=pos, with_labels=True, node_color=['red'</a:t>
            </a:r>
            <a:r>
              <a:rPr lang="en-US" sz="1300">
                <a:solidFill>
                  <a:srgbClr val="FF0000"/>
                </a:solidFill>
              </a:rPr>
              <a:t> if</a:t>
            </a:r>
            <a:r>
              <a:rPr lang="en-US" sz="1300"/>
              <a:t> n == start else 'skyblue' </a:t>
            </a:r>
            <a:r>
              <a:rPr lang="en-US" sz="1300">
                <a:solidFill>
                  <a:srgbClr val="FF0000"/>
                </a:solidFill>
              </a:rPr>
              <a:t>for</a:t>
            </a:r>
            <a:r>
              <a:rPr lang="en-US" sz="1300"/>
              <a:t> n</a:t>
            </a:r>
            <a:r>
              <a:rPr lang="en-US" sz="1300">
                <a:solidFill>
                  <a:srgbClr val="FF0000"/>
                </a:solidFill>
              </a:rPr>
              <a:t> in</a:t>
            </a:r>
            <a:r>
              <a:rPr lang="en-US" sz="1300"/>
              <a:t> graph.nodes()], node_size=700)</a:t>
            </a:r>
            <a:endParaRPr lang="en-US" sz="1300"/>
          </a:p>
          <a:p>
            <a:r>
              <a:rPr lang="en-US" sz="1300"/>
              <a:t>    plt.title('DFS Traversal')</a:t>
            </a:r>
            <a:endParaRPr lang="en-US" sz="1300"/>
          </a:p>
          <a:p>
            <a:r>
              <a:rPr lang="en-US" sz="1300"/>
              <a:t>    plt.pause(1)</a:t>
            </a:r>
            <a:endParaRPr lang="en-US" sz="1300"/>
          </a:p>
          <a:p>
            <a:r>
              <a:rPr lang="en-US" sz="1300"/>
              <a:t>    plt.clf()</a:t>
            </a:r>
            <a:endParaRPr lang="en-US" sz="1300"/>
          </a:p>
          <a:p>
            <a:endParaRPr lang="en-US" sz="1300"/>
          </a:p>
          <a:p>
            <a:r>
              <a:rPr lang="en-US" sz="1300"/>
              <a:t>   </a:t>
            </a:r>
            <a:r>
              <a:rPr lang="en-US" sz="1300">
                <a:solidFill>
                  <a:srgbClr val="FF0000"/>
                </a:solidFill>
              </a:rPr>
              <a:t> for </a:t>
            </a:r>
            <a:r>
              <a:rPr lang="en-US" sz="1300"/>
              <a:t>neighbor </a:t>
            </a:r>
            <a:r>
              <a:rPr lang="en-US" sz="1300">
                <a:solidFill>
                  <a:srgbClr val="FF0000"/>
                </a:solidFill>
              </a:rPr>
              <a:t>in </a:t>
            </a:r>
            <a:r>
              <a:rPr lang="en-US" sz="1300"/>
              <a:t>graph.neighbors(start):</a:t>
            </a:r>
            <a:endParaRPr lang="en-US" sz="1300"/>
          </a:p>
          <a:p>
            <a:r>
              <a:rPr lang="en-US" sz="1300"/>
              <a:t>      </a:t>
            </a:r>
            <a:r>
              <a:rPr lang="en-US" sz="1300">
                <a:solidFill>
                  <a:srgbClr val="FF0000"/>
                </a:solidFill>
              </a:rPr>
              <a:t>  if</a:t>
            </a:r>
            <a:r>
              <a:rPr lang="en-US" sz="1300"/>
              <a:t> neighbor not in visited:</a:t>
            </a:r>
            <a:endParaRPr lang="en-US" sz="1300"/>
          </a:p>
          <a:p>
            <a:r>
              <a:rPr lang="en-US" sz="1300"/>
              <a:t>            dfs(graph, neighbor, visited)</a:t>
            </a:r>
            <a:endParaRPr lang="en-US" sz="1300"/>
          </a:p>
          <a:p>
            <a:endParaRPr lang="en-US" sz="1300"/>
          </a:p>
          <a:p>
            <a:endParaRPr lang="en-US" sz="1300"/>
          </a:p>
          <a:p>
            <a:r>
              <a:rPr lang="en-US" sz="1300"/>
              <a:t>prin</a:t>
            </a:r>
            <a:r>
              <a:rPr lang="en-US" sz="1300">
                <a:solidFill>
                  <a:srgbClr val="00B050"/>
                </a:solidFill>
              </a:rPr>
              <a:t>t("</a:t>
            </a:r>
            <a:r>
              <a:rPr lang="en-US" sz="1300">
                <a:gradFill>
                  <a:gsLst>
                    <a:gs pos="0">
                      <a:srgbClr val="14CD68"/>
                    </a:gs>
                    <a:gs pos="100000">
                      <a:srgbClr val="0B6E38"/>
                    </a:gs>
                  </a:gsLst>
                  <a:lin scaled="0"/>
                </a:gradFill>
              </a:rPr>
              <a:t>BFS Traversal:</a:t>
            </a:r>
            <a:r>
              <a:rPr lang="en-US" sz="1300"/>
              <a:t>")</a:t>
            </a:r>
            <a:endParaRPr lang="en-US" sz="1300"/>
          </a:p>
          <a:p>
            <a:r>
              <a:rPr lang="en-US" sz="1300"/>
              <a:t>bfs(G, 1)  # Start BFS from node 1</a:t>
            </a:r>
            <a:endParaRPr lang="en-US" sz="1300"/>
          </a:p>
          <a:p>
            <a:r>
              <a:rPr lang="en-US" sz="1300"/>
              <a:t>print()</a:t>
            </a:r>
            <a:endParaRPr lang="en-US" sz="1300"/>
          </a:p>
          <a:p>
            <a:r>
              <a:rPr lang="en-US" sz="1300"/>
              <a:t>print("</a:t>
            </a:r>
            <a:r>
              <a:rPr lang="en-US" sz="1300">
                <a:solidFill>
                  <a:srgbClr val="00B050"/>
                </a:solidFill>
              </a:rPr>
              <a:t>SHORTEST PATH</a:t>
            </a:r>
            <a:r>
              <a:rPr lang="en-US" sz="1300"/>
              <a:t>:")</a:t>
            </a:r>
            <a:endParaRPr lang="en-US" sz="1300"/>
          </a:p>
          <a:p>
            <a:r>
              <a:rPr lang="en-US" sz="1300"/>
              <a:t>bfs_path = bfs_path(G, 1, 8)  # Start BFS from node 1 to find shortest path to node 7</a:t>
            </a:r>
            <a:endParaRPr lang="en-US" sz="1300"/>
          </a:p>
          <a:p>
            <a:r>
              <a:rPr lang="en-US" sz="1300"/>
              <a:t>print("Shortest Path from (START node) to (END node):", bfs_path)</a:t>
            </a:r>
            <a:endParaRPr lang="en-US" sz="1300"/>
          </a:p>
          <a:p>
            <a:endParaRPr lang="en-US" sz="1300"/>
          </a:p>
          <a:p>
            <a:r>
              <a:rPr lang="en-US" sz="1300"/>
              <a:t>print("\n\n</a:t>
            </a:r>
            <a:r>
              <a:rPr lang="en-US" sz="1300">
                <a:solidFill>
                  <a:srgbClr val="00B050"/>
                </a:solidFill>
              </a:rPr>
              <a:t>DFS Traversal:</a:t>
            </a:r>
            <a:r>
              <a:rPr lang="en-US" sz="1300"/>
              <a:t>")</a:t>
            </a:r>
            <a:endParaRPr lang="en-US" sz="1300"/>
          </a:p>
          <a:p>
            <a:r>
              <a:rPr lang="en-US" sz="1300"/>
              <a:t>dfs(G, 1)  # Start DFS from node 1</a:t>
            </a:r>
            <a:endParaRPr lang="en-US" sz="13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1643380" y="3088640"/>
            <a:ext cx="8905240" cy="1518920"/>
          </a:xfrm>
          <a:prstGeom prst="rect">
            <a:avLst/>
          </a:prstGeom>
          <a:solidFill>
            <a:schemeClr val="tx2"/>
          </a:solidFill>
        </p:spPr>
        <p:txBody>
          <a:bodyPr wrap="square" rtlCol="0">
            <a:noAutofit/>
          </a:bodyPr>
          <a:p>
            <a:pPr algn="ctr"/>
            <a:r>
              <a:rPr lang="en-IN" altLang="en-US" sz="6500">
                <a:gradFill>
                  <a:gsLst>
                    <a:gs pos="0">
                      <a:srgbClr val="FE4444"/>
                    </a:gs>
                    <a:gs pos="100000">
                      <a:srgbClr val="832B2B"/>
                    </a:gs>
                  </a:gsLst>
                  <a:lin scaled="0"/>
                </a:gradFill>
                <a:effectLst>
                  <a:outerShdw blurRad="38100" dist="19050" dir="2700000" algn="tl" rotWithShape="0">
                    <a:schemeClr val="dk1">
                      <a:alpha val="40000"/>
                    </a:schemeClr>
                  </a:outerShdw>
                </a:effectLst>
              </a:rPr>
              <a:t>END</a:t>
            </a:r>
            <a:endParaRPr lang="en-IN" altLang="en-US" sz="6500">
              <a:gradFill>
                <a:gsLst>
                  <a:gs pos="0">
                    <a:srgbClr val="FE4444"/>
                  </a:gs>
                  <a:gs pos="100000">
                    <a:srgbClr val="832B2B"/>
                  </a:gs>
                </a:gsLst>
                <a:lin scaled="0"/>
              </a:gra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graph18"/>
          <p:cNvPicPr>
            <a:picLocks noChangeAspect="1"/>
          </p:cNvPicPr>
          <p:nvPr>
            <p:ph idx="1"/>
          </p:nvPr>
        </p:nvPicPr>
        <p:blipFill>
          <a:blip r:embed="rId1"/>
          <a:srcRect l="3688" t="6899" r="7745" b="15998"/>
          <a:stretch>
            <a:fillRect/>
          </a:stretch>
        </p:blipFill>
        <p:spPr>
          <a:xfrm>
            <a:off x="1666875" y="1686560"/>
            <a:ext cx="8858250" cy="3870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5079"/>
            <a:ext cx="10515600" cy="706438"/>
          </a:xfrm>
        </p:spPr>
        <p:txBody>
          <a:bodyPr/>
          <a:lstStyle/>
          <a:p>
            <a:pPr algn="ctr"/>
            <a:r>
              <a:rPr lang="en-IN" sz="3200" b="1" dirty="0">
                <a:solidFill>
                  <a:srgbClr val="C00000"/>
                </a:solidFill>
              </a:rPr>
              <a:t>COMPONENTS OF A GRAPH</a:t>
            </a:r>
            <a:br>
              <a:rPr lang="en-IN" sz="3200" b="1" dirty="0">
                <a:solidFill>
                  <a:srgbClr val="C00000"/>
                </a:solidFill>
              </a:rPr>
            </a:br>
            <a:r>
              <a:rPr lang="en-IN" sz="3200" b="1" dirty="0">
                <a:solidFill>
                  <a:srgbClr val="C00000"/>
                </a:solidFill>
              </a:rPr>
              <a:t> </a:t>
            </a:r>
            <a:endParaRPr lang="en-IN" sz="3200" b="1" dirty="0">
              <a:solidFill>
                <a:srgbClr val="C00000"/>
              </a:solidFill>
            </a:endParaRPr>
          </a:p>
        </p:txBody>
      </p:sp>
      <p:sp>
        <p:nvSpPr>
          <p:cNvPr id="3" name="Content Placeholder 2"/>
          <p:cNvSpPr>
            <a:spLocks noGrp="1"/>
          </p:cNvSpPr>
          <p:nvPr>
            <p:ph idx="1"/>
          </p:nvPr>
        </p:nvSpPr>
        <p:spPr>
          <a:xfrm>
            <a:off x="981075" y="1851660"/>
            <a:ext cx="10515600" cy="4649470"/>
          </a:xfrm>
        </p:spPr>
        <p:txBody>
          <a:bodyPr/>
          <a:lstStyle/>
          <a:p>
            <a:pPr>
              <a:buFont typeface="Wingdings" panose="05000000000000000000" charset="0"/>
              <a:buChar char="Ø"/>
            </a:pPr>
            <a:endParaRPr lang="en-IN" sz="2200" dirty="0"/>
          </a:p>
          <a:p>
            <a:pPr>
              <a:buFont typeface="Wingdings" panose="05000000000000000000" charset="0"/>
              <a:buChar char="Ø"/>
            </a:pPr>
            <a:r>
              <a:rPr lang="en-IN" sz="2200" b="1" dirty="0"/>
              <a:t>Vertices:</a:t>
            </a:r>
            <a:r>
              <a:rPr lang="en-IN" sz="2200" dirty="0"/>
              <a:t> Vertices are the fundamental units of the graph. Sometimes, vertices are also known as vertex or nodes. Every node/vertex can be labeled or unlabelled.</a:t>
            </a:r>
            <a:endParaRPr lang="en-IN" sz="2200" dirty="0"/>
          </a:p>
          <a:p>
            <a:pPr>
              <a:buFont typeface="Wingdings" panose="05000000000000000000" charset="0"/>
              <a:buChar char="Ø"/>
            </a:pPr>
            <a:endParaRPr lang="en-IN" sz="2200" dirty="0"/>
          </a:p>
          <a:p>
            <a:pPr>
              <a:buFont typeface="Wingdings" panose="05000000000000000000" charset="0"/>
              <a:buChar char="Ø"/>
            </a:pPr>
            <a:endParaRPr lang="en-IN" sz="2200" dirty="0"/>
          </a:p>
          <a:p>
            <a:pPr>
              <a:buFont typeface="Wingdings" panose="05000000000000000000" charset="0"/>
              <a:buChar char="Ø"/>
            </a:pPr>
            <a:r>
              <a:rPr lang="en-IN" sz="2200" b="1" dirty="0"/>
              <a:t>Edges:</a:t>
            </a:r>
            <a:r>
              <a:rPr lang="en-IN" sz="2200" dirty="0"/>
              <a:t> Edges are drawn or used to connect two nodes of the graph. It can be ordered pair of nodes in a directed graph. Edges can connect any two nodes in any possible way. There are no rules. Sometimes, edges are also known as arcs. Every edge can be labelled/unlabelled.</a:t>
            </a:r>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52145" y="1034415"/>
            <a:ext cx="10812145" cy="5047615"/>
          </a:xfrm>
          <a:prstGeom prst="rect">
            <a:avLst/>
          </a:prstGeom>
          <a:noFill/>
        </p:spPr>
        <p:txBody>
          <a:bodyPr wrap="square" rtlCol="0">
            <a:noAutofit/>
          </a:bodyPr>
          <a:p>
            <a:pPr marL="342900" indent="-342900">
              <a:buFont typeface="Wingdings" panose="05000000000000000000" charset="0"/>
              <a:buChar char="Ø"/>
            </a:pPr>
            <a:r>
              <a:rPr lang="en-US" sz="2000" b="1"/>
              <a:t>Weight:</a:t>
            </a:r>
            <a:r>
              <a:rPr lang="en-US"/>
              <a:t> </a:t>
            </a:r>
            <a:r>
              <a:rPr lang="en-US" sz="1700"/>
              <a:t>A weight can be assigned to an edge, representing the cost or distance between two vertices. A weighted graph is a graph where the edges have weights.</a:t>
            </a:r>
            <a:endParaRPr lang="en-US" sz="1700"/>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Degree</a:t>
            </a:r>
            <a:r>
              <a:rPr lang="en-US" sz="2200" b="1"/>
              <a:t>:</a:t>
            </a:r>
            <a:r>
              <a:rPr lang="en-US"/>
              <a:t> </a:t>
            </a:r>
            <a:r>
              <a:rPr lang="en-US" sz="1700"/>
              <a:t>The degree of a vertex is the number of edges that connect to it. In a directed graph, the in-degree of a vertex is the number of edges that point to it, and the out-degree is the number of edges that start from it.</a:t>
            </a:r>
            <a:endParaRPr lang="en-US" sz="1700"/>
          </a:p>
          <a:p>
            <a:pPr marL="285750" indent="-285750">
              <a:buFont typeface="Wingdings" panose="05000000000000000000" charset="0"/>
              <a:buChar char="Ø"/>
            </a:pPr>
            <a:endParaRPr lang="en-US" sz="1700"/>
          </a:p>
          <a:p>
            <a:pPr marL="342900" indent="-342900">
              <a:buFont typeface="Wingdings" panose="05000000000000000000" charset="0"/>
              <a:buChar char="Ø"/>
            </a:pPr>
            <a:r>
              <a:rPr lang="en-US" sz="2000" b="1"/>
              <a:t>Path</a:t>
            </a:r>
            <a:r>
              <a:rPr lang="en-US"/>
              <a:t>: </a:t>
            </a:r>
            <a:r>
              <a:rPr lang="en-US" sz="1700"/>
              <a:t>A path is a sequence of vertices that are connected by edges. A simple path does not contain any repeated vertices or edges.</a:t>
            </a:r>
            <a:endParaRPr lang="en-US" sz="1700"/>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Cycle</a:t>
            </a:r>
            <a:r>
              <a:rPr lang="en-US"/>
              <a:t>: </a:t>
            </a:r>
            <a:r>
              <a:rPr lang="en-US" sz="1700"/>
              <a:t>A cycle is a path that starts and ends at the same vertex. A simple cycle does not contain any repeated vertices or edges.</a:t>
            </a:r>
            <a:endParaRPr lang="en-US" sz="1700"/>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Connectedness</a:t>
            </a:r>
            <a:r>
              <a:rPr lang="en-US"/>
              <a:t>: </a:t>
            </a:r>
            <a:r>
              <a:rPr lang="en-US" sz="1700"/>
              <a:t>A graph is said to be connected if there is a path between any two vertices. A disconnected graph is a graph that is not connected.</a:t>
            </a:r>
            <a:endParaRPr lang="en-US" sz="1700"/>
          </a:p>
        </p:txBody>
      </p:sp>
      <p:sp>
        <p:nvSpPr>
          <p:cNvPr id="5" name="Text Box 4"/>
          <p:cNvSpPr txBox="1"/>
          <p:nvPr/>
        </p:nvSpPr>
        <p:spPr>
          <a:xfrm>
            <a:off x="5822950" y="611505"/>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30762</Words>
  <Application>WPS Presentation</Application>
  <PresentationFormat>Widescreen</PresentationFormat>
  <Paragraphs>496</Paragraphs>
  <Slides>63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63</vt:i4>
      </vt:variant>
    </vt:vector>
  </HeadingPairs>
  <TitlesOfParts>
    <vt:vector size="71" baseType="lpstr">
      <vt:lpstr>Arial</vt:lpstr>
      <vt:lpstr>SimSun</vt:lpstr>
      <vt:lpstr>Wingdings</vt:lpstr>
      <vt:lpstr>Wingdings</vt:lpstr>
      <vt:lpstr>Microsoft YaHei</vt:lpstr>
      <vt:lpstr>Arial Unicode MS</vt:lpstr>
      <vt:lpstr>Calibri</vt:lpstr>
      <vt:lpstr>Default Design</vt:lpstr>
      <vt:lpstr>NETWORK ANALYSIS TOOL ANALYZING GRAPH STRUCTURES WITH BFS AND DFS</vt:lpstr>
      <vt:lpstr>OBJECTIVES:</vt:lpstr>
      <vt:lpstr>PowerPoint 演示文稿</vt:lpstr>
      <vt:lpstr>PowerPoint 演示文稿</vt:lpstr>
      <vt:lpstr>GRAPH INTRODUCTION</vt:lpstr>
      <vt:lpstr>PowerPoint 演示文稿</vt:lpstr>
      <vt:lpstr>PowerPoint 演示文稿</vt:lpstr>
      <vt:lpstr>COMPONENTS OF A GRAPH  </vt:lpstr>
      <vt:lpstr>PowerPoint 演示文稿</vt:lpstr>
      <vt:lpstr>TYPES OF 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REPRESENTATION OF GRAPHS</vt:lpstr>
      <vt:lpstr>PowerPoint 演示文稿</vt:lpstr>
      <vt:lpstr>PowerPoint 演示文稿</vt:lpstr>
      <vt:lpstr>PowerPoint 演示文稿</vt:lpstr>
      <vt:lpstr>PowerPoint 演示文稿</vt:lpstr>
      <vt:lpstr>PowerPoint 演示文稿</vt:lpstr>
      <vt:lpstr>PowerPoint 演示文稿</vt:lpstr>
      <vt:lpstr>Transpose graph</vt:lpstr>
      <vt:lpstr>PowerPoint 演示文稿</vt:lpstr>
      <vt:lpstr>Real-Life Applications of Graph</vt:lpstr>
      <vt:lpstr>PowerPoint 演示文稿</vt:lpstr>
      <vt:lpstr>BFS AND DFS IN GRAPH</vt:lpstr>
      <vt:lpstr>PowerPoint 演示文稿</vt:lpstr>
      <vt:lpstr>Depth First Search or DFS for a Graph</vt:lpstr>
      <vt:lpstr>PowerPoint 演示文稿</vt:lpstr>
      <vt:lpstr>PowerPoint 演示文稿</vt:lpstr>
      <vt:lpstr>PowerPoint 演示文稿</vt:lpstr>
      <vt:lpstr>PowerPoint 演示文稿</vt:lpstr>
      <vt:lpstr>PowerPoint 演示文稿</vt:lpstr>
      <vt:lpstr>Breadth First Search or BFS for a 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ELCOT</dc:creator>
  <cp:lastModifiedBy>ELCOT</cp:lastModifiedBy>
  <cp:revision>79</cp:revision>
  <dcterms:created xsi:type="dcterms:W3CDTF">2024-02-21T03:53:00Z</dcterms:created>
  <dcterms:modified xsi:type="dcterms:W3CDTF">2024-02-25T10:54:48Z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250BFBCEA3104F5B95D21833D6B171EB_11</vt:lpwstr>
  </property>
  <property fmtid="{D5CDD505-2E9C-101B-9397-08002B2CF9AE}" pid="3" name="KSOProductBuildVer">
    <vt:lpwstr>1033-12.2.0.13489</vt:lpwstr>
  </property>
</Properties>
</file>