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7" r:id="rId3"/>
    <p:sldId id="258" r:id="rId4"/>
    <p:sldId id="260" r:id="rId5"/>
    <p:sldId id="261" r:id="rId6"/>
    <p:sldId id="265" r:id="rId7"/>
    <p:sldId id="267" r:id="rId8"/>
    <p:sldId id="266" r:id="rId9"/>
    <p:sldId id="294" r:id="rId10"/>
    <p:sldId id="268" r:id="rId11"/>
    <p:sldId id="270" r:id="rId12"/>
    <p:sldId id="271" r:id="rId13"/>
    <p:sldId id="273" r:id="rId14"/>
    <p:sldId id="274" r:id="rId15"/>
    <p:sldId id="275" r:id="rId16"/>
    <p:sldId id="276" r:id="rId17"/>
    <p:sldId id="278" r:id="rId18"/>
    <p:sldId id="279" r:id="rId19"/>
    <p:sldId id="284" r:id="rId20"/>
    <p:sldId id="285" r:id="rId21"/>
    <p:sldId id="280" r:id="rId22"/>
    <p:sldId id="286" r:id="rId23"/>
    <p:sldId id="287" r:id="rId24"/>
    <p:sldId id="281" r:id="rId25"/>
    <p:sldId id="293" r:id="rId26"/>
    <p:sldId id="283" r:id="rId27"/>
    <p:sldId id="282" r:id="rId28"/>
    <p:sldId id="288" r:id="rId29"/>
    <p:sldId id="296" r:id="rId30"/>
    <p:sldId id="328" r:id="rId31"/>
    <p:sldId id="298" r:id="rId32"/>
    <p:sldId id="301" r:id="rId33"/>
    <p:sldId id="302" r:id="rId34"/>
    <p:sldId id="318" r:id="rId35"/>
    <p:sldId id="322" r:id="rId36"/>
    <p:sldId id="324" r:id="rId37"/>
    <p:sldId id="319" r:id="rId38"/>
    <p:sldId id="320" r:id="rId39"/>
    <p:sldId id="321" r:id="rId40"/>
    <p:sldId id="325" r:id="rId41"/>
    <p:sldId id="326" r:id="rId42"/>
    <p:sldId id="327" r:id="rId43"/>
    <p:sldId id="330" r:id="rId44"/>
    <p:sldId id="396" r:id="rId45"/>
    <p:sldId id="366" r:id="rId46"/>
    <p:sldId id="367" r:id="rId47"/>
    <p:sldId id="368" r:id="rId48"/>
    <p:sldId id="370" r:id="rId49"/>
    <p:sldId id="397" r:id="rId50"/>
    <p:sldId id="431" r:id="rId51"/>
    <p:sldId id="432" r:id="rId52"/>
    <p:sldId id="398" r:id="rId53"/>
    <p:sldId id="399" r:id="rId54"/>
    <p:sldId id="371" r:id="rId55"/>
    <p:sldId id="434" r:id="rId56"/>
    <p:sldId id="435" r:id="rId57"/>
    <p:sldId id="380" r:id="rId58"/>
    <p:sldId id="381" r:id="rId59"/>
    <p:sldId id="382" r:id="rId60"/>
    <p:sldId id="384" r:id="rId61"/>
    <p:sldId id="386" r:id="rId62"/>
    <p:sldId id="387" r:id="rId63"/>
    <p:sldId id="388" r:id="rId64"/>
    <p:sldId id="389" r:id="rId65"/>
    <p:sldId id="390" r:id="rId66"/>
    <p:sldId id="391" r:id="rId67"/>
    <p:sldId id="39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GI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668145"/>
          </a:xfrm>
        </p:spPr>
        <p:txBody>
          <a:bodyPr/>
          <a:lstStyle/>
          <a:p>
            <a:pPr algn="ctr"/>
            <a:r>
              <a:rPr lang="en-US" b="1" i="0" u="none" strike="noStrike" baseline="0" dirty="0">
                <a:gradFill>
                  <a:gsLst>
                    <a:gs pos="0">
                      <a:srgbClr val="FE4444"/>
                    </a:gs>
                    <a:gs pos="100000">
                      <a:srgbClr val="832B2B"/>
                    </a:gs>
                  </a:gsLst>
                  <a:lin scaled="0"/>
                </a:gradFill>
              </a:rPr>
              <a:t>Social Network Analysis: BFS and DFS for Exploring Connectivity</a:t>
            </a:r>
            <a:endParaRPr lang="en-US" b="1" i="0" u="none" strike="noStrike" baseline="0" dirty="0">
              <a:gradFill>
                <a:gsLst>
                  <a:gs pos="0">
                    <a:srgbClr val="FE4444"/>
                  </a:gs>
                  <a:gs pos="100000">
                    <a:srgbClr val="832B2B"/>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342900" indent="-342900">
              <a:buFont typeface="Wingdings" panose="05000000000000000000" charset="0"/>
              <a:buChar char="Ø"/>
            </a:pPr>
            <a:r>
              <a:rPr lang="en-IN" sz="3665" b="1" dirty="0"/>
              <a:t>Undirected Graph</a:t>
            </a:r>
            <a:endParaRPr lang="en-IN" sz="2200" b="1" dirty="0"/>
          </a:p>
          <a:p>
            <a:r>
              <a:rPr lang="en-IN" sz="2855" dirty="0"/>
              <a:t>A graph in which edges do not have any direction. That is the nodes are unordered pairs in the definition of every edge</a:t>
            </a:r>
            <a:r>
              <a:rPr lang="en-IN" sz="2200" dirty="0"/>
              <a:t>. </a:t>
            </a:r>
            <a:endParaRPr lang="en-IN" sz="2200" dirty="0"/>
          </a:p>
          <a:p>
            <a:pPr marL="342900" indent="-342900">
              <a:buFont typeface="Wingdings" panose="05000000000000000000" charset="0"/>
              <a:buChar char="Ø"/>
            </a:pPr>
            <a:endParaRPr lang="en-IN" sz="2200" dirty="0"/>
          </a:p>
          <a:p>
            <a:pPr marL="342900" indent="-342900">
              <a:buFont typeface="Wingdings" panose="05000000000000000000" charset="0"/>
              <a:buChar char="Ø"/>
            </a:pPr>
            <a:r>
              <a:rPr lang="en-IN" sz="3665" b="1" dirty="0"/>
              <a:t>Directed Graph</a:t>
            </a:r>
            <a:endParaRPr lang="en-IN" sz="2200" b="1" dirty="0"/>
          </a:p>
          <a:p>
            <a:r>
              <a:rPr lang="en-IN" sz="2855" dirty="0"/>
              <a:t>A graph in which edge has direction. That is the nodes are ordered pairs in the definition of every edge.</a:t>
            </a:r>
            <a:endParaRPr lang="en-IN" sz="2855" dirty="0"/>
          </a:p>
        </p:txBody>
      </p:sp>
      <p:pic>
        <p:nvPicPr>
          <p:cNvPr id="5" name="Picture Placeholder 4" descr="C:\Users\ELCOT\Downloads\directed.jpgdirected"/>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285750" indent="-285750">
              <a:buFont typeface="Wingdings" panose="05000000000000000000" charset="0"/>
              <a:buChar char="Ø"/>
            </a:pPr>
            <a:r>
              <a:rPr lang="en-IN" sz="3665" b="1" dirty="0"/>
              <a:t>Connected Graph</a:t>
            </a:r>
            <a:endParaRPr lang="en-IN" sz="3665" b="1" dirty="0"/>
          </a:p>
          <a:p>
            <a:r>
              <a:rPr lang="en-IN" sz="2855" dirty="0"/>
              <a:t>The graph in which from one node we can visit any other node in the graph is known as a connected graph. </a:t>
            </a:r>
            <a:endParaRPr lang="en-IN" sz="2855" dirty="0"/>
          </a:p>
          <a:p>
            <a:endParaRPr lang="en-IN" sz="2855" dirty="0"/>
          </a:p>
          <a:p>
            <a:pPr marL="285750" indent="-285750">
              <a:buFont typeface="Wingdings" panose="05000000000000000000" charset="0"/>
              <a:buChar char="Ø"/>
            </a:pPr>
            <a:r>
              <a:rPr lang="en-IN" sz="3665" b="1" dirty="0"/>
              <a:t>Disconnected Graph</a:t>
            </a:r>
            <a:endParaRPr lang="en-IN" sz="3665" b="1" dirty="0"/>
          </a:p>
          <a:p>
            <a:r>
              <a:rPr lang="en-IN" sz="2855" dirty="0"/>
              <a:t>The graph in which at least one node is not reachable from a node is known as a disconnected graph.</a:t>
            </a:r>
            <a:endParaRPr lang="en-IN" sz="2855" dirty="0"/>
          </a:p>
        </p:txBody>
      </p:sp>
      <p:pic>
        <p:nvPicPr>
          <p:cNvPr id="5" name="Picture Placeholder 4" descr="C:\Users\ELCOT\Downloads\connected1.jpgconnected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90000"/>
          </a:bodyPr>
          <a:lstStyle/>
          <a:p>
            <a:pPr marL="285750" indent="-285750">
              <a:buFont typeface="Wingdings" panose="05000000000000000000" charset="0"/>
              <a:buChar char="Ø"/>
            </a:pPr>
            <a:r>
              <a:rPr lang="en-IN" sz="2750" b="1" dirty="0"/>
              <a:t>Regular Graph</a:t>
            </a:r>
            <a:endParaRPr lang="en-IN" sz="2750" b="1" dirty="0"/>
          </a:p>
          <a:p>
            <a:r>
              <a:rPr lang="en-IN" sz="1890" dirty="0"/>
              <a:t>The graph in which the degree of every vertex is equal to K is called K regular graph.</a:t>
            </a:r>
            <a:endParaRPr lang="en-IN" sz="1890" dirty="0"/>
          </a:p>
          <a:p>
            <a:pPr>
              <a:buFont typeface="Wingdings" panose="05000000000000000000" charset="0"/>
            </a:pPr>
            <a:endParaRPr lang="en-IN" sz="2855" dirty="0"/>
          </a:p>
          <a:p>
            <a:pPr marL="285750" indent="-285750">
              <a:buFont typeface="Wingdings" panose="05000000000000000000" charset="0"/>
              <a:buChar char="Ø"/>
            </a:pPr>
            <a:r>
              <a:rPr lang="en-IN" sz="2445" b="1" dirty="0"/>
              <a:t>Complete Graph</a:t>
            </a:r>
            <a:endParaRPr lang="en-IN" sz="2445" b="1" dirty="0"/>
          </a:p>
          <a:p>
            <a:r>
              <a:rPr lang="en-IN" sz="1890" dirty="0"/>
              <a:t>The graph in which from each node there is an edge to each other node.</a:t>
            </a:r>
            <a:endParaRPr lang="en-IN" sz="1890" dirty="0"/>
          </a:p>
        </p:txBody>
      </p:sp>
      <p:pic>
        <p:nvPicPr>
          <p:cNvPr id="5" name="Picture Placeholder 4" descr="C:\Users\ELCOT\Downloads\regular.jpgregular"/>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a:bodyPr>
          <a:lstStyle/>
          <a:p>
            <a:pPr marL="285750" indent="-285750">
              <a:buFont typeface="Wingdings" panose="05000000000000000000" charset="0"/>
              <a:buChar char="Ø"/>
            </a:pPr>
            <a:r>
              <a:rPr lang="en-IN" sz="2200" b="1" dirty="0"/>
              <a:t>Cycle Graph</a:t>
            </a:r>
            <a:endParaRPr lang="en-IN" sz="2200" b="1" dirty="0"/>
          </a:p>
          <a:p>
            <a:r>
              <a:rPr lang="en-IN" sz="1700" dirty="0"/>
              <a:t>The graph in which the graph is a cycle in itself, the degree of each vertex is 2. </a:t>
            </a:r>
            <a:endParaRPr lang="en-IN" sz="1700" dirty="0"/>
          </a:p>
          <a:p>
            <a:pPr marL="285750" indent="-285750">
              <a:buFont typeface="Wingdings" panose="05000000000000000000" charset="0"/>
              <a:buChar char="Ø"/>
            </a:pPr>
            <a:endParaRPr lang="en-IN" sz="2125" dirty="0"/>
          </a:p>
          <a:p>
            <a:pPr marL="285750" indent="-285750">
              <a:buFont typeface="Wingdings" panose="05000000000000000000" charset="0"/>
              <a:buChar char="Ø"/>
            </a:pPr>
            <a:r>
              <a:rPr lang="en-IN" sz="2200" b="1" dirty="0"/>
              <a:t>Cyclic Graph</a:t>
            </a:r>
            <a:endParaRPr lang="en-IN" sz="2200" b="1" dirty="0"/>
          </a:p>
          <a:p>
            <a:r>
              <a:rPr lang="en-IN" sz="1700" dirty="0"/>
              <a:t>A graph containing at least one cycle is known as a Cyclic graph.</a:t>
            </a:r>
            <a:endParaRPr lang="en-IN" sz="1700" dirty="0"/>
          </a:p>
        </p:txBody>
      </p:sp>
      <p:pic>
        <p:nvPicPr>
          <p:cNvPr id="5" name="Picture Placeholder 4" descr="C:\Users\ELCOT\Downloads\cyclic.jpgcyclic"/>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lnSpcReduction="20000"/>
          </a:bodyPr>
          <a:lstStyle/>
          <a:p>
            <a:pPr marL="285750" indent="-285750">
              <a:buFont typeface="Wingdings" panose="05000000000000000000" charset="0"/>
              <a:buChar char="Ø"/>
            </a:pPr>
            <a:r>
              <a:rPr lang="en-IN" sz="2200" dirty="0"/>
              <a:t> </a:t>
            </a:r>
            <a:r>
              <a:rPr lang="en-IN" sz="2200" b="1" dirty="0"/>
              <a:t>Directed Acyclic Graph</a:t>
            </a:r>
            <a:endParaRPr lang="en-IN" sz="2200" dirty="0"/>
          </a:p>
          <a:p>
            <a:r>
              <a:rPr lang="en-IN" sz="1700" dirty="0"/>
              <a:t>A Directed Graph that does not contain any cycle. </a:t>
            </a:r>
            <a:endParaRPr lang="en-IN" sz="1700" dirty="0"/>
          </a:p>
          <a:p>
            <a:pPr marL="285750" indent="-285750">
              <a:buFont typeface="Wingdings" panose="05000000000000000000" charset="0"/>
              <a:buChar char="Ø"/>
            </a:pPr>
            <a:endParaRPr lang="en-IN" sz="2200" dirty="0"/>
          </a:p>
          <a:p>
            <a:pPr marL="285750" indent="-285750">
              <a:buFont typeface="Wingdings" panose="05000000000000000000" charset="0"/>
              <a:buChar char="Ø"/>
            </a:pPr>
            <a:r>
              <a:rPr lang="en-IN" sz="2200" b="1" dirty="0"/>
              <a:t>Bipartite Graph</a:t>
            </a:r>
            <a:endParaRPr lang="en-IN" sz="2200" b="1" dirty="0"/>
          </a:p>
          <a:p>
            <a:r>
              <a:rPr lang="en-IN" sz="1700" dirty="0"/>
              <a:t>A graph in which vertex can be divided into two sets such that vertex in each set does not contain any edge between them.</a:t>
            </a:r>
            <a:endParaRPr lang="en-IN" sz="1700" dirty="0"/>
          </a:p>
        </p:txBody>
      </p:sp>
      <p:pic>
        <p:nvPicPr>
          <p:cNvPr id="5" name="Picture Placeholder 4" descr="C:\Users\ELCOT\Downloads\bipartite1.jpgbipartite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p:nvPr>
            <p:ph type="body" sz="half" idx="2"/>
          </p:nvPr>
        </p:nvSpPr>
        <p:spPr>
          <a:xfrm>
            <a:off x="840105" y="2057400"/>
            <a:ext cx="10160635" cy="3811905"/>
          </a:xfrm>
        </p:spPr>
        <p:txBody>
          <a:bodyPr/>
          <a:p>
            <a:pPr marL="342900" indent="-342900" algn="l">
              <a:buFont typeface="Wingdings" panose="05000000000000000000" charset="0"/>
              <a:buChar char="Ø"/>
            </a:pPr>
            <a:r>
              <a:rPr lang="en-US" sz="2400"/>
              <a:t> </a:t>
            </a:r>
            <a:r>
              <a:rPr lang="en-US" sz="2200" b="1"/>
              <a:t>Weighted Graph</a:t>
            </a:r>
            <a:endParaRPr lang="en-US" sz="2400"/>
          </a:p>
          <a:p>
            <a:pPr algn="l"/>
            <a:endParaRPr lang="en-US"/>
          </a:p>
          <a:p>
            <a:pPr marL="342900" indent="-342900" algn="l">
              <a:buFont typeface="Arial" panose="020B0604020202020204" pitchFamily="34" charset="0"/>
              <a:buChar char="•"/>
            </a:pPr>
            <a:r>
              <a:rPr lang="en-US" sz="1900"/>
              <a:t>A graph in which the edges are already specified with suitable weight is known as a weighted graph. </a:t>
            </a:r>
            <a:endParaRPr lang="en-US" sz="1900"/>
          </a:p>
          <a:p>
            <a:pPr marL="342900" indent="-342900" algn="l">
              <a:buFont typeface="Arial" panose="020B0604020202020204" pitchFamily="34" charset="0"/>
              <a:buChar char="•"/>
            </a:pPr>
            <a:endParaRPr lang="en-US" sz="1900"/>
          </a:p>
          <a:p>
            <a:pPr marL="342900" indent="-342900" algn="l">
              <a:buFont typeface="Arial" panose="020B0604020202020204" pitchFamily="34" charset="0"/>
              <a:buChar char="•"/>
            </a:pPr>
            <a:r>
              <a:rPr lang="en-US" sz="1900"/>
              <a:t>Weighted graphs can be further classified as directed weighted graphs and undirected weighted graphs. </a:t>
            </a:r>
            <a:endParaRPr lang="en-US" sz="1900"/>
          </a:p>
          <a:p>
            <a:r>
              <a:rPr lang="en-US" sz="2200"/>
              <a:t>          </a:t>
            </a:r>
            <a:endParaRPr 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30425"/>
          </a:xfrm>
        </p:spPr>
        <p:txBody>
          <a:bodyPr>
            <a:normAutofit fontScale="60000"/>
          </a:bodyPr>
          <a:lstStyle/>
          <a:p>
            <a:pPr marL="342900" indent="-342900">
              <a:buFont typeface="Wingdings" panose="05000000000000000000" charset="0"/>
              <a:buChar char="Ø"/>
            </a:pPr>
            <a:endParaRPr lang="en-US" sz="2200"/>
          </a:p>
          <a:p>
            <a:pPr marL="342900" indent="-342900">
              <a:buFont typeface="Wingdings" panose="05000000000000000000" charset="0"/>
              <a:buChar char="Ø"/>
            </a:pPr>
            <a:endParaRPr lang="en-US" sz="2200"/>
          </a:p>
          <a:p>
            <a:pPr marL="342900" indent="-342900">
              <a:buFont typeface="Wingdings" panose="05000000000000000000" charset="0"/>
              <a:buChar char="Ø"/>
            </a:pPr>
            <a:r>
              <a:rPr lang="en-US" sz="3665" b="1">
                <a:sym typeface="+mn-ea"/>
              </a:rPr>
              <a:t>Tree v/s Graph</a:t>
            </a:r>
            <a:endParaRPr lang="en-US" sz="3665" b="1"/>
          </a:p>
          <a:p>
            <a:pPr marL="342900" indent="-342900">
              <a:buFont typeface="Wingdings" panose="05000000000000000000" charset="0"/>
              <a:buChar char="Ø"/>
            </a:pPr>
            <a:endParaRPr lang="en-US" sz="2200"/>
          </a:p>
          <a:p>
            <a:r>
              <a:rPr lang="en-IN" altLang="en-US" sz="2200">
                <a:sym typeface="+mn-ea"/>
              </a:rPr>
              <a:t>                        </a:t>
            </a:r>
            <a:r>
              <a:rPr lang="en-IN" altLang="en-US" sz="3145">
                <a:sym typeface="+mn-ea"/>
              </a:rPr>
              <a:t> </a:t>
            </a:r>
            <a:r>
              <a:rPr lang="en-US" sz="3145">
                <a:sym typeface="+mn-ea"/>
              </a:rPr>
              <a:t>Trees are the restricted types of graphs, just with some more rules. Every tree will always be a graph but not all graphs will be trees. Linked List, Trees, and Heaps all are special cases of graphs. </a:t>
            </a:r>
            <a:endParaRPr lang="en-IN" sz="3145" dirty="0"/>
          </a:p>
        </p:txBody>
      </p:sp>
      <p:pic>
        <p:nvPicPr>
          <p:cNvPr id="5" name="Picture Placeholder 4" descr="C:\Users\ELCOT\Downloads\tree_vs_graph.jpgtree_vs_graph"/>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34842"/>
            <a:ext cx="10866119" cy="568234"/>
          </a:xfrm>
        </p:spPr>
        <p:txBody>
          <a:bodyPr>
            <a:noAutofit/>
          </a:bodyPr>
          <a:lstStyle/>
          <a:p>
            <a:r>
              <a:rPr lang="en-IN" sz="3200" b="1" dirty="0">
                <a:solidFill>
                  <a:srgbClr val="C00000"/>
                </a:solidFill>
              </a:rPr>
              <a:t>REPRESENTATION OF GRAPHS</a:t>
            </a:r>
            <a:endParaRPr lang="en-IN" sz="3200" b="1" dirty="0">
              <a:solidFill>
                <a:srgbClr val="C00000"/>
              </a:solidFill>
            </a:endParaRPr>
          </a:p>
        </p:txBody>
      </p:sp>
      <p:sp>
        <p:nvSpPr>
          <p:cNvPr id="3" name="Content Placeholder 2"/>
          <p:cNvSpPr>
            <a:spLocks noGrp="1"/>
          </p:cNvSpPr>
          <p:nvPr>
            <p:ph type="body" sz="half" idx="2"/>
          </p:nvPr>
        </p:nvSpPr>
        <p:spPr>
          <a:xfrm>
            <a:off x="1048385" y="1156335"/>
            <a:ext cx="10737215" cy="2426335"/>
          </a:xfrm>
        </p:spPr>
        <p:txBody>
          <a:bodyPr>
            <a:normAutofit fontScale="90000"/>
          </a:bodyPr>
          <a:lstStyle/>
          <a:p>
            <a:pPr marL="342900" indent="-342900">
              <a:buFont typeface="Wingdings" panose="05000000000000000000" charset="0"/>
              <a:buChar char="Ø"/>
            </a:pPr>
            <a:r>
              <a:rPr lang="en-IN" sz="2445" b="1" dirty="0"/>
              <a:t>There are two ways to store a graph:</a:t>
            </a:r>
            <a:endParaRPr lang="en-IN" sz="2445" b="1" dirty="0"/>
          </a:p>
          <a:p>
            <a:pPr lvl="0">
              <a:buFont typeface="+mj-lt"/>
            </a:pPr>
            <a:r>
              <a:rPr lang="en-IN" sz="2200" dirty="0"/>
              <a:t>                   </a:t>
            </a:r>
            <a:r>
              <a:rPr lang="en-IN" sz="2120" dirty="0"/>
              <a:t>Adjacency Matrix</a:t>
            </a:r>
            <a:endParaRPr lang="en-IN" sz="2120" dirty="0"/>
          </a:p>
          <a:p>
            <a:pPr>
              <a:buFont typeface="+mj-lt"/>
            </a:pPr>
            <a:r>
              <a:rPr lang="en-IN" sz="2125" dirty="0"/>
              <a:t>                    Adjacency List</a:t>
            </a:r>
            <a:endParaRPr lang="en-IN" sz="2125" dirty="0"/>
          </a:p>
          <a:p>
            <a:pPr marL="342900" indent="-342900">
              <a:buFont typeface="Wingdings" panose="05000000000000000000" charset="0"/>
              <a:buChar char="Ø"/>
            </a:pPr>
            <a:r>
              <a:rPr lang="en-IN" sz="2445" b="1" dirty="0"/>
              <a:t>Adjacency Matrix</a:t>
            </a:r>
            <a:endParaRPr lang="en-IN" sz="2445" b="1" dirty="0"/>
          </a:p>
          <a:p>
            <a:r>
              <a:rPr lang="en-IN" sz="2125" dirty="0"/>
              <a:t>In this method, the graph is stored in the form of the 2D matrix where rows and columns denote vertices. Each entry in the matrix represents the weight of the edge between those vertices. </a:t>
            </a:r>
            <a:endParaRPr lang="en-IN" sz="2125" dirty="0"/>
          </a:p>
          <a:p>
            <a:pPr marL="342900" indent="-342900">
              <a:buFont typeface="Wingdings" panose="05000000000000000000" charset="0"/>
              <a:buChar char="Ø"/>
            </a:pPr>
            <a:endParaRPr lang="en-IN" sz="2125" dirty="0"/>
          </a:p>
        </p:txBody>
      </p:sp>
      <p:pic>
        <p:nvPicPr>
          <p:cNvPr id="5" name="Picture Placeholder 4" descr="C:\Users\ELCOT\Downloads\adjacency_mat1.jpgadjacency_mat1"/>
          <p:cNvPicPr>
            <a:picLocks noChangeAspect="1"/>
          </p:cNvPicPr>
          <p:nvPr>
            <p:ph type="pic" idx="1"/>
          </p:nvPr>
        </p:nvPicPr>
        <p:blipFill>
          <a:blip r:embed="rId1"/>
          <a:srcRect l="10" r="10"/>
          <a:stretch>
            <a:fillRect/>
          </a:stretch>
        </p:blipFill>
        <p:spPr>
          <a:xfrm>
            <a:off x="3564890" y="3582670"/>
            <a:ext cx="5062855" cy="3114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Undirected_to_Adjacency_matrix.pngUndirected_to_Adjacency_matrix"/>
          <p:cNvPicPr>
            <a:picLocks noChangeAspect="1"/>
          </p:cNvPicPr>
          <p:nvPr>
            <p:ph idx="1"/>
          </p:nvPr>
        </p:nvPicPr>
        <p:blipFill>
          <a:blip r:embed="rId1"/>
          <a:srcRect t="5018" b="5018"/>
          <a:stretch>
            <a:fillRect/>
          </a:stretch>
        </p:blipFill>
        <p:spPr>
          <a:xfrm>
            <a:off x="2517140" y="1864995"/>
            <a:ext cx="7157720" cy="3128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Directed_to_Adjacency_matrix.pngDirected_to_Adjacency_matrix"/>
          <p:cNvPicPr>
            <a:picLocks noChangeAspect="1"/>
          </p:cNvPicPr>
          <p:nvPr>
            <p:ph idx="1"/>
          </p:nvPr>
        </p:nvPicPr>
        <p:blipFill>
          <a:blip r:embed="rId1"/>
          <a:srcRect t="5018" b="5018"/>
          <a:stretch>
            <a:fillRect/>
          </a:stretch>
        </p:blipFill>
        <p:spPr>
          <a:xfrm>
            <a:off x="2309495" y="1576070"/>
            <a:ext cx="7573010" cy="3309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726440"/>
            <a:ext cx="10515600" cy="492125"/>
          </a:xfrm>
        </p:spPr>
        <p:txBody>
          <a:bodyPr>
            <a:noAutofit/>
          </a:bodyPr>
          <a:lstStyle/>
          <a:p>
            <a:r>
              <a:rPr lang="en-IN" sz="4000" b="1" dirty="0">
                <a:solidFill>
                  <a:schemeClr val="tx2"/>
                </a:solidFill>
              </a:rPr>
              <a:t>OBJECTIVES:</a:t>
            </a:r>
            <a:endParaRPr lang="en-IN" sz="4000" b="1" dirty="0">
              <a:solidFill>
                <a:schemeClr val="tx2"/>
              </a:solidFill>
            </a:endParaRPr>
          </a:p>
        </p:txBody>
      </p:sp>
      <p:sp>
        <p:nvSpPr>
          <p:cNvPr id="4" name="Text Box 3"/>
          <p:cNvSpPr txBox="1"/>
          <p:nvPr/>
        </p:nvSpPr>
        <p:spPr>
          <a:xfrm>
            <a:off x="981075" y="1509395"/>
            <a:ext cx="10652125" cy="4667885"/>
          </a:xfrm>
          <a:prstGeom prst="rect">
            <a:avLst/>
          </a:prstGeom>
          <a:noFill/>
        </p:spPr>
        <p:txBody>
          <a:bodyPr wrap="square" rtlCol="0">
            <a:noAutofit/>
          </a:bodyPr>
          <a:p>
            <a:endParaRPr lang="en-US" b="1">
              <a:gradFill>
                <a:gsLst>
                  <a:gs pos="0">
                    <a:srgbClr val="FE4444"/>
                  </a:gs>
                  <a:gs pos="100000">
                    <a:srgbClr val="832B2B"/>
                  </a:gs>
                </a:gsLst>
                <a:lin scaled="0"/>
              </a:gradFill>
            </a:endParaRPr>
          </a:p>
          <a:p>
            <a:r>
              <a:rPr lang="en-US" b="1">
                <a:gradFill>
                  <a:gsLst>
                    <a:gs pos="0">
                      <a:srgbClr val="FE4444"/>
                    </a:gs>
                    <a:gs pos="100000">
                      <a:srgbClr val="832B2B"/>
                    </a:gs>
                  </a:gsLst>
                  <a:lin scaled="0"/>
                </a:gradFill>
              </a:rPr>
              <a:t>Data Loading and Graph Construction:</a:t>
            </a:r>
            <a:endParaRPr lang="en-US" b="1">
              <a:gradFill>
                <a:gsLst>
                  <a:gs pos="0">
                    <a:srgbClr val="FE4444"/>
                  </a:gs>
                  <a:gs pos="100000">
                    <a:srgbClr val="832B2B"/>
                  </a:gs>
                </a:gsLst>
                <a:lin scaled="0"/>
              </a:gradFill>
            </a:endParaRPr>
          </a:p>
          <a:p>
            <a:pPr marL="285750" indent="-285750">
              <a:buFont typeface="Arial" panose="020B0604020202020204" pitchFamily="34" charset="0"/>
              <a:buChar char="•"/>
            </a:pPr>
            <a:r>
              <a:rPr lang="en-US"/>
              <a:t>It loads relationship data from an XML file using the ElementTree module.</a:t>
            </a:r>
            <a:endParaRPr lang="en-US"/>
          </a:p>
          <a:p>
            <a:pPr marL="285750" indent="-285750">
              <a:buFont typeface="Arial" panose="020B0604020202020204" pitchFamily="34" charset="0"/>
              <a:buChar char="•"/>
            </a:pPr>
            <a:r>
              <a:rPr lang="en-US"/>
              <a:t>Constructs a graph where each person is a node, and relationships are edges between them.</a:t>
            </a:r>
            <a:endParaRPr lang="en-US"/>
          </a:p>
          <a:p>
            <a:pPr marL="285750" indent="-285750">
              <a:buFont typeface="Arial" panose="020B0604020202020204" pitchFamily="34" charset="0"/>
              <a:buChar char="•"/>
            </a:pPr>
            <a:r>
              <a:rPr lang="en-US"/>
              <a:t>Nodes are labeled with genders and colors are assigned based on gender.</a:t>
            </a:r>
            <a:endParaRPr lang="en-US"/>
          </a:p>
          <a:p>
            <a:endParaRPr lang="en-US" b="1">
              <a:gradFill>
                <a:gsLst>
                  <a:gs pos="0">
                    <a:srgbClr val="FECF40"/>
                  </a:gs>
                  <a:gs pos="100000">
                    <a:srgbClr val="846C21"/>
                  </a:gs>
                </a:gsLst>
                <a:lin scaled="0"/>
              </a:gradFill>
            </a:endParaRPr>
          </a:p>
          <a:p>
            <a:r>
              <a:rPr lang="en-US" b="1">
                <a:gradFill>
                  <a:gsLst>
                    <a:gs pos="0">
                      <a:srgbClr val="FECF40"/>
                    </a:gs>
                    <a:gs pos="100000">
                      <a:srgbClr val="846C21"/>
                    </a:gs>
                  </a:gsLst>
                  <a:lin scaled="0"/>
                </a:gradFill>
              </a:rPr>
              <a:t>Graph Visualization:</a:t>
            </a:r>
            <a:endParaRPr lang="en-US"/>
          </a:p>
          <a:p>
            <a:pPr marL="285750" indent="-285750">
              <a:buFont typeface="Arial" panose="020B0604020202020204" pitchFamily="34" charset="0"/>
              <a:buChar char="•"/>
            </a:pPr>
            <a:r>
              <a:rPr lang="en-US"/>
              <a:t>Positions nodes in the graph using the Fruchterman-Reingold force-directed algorithm.</a:t>
            </a:r>
            <a:endParaRPr lang="en-US"/>
          </a:p>
          <a:p>
            <a:pPr marL="285750" indent="-285750">
              <a:buFont typeface="Arial" panose="020B0604020202020204" pitchFamily="34" charset="0"/>
              <a:buChar char="•"/>
            </a:pPr>
            <a:r>
              <a:rPr lang="en-US"/>
              <a:t>Visualizes the graph using Matplotlib, with nodes labeled and colored based on gender.</a:t>
            </a:r>
            <a:endParaRPr lang="en-US"/>
          </a:p>
          <a:p>
            <a:endParaRPr lang="en-US" b="1">
              <a:gradFill>
                <a:gsLst>
                  <a:gs pos="0">
                    <a:srgbClr val="012D86"/>
                  </a:gs>
                  <a:gs pos="100000">
                    <a:srgbClr val="0E2557"/>
                  </a:gs>
                </a:gsLst>
                <a:lin scaled="0"/>
              </a:gradFill>
            </a:endParaRPr>
          </a:p>
          <a:p>
            <a:r>
              <a:rPr lang="en-US" b="1">
                <a:gradFill>
                  <a:gsLst>
                    <a:gs pos="0">
                      <a:srgbClr val="012D86"/>
                    </a:gs>
                    <a:gs pos="100000">
                      <a:srgbClr val="0E2557"/>
                    </a:gs>
                  </a:gsLst>
                  <a:lin scaled="0"/>
                </a:gradFill>
              </a:rPr>
              <a:t>Traversals:</a:t>
            </a:r>
            <a:endParaRPr lang="en-US"/>
          </a:p>
          <a:p>
            <a:pPr marL="285750" indent="-285750">
              <a:buFont typeface="Arial" panose="020B0604020202020204" pitchFamily="34" charset="0"/>
              <a:buChar char="•"/>
            </a:pPr>
            <a:r>
              <a:rPr lang="en-US"/>
              <a:t>Implements Breadth-First Search (BFS) and Depth-First Search (DFS) traversal algorithms.</a:t>
            </a:r>
            <a:endParaRPr lang="en-US"/>
          </a:p>
          <a:p>
            <a:pPr marL="285750" indent="-285750">
              <a:buFont typeface="Arial" panose="020B0604020202020204" pitchFamily="34" charset="0"/>
              <a:buChar char="•"/>
            </a:pPr>
            <a:r>
              <a:rPr lang="en-US"/>
              <a:t>Executes BFS and DFS traversals starting from a specified node ("vijay" in this case).</a:t>
            </a:r>
            <a:endParaRPr lang="en-US"/>
          </a:p>
          <a:p>
            <a:pPr marL="285750" indent="-285750">
              <a:buFont typeface="Arial" panose="020B0604020202020204" pitchFamily="34" charset="0"/>
              <a:buChar char="•"/>
            </a:pPr>
            <a:r>
              <a:rPr lang="en-US"/>
              <a:t>Visualizes the traversal process by highlighting visited nodes.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indent="-285750">
              <a:buFont typeface="Wingdings" panose="05000000000000000000" charset="0"/>
              <a:buChar char="Ø"/>
            </a:pPr>
            <a:r>
              <a:rPr lang="en-IN" sz="2200" b="1" dirty="0"/>
              <a:t>Adjacency List</a:t>
            </a:r>
            <a:endParaRPr lang="en-IN" sz="2200" b="1" dirty="0"/>
          </a:p>
          <a:p>
            <a:r>
              <a:rPr lang="en-IN" sz="1700" dirty="0"/>
              <a:t>                       </a:t>
            </a:r>
            <a:r>
              <a:rPr lang="en-IN" sz="1900" dirty="0"/>
              <a:t>This graph is represented as a collection of linked lists. There is an array of pointer which points to the edges connected to that vertex.</a:t>
            </a:r>
            <a:r>
              <a:rPr lang="en-IN" sz="1700" dirty="0"/>
              <a:t> </a:t>
            </a:r>
            <a:endParaRPr lang="en-IN" sz="1700" dirty="0"/>
          </a:p>
        </p:txBody>
      </p:sp>
      <p:pic>
        <p:nvPicPr>
          <p:cNvPr id="5" name="Picture Placeholder 4" descr="C:\Users\ELCOT\Downloads\adjacency_list.jpgadjacency_list"/>
          <p:cNvPicPr>
            <a:picLocks noChangeAspect="1"/>
          </p:cNvPicPr>
          <p:nvPr>
            <p:ph type="pic" idx="4294967295"/>
          </p:nvPr>
        </p:nvPicPr>
        <p:blipFill>
          <a:blip r:embed="rId1"/>
          <a:srcRect l="10" r="10"/>
          <a:stretch>
            <a:fillRect/>
          </a:stretch>
        </p:blipFill>
        <p:spPr>
          <a:xfrm>
            <a:off x="3564890" y="2770505"/>
            <a:ext cx="5062855" cy="31140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Representation-of-Directed-graph-to-Adjacency-List"/>
          <p:cNvPicPr>
            <a:picLocks noChangeAspect="1"/>
          </p:cNvPicPr>
          <p:nvPr>
            <p:ph idx="1"/>
          </p:nvPr>
        </p:nvPicPr>
        <p:blipFill>
          <a:blip r:embed="rId1"/>
          <a:stretch>
            <a:fillRect/>
          </a:stretch>
        </p:blipFill>
        <p:spPr>
          <a:xfrm>
            <a:off x="2614295" y="1804670"/>
            <a:ext cx="6962775" cy="3248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ELCOT\Downloads\Graph-Representation-of-Undirected-graph-to-Adjacency-List.pngGraph-Representation-of-Undirected-graph-to-Adjacency-List"/>
          <p:cNvPicPr>
            <a:picLocks noChangeAspect="1"/>
          </p:cNvPicPr>
          <p:nvPr>
            <p:ph idx="1"/>
          </p:nvPr>
        </p:nvPicPr>
        <p:blipFill>
          <a:blip r:embed="rId1"/>
          <a:srcRect/>
          <a:stretch>
            <a:fillRect/>
          </a:stretch>
        </p:blipFill>
        <p:spPr>
          <a:xfrm>
            <a:off x="2614295" y="1805305"/>
            <a:ext cx="6962775" cy="3248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9615"/>
            <a:ext cx="10972800" cy="5768340"/>
          </a:xfrm>
        </p:spPr>
        <p:txBody>
          <a:bodyPr/>
          <a:p>
            <a:pPr>
              <a:buFont typeface="Wingdings" panose="05000000000000000000" charset="0"/>
              <a:buChar char="Ø"/>
            </a:pPr>
            <a:r>
              <a:rPr lang="en-US" sz="2200" b="1"/>
              <a:t>Basic Operations on Graphs</a:t>
            </a:r>
            <a:endParaRPr lang="en-US" sz="2200" b="1"/>
          </a:p>
          <a:p>
            <a:pPr marL="0" indent="0">
              <a:buNone/>
            </a:pPr>
            <a:r>
              <a:rPr lang="en-US" sz="1900"/>
              <a:t>Below are the basic operations on the graph:</a:t>
            </a:r>
            <a:endParaRPr lang="en-US" sz="1900"/>
          </a:p>
          <a:p>
            <a:pPr marL="0" indent="0">
              <a:buNone/>
            </a:pPr>
            <a:endParaRPr lang="en-US" sz="1900"/>
          </a:p>
          <a:p>
            <a:pPr>
              <a:buFont typeface="Wingdings" panose="05000000000000000000" charset="0"/>
              <a:buChar char="§"/>
            </a:pPr>
            <a:r>
              <a:rPr lang="en-US" sz="1900">
                <a:solidFill>
                  <a:srgbClr val="92D050"/>
                </a:solidFill>
              </a:rPr>
              <a:t>Insertion</a:t>
            </a:r>
            <a:r>
              <a:rPr lang="en-US" sz="1900"/>
              <a:t> of Nodes/Edges in the graph – Insert a node into the graph.</a:t>
            </a:r>
            <a:endParaRPr lang="en-US" sz="1900"/>
          </a:p>
          <a:p>
            <a:pPr>
              <a:buFont typeface="Wingdings" panose="05000000000000000000" charset="0"/>
              <a:buChar char="§"/>
            </a:pPr>
            <a:r>
              <a:rPr lang="en-US" sz="1900">
                <a:solidFill>
                  <a:srgbClr val="92D050"/>
                </a:solidFill>
              </a:rPr>
              <a:t>Deletion</a:t>
            </a:r>
            <a:r>
              <a:rPr lang="en-US" sz="1900"/>
              <a:t> of Nodes/Edges in the graph – Delete a node from the graph.</a:t>
            </a:r>
            <a:endParaRPr lang="en-US" sz="1900"/>
          </a:p>
          <a:p>
            <a:pPr>
              <a:buFont typeface="Wingdings" panose="05000000000000000000" charset="0"/>
              <a:buChar char="§"/>
            </a:pPr>
            <a:r>
              <a:rPr lang="en-US" sz="1900">
                <a:solidFill>
                  <a:srgbClr val="92D050"/>
                </a:solidFill>
              </a:rPr>
              <a:t>Searching </a:t>
            </a:r>
            <a:r>
              <a:rPr lang="en-US" sz="1900"/>
              <a:t>on Graphs – Search an entity in the graph.</a:t>
            </a:r>
            <a:endParaRPr lang="en-US" sz="1900"/>
          </a:p>
          <a:p>
            <a:pPr>
              <a:buFont typeface="Wingdings" panose="05000000000000000000" charset="0"/>
              <a:buChar char="§"/>
            </a:pPr>
            <a:r>
              <a:rPr lang="en-US" sz="1900">
                <a:solidFill>
                  <a:srgbClr val="92D050"/>
                </a:solidFill>
              </a:rPr>
              <a:t>Traversal </a:t>
            </a:r>
            <a:r>
              <a:rPr lang="en-US" sz="1900"/>
              <a:t>of Graphs – Traversing all the nodes in the graph.</a:t>
            </a:r>
            <a:endParaRPr lang="en-US" sz="1900"/>
          </a:p>
          <a:p>
            <a:pPr marL="457200" indent="-457200">
              <a:buFont typeface="+mj-lt"/>
              <a:buAutoNum type="arabicPeriod"/>
            </a:pPr>
            <a:endParaRPr lang="en-US" sz="1900"/>
          </a:p>
          <a:p>
            <a:pPr>
              <a:buFont typeface="Wingdings" panose="05000000000000000000" charset="0"/>
              <a:buChar char="Ø"/>
            </a:pPr>
            <a:r>
              <a:rPr lang="en-US" sz="2200" b="1"/>
              <a:t>Usage of graphs</a:t>
            </a:r>
            <a:endParaRPr lang="en-US" sz="2200" b="1"/>
          </a:p>
          <a:p>
            <a:pPr>
              <a:buFont typeface="Wingdings" panose="05000000000000000000" charset="0"/>
              <a:buChar char="§"/>
            </a:pPr>
            <a:r>
              <a:rPr lang="en-US" sz="1900"/>
              <a:t>Maps can be represented using graphs and then can be used by computers to provide various services like the shortest path between two cities.</a:t>
            </a:r>
            <a:endParaRPr lang="en-US" sz="1900"/>
          </a:p>
          <a:p>
            <a:pPr>
              <a:buFont typeface="Wingdings" panose="05000000000000000000" charset="0"/>
              <a:buChar char="§"/>
            </a:pPr>
            <a:r>
              <a:rPr lang="en-US" sz="1900"/>
              <a:t>When various tasks depend on each other then this situation can be represented using a Directed Acyclic graph and we can find the order in which tasks can be performed using topological sort.</a:t>
            </a:r>
            <a:endParaRPr lang="en-US" sz="1900"/>
          </a:p>
          <a:p>
            <a:pPr>
              <a:buFont typeface="Wingdings" panose="05000000000000000000" charset="0"/>
              <a:buChar char="§"/>
            </a:pPr>
            <a:r>
              <a:rPr lang="en-US" sz="1900"/>
              <a:t>State Transition Diagram represents what can be the legal moves from current states. In-game of tic tac toe this can be used.</a:t>
            </a:r>
            <a:endParaRPr lang="en-US"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05" y="1193165"/>
            <a:ext cx="10866755" cy="568325"/>
          </a:xfrm>
        </p:spPr>
        <p:txBody>
          <a:bodyPr>
            <a:normAutofit/>
          </a:bodyPr>
          <a:lstStyle/>
          <a:p>
            <a:pPr algn="l"/>
            <a:r>
              <a:rPr lang="en-IN" sz="2200" b="1" dirty="0">
                <a:solidFill>
                  <a:srgbClr val="C00000"/>
                </a:solidFill>
              </a:rPr>
              <a:t>Transpose graph</a:t>
            </a:r>
            <a:endParaRPr lang="en-IN" sz="2200" b="1" dirty="0">
              <a:solidFill>
                <a:srgbClr val="C00000"/>
              </a:solidFill>
            </a:endParaRPr>
          </a:p>
        </p:txBody>
      </p:sp>
      <p:sp>
        <p:nvSpPr>
          <p:cNvPr id="3" name="Content Placeholder 2"/>
          <p:cNvSpPr>
            <a:spLocks noGrp="1"/>
          </p:cNvSpPr>
          <p:nvPr>
            <p:ph type="body" sz="half" idx="2"/>
          </p:nvPr>
        </p:nvSpPr>
        <p:spPr>
          <a:xfrm>
            <a:off x="662305" y="1899285"/>
            <a:ext cx="10866120" cy="1736090"/>
          </a:xfrm>
        </p:spPr>
        <p:txBody>
          <a:bodyPr>
            <a:normAutofit/>
          </a:bodyPr>
          <a:lstStyle/>
          <a:p>
            <a:r>
              <a:rPr lang="en-IN" sz="1700" dirty="0"/>
              <a:t>Transpose of a directed graph G is another directed graph on the same set of vertices with all of the edges reversed compared to the orientation of the corresponding edges in G. That is, if G contains an edge (u, v) then the converse/transpose/reverse of G contains an edge (v, u) and vice versa. Given a graph (represented as adjacency list), we need to find another graph which is the transpose of the given graph. </a:t>
            </a:r>
            <a:endParaRPr lang="en-IN" sz="1700" dirty="0"/>
          </a:p>
        </p:txBody>
      </p:sp>
      <p:pic>
        <p:nvPicPr>
          <p:cNvPr id="7" name="Picture Placeholder 6" descr="transpose_both (1)"/>
          <p:cNvPicPr>
            <a:picLocks noChangeAspect="1"/>
          </p:cNvPicPr>
          <p:nvPr>
            <p:ph type="pic" idx="1"/>
          </p:nvPr>
        </p:nvPicPr>
        <p:blipFill>
          <a:blip r:embed="rId1"/>
          <a:stretch>
            <a:fillRect/>
          </a:stretch>
        </p:blipFill>
        <p:spPr>
          <a:xfrm>
            <a:off x="2082165" y="3429000"/>
            <a:ext cx="7637780" cy="27959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72720"/>
            <a:ext cx="11087100" cy="6568440"/>
          </a:xfrm>
        </p:spPr>
        <p:txBody>
          <a:bodyPr/>
          <a:p>
            <a:pPr>
              <a:buFont typeface="Wingdings" panose="05000000000000000000" charset="0"/>
              <a:buChar char="Ø"/>
            </a:pPr>
            <a:r>
              <a:rPr lang="en-US" sz="2200" b="1"/>
              <a:t>Real-Time Applications of Graph:</a:t>
            </a:r>
            <a:endParaRPr lang="en-US" sz="2200" b="1"/>
          </a:p>
          <a:p>
            <a:pPr>
              <a:buFont typeface="Wingdings" panose="05000000000000000000" charset="0"/>
              <a:buChar char="§"/>
            </a:pPr>
            <a:r>
              <a:rPr lang="en-US" sz="1700">
                <a:solidFill>
                  <a:srgbClr val="92D050"/>
                </a:solidFill>
              </a:rPr>
              <a:t>Social media analysis</a:t>
            </a:r>
            <a:r>
              <a:rPr lang="en-US" sz="1700"/>
              <a:t>: Social media platforms generate vast amounts of data in real-time, which can be analyzed using graphs to identify trends, sentiment, and key influencers. This can be useful for marketing, customer service, and reputation management.</a:t>
            </a:r>
            <a:endParaRPr lang="en-US" sz="1700"/>
          </a:p>
          <a:p>
            <a:pPr>
              <a:buFont typeface="Wingdings" panose="05000000000000000000" charset="0"/>
              <a:buChar char="§"/>
            </a:pPr>
            <a:r>
              <a:rPr lang="en-US" sz="1700">
                <a:solidFill>
                  <a:srgbClr val="92D050"/>
                </a:solidFill>
              </a:rPr>
              <a:t>Network monitoring</a:t>
            </a:r>
            <a:r>
              <a:rPr lang="en-US" sz="1700"/>
              <a:t>: Graphs can be used to monitor network traffic in real-time, allowing network administrators to identify potential bottlenecks, security threats, and other issues. This is critical for ensuring the smooth operation of complex networks.</a:t>
            </a:r>
            <a:endParaRPr lang="en-US" sz="1700"/>
          </a:p>
          <a:p>
            <a:pPr>
              <a:buFont typeface="Wingdings" panose="05000000000000000000" charset="0"/>
              <a:buChar char="§"/>
            </a:pPr>
            <a:r>
              <a:rPr lang="en-US" sz="1700">
                <a:solidFill>
                  <a:srgbClr val="92D050"/>
                </a:solidFill>
              </a:rPr>
              <a:t>Financial trading</a:t>
            </a:r>
            <a:r>
              <a:rPr lang="en-US" sz="1700"/>
              <a:t>: Graphs can be used to analyze real-time financial data, such as stock prices and market trends, to identify patterns and make trading decisions. This is particularly important for high-frequency trading, where even small delays can have a significant impact on profits.</a:t>
            </a:r>
            <a:endParaRPr lang="en-US" sz="1700"/>
          </a:p>
          <a:p>
            <a:pPr>
              <a:buFont typeface="Wingdings" panose="05000000000000000000" charset="0"/>
              <a:buChar char="§"/>
            </a:pPr>
            <a:r>
              <a:rPr lang="en-US" sz="1700">
                <a:solidFill>
                  <a:srgbClr val="92D050"/>
                </a:solidFill>
              </a:rPr>
              <a:t>Internet of Things (IoT) management</a:t>
            </a:r>
            <a:r>
              <a:rPr lang="en-US" sz="1700"/>
              <a:t>: IoT devices generate vast amounts of data in real-time, which can be analyzed using graphs to identify patterns, optimize performance, and detect anomalies. This is important for managing large-scale IoT deployments.</a:t>
            </a:r>
            <a:endParaRPr lang="en-US" sz="1700"/>
          </a:p>
          <a:p>
            <a:pPr>
              <a:buFont typeface="Wingdings" panose="05000000000000000000" charset="0"/>
              <a:buChar char="§"/>
            </a:pPr>
            <a:r>
              <a:rPr lang="en-US" sz="1700">
                <a:solidFill>
                  <a:srgbClr val="92D050"/>
                </a:solidFill>
              </a:rPr>
              <a:t>Autonomous vehicles</a:t>
            </a:r>
            <a:r>
              <a:rPr lang="en-US" sz="1700"/>
              <a:t>: Graphs can be used to model the real-time environment around autonomous vehicles, allowing them to navigate safely and efficiently. This requires real-time data from sensors and other sources, which can be processed using graph algorithms.</a:t>
            </a:r>
            <a:endParaRPr lang="en-US" sz="1700"/>
          </a:p>
          <a:p>
            <a:pPr>
              <a:buFont typeface="Wingdings" panose="05000000000000000000" charset="0"/>
              <a:buChar char="§"/>
            </a:pPr>
            <a:r>
              <a:rPr lang="en-US" sz="1700">
                <a:solidFill>
                  <a:srgbClr val="92D050"/>
                </a:solidFill>
              </a:rPr>
              <a:t>Disease surveillance</a:t>
            </a:r>
            <a:r>
              <a:rPr lang="en-US" sz="1700"/>
              <a:t>: Graphs can be used to model the spread of infectious diseases in real-time, allowing health officials to identify outbreaks and implement effective containment strategies. This is particularly important during pandemics or other public health emergencies.</a:t>
            </a:r>
            <a:endParaRPr lang="en-US" sz="1700"/>
          </a:p>
          <a:p>
            <a:pPr marL="0" indent="0">
              <a:buNone/>
            </a:pPr>
            <a:r>
              <a:rPr lang="en-US" sz="1700"/>
              <a:t>The best example of graphs in the real world is </a:t>
            </a:r>
            <a:r>
              <a:rPr lang="en-US" sz="1700">
                <a:solidFill>
                  <a:srgbClr val="FF0000"/>
                </a:solidFill>
              </a:rPr>
              <a:t>Facebook</a:t>
            </a:r>
            <a:r>
              <a:rPr lang="en-US" sz="1700"/>
              <a:t>. Each person on Facebook is a node and is connected through edges. Thus, A is a friend of B. B is a friend of C, and so on</a:t>
            </a:r>
            <a:r>
              <a:rPr lang="en-US" sz="1900"/>
              <a:t>.</a:t>
            </a:r>
            <a:endParaRPr lang="en-US"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1393552"/>
            <a:ext cx="10866119" cy="568234"/>
          </a:xfrm>
        </p:spPr>
        <p:txBody>
          <a:bodyPr>
            <a:normAutofit/>
          </a:bodyPr>
          <a:lstStyle/>
          <a:p>
            <a:r>
              <a:rPr lang="en-IN" b="1" dirty="0">
                <a:solidFill>
                  <a:srgbClr val="C00000"/>
                </a:solidFill>
              </a:rPr>
              <a:t>Real-Life Applications of Graph</a:t>
            </a:r>
            <a:endParaRPr lang="en-IN" b="1" dirty="0">
              <a:solidFill>
                <a:srgbClr val="C00000"/>
              </a:solidFill>
            </a:endParaRPr>
          </a:p>
        </p:txBody>
      </p:sp>
      <p:pic>
        <p:nvPicPr>
          <p:cNvPr id="4" name="Picture Placeholder 3" descr="applications_graph"/>
          <p:cNvPicPr>
            <a:picLocks noChangeAspect="1"/>
          </p:cNvPicPr>
          <p:nvPr>
            <p:ph type="pic" idx="1"/>
          </p:nvPr>
        </p:nvPicPr>
        <p:blipFill>
          <a:blip r:embed="rId1"/>
          <a:stretch>
            <a:fillRect/>
          </a:stretch>
        </p:blipFill>
        <p:spPr>
          <a:xfrm>
            <a:off x="2602865" y="2157730"/>
            <a:ext cx="6586220" cy="40500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15620"/>
            <a:ext cx="10972800" cy="5982335"/>
          </a:xfrm>
        </p:spPr>
        <p:txBody>
          <a:bodyPr/>
          <a:p>
            <a:pPr>
              <a:buFont typeface="Wingdings" panose="05000000000000000000" charset="0"/>
              <a:buChar char="Ø"/>
            </a:pPr>
            <a:r>
              <a:rPr lang="en-US" sz="2200"/>
              <a:t>Advantages:</a:t>
            </a:r>
            <a:endParaRPr lang="en-US" sz="2200"/>
          </a:p>
          <a:p>
            <a:pPr>
              <a:buFont typeface="Arial" panose="020B0604020202020204" pitchFamily="34" charset="0"/>
              <a:buChar char="•"/>
            </a:pPr>
            <a:r>
              <a:rPr lang="en-US" sz="1900"/>
              <a:t>Graphs are a versatile data structure that can be used to represent a wide range of relationships and data structures.</a:t>
            </a:r>
            <a:endParaRPr lang="en-US" sz="1900"/>
          </a:p>
          <a:p>
            <a:pPr>
              <a:buFont typeface="Arial" panose="020B0604020202020204" pitchFamily="34" charset="0"/>
              <a:buChar char="•"/>
            </a:pPr>
            <a:r>
              <a:rPr lang="en-US" sz="1900"/>
              <a:t>They can be used to model and solve a wide range of problems, including pathfinding, data clustering, network analysis, and machine learning.</a:t>
            </a:r>
            <a:endParaRPr lang="en-US" sz="1900"/>
          </a:p>
          <a:p>
            <a:pPr>
              <a:buFont typeface="Arial" panose="020B0604020202020204" pitchFamily="34" charset="0"/>
              <a:buChar char="•"/>
            </a:pPr>
            <a:r>
              <a:rPr lang="en-US" sz="1900"/>
              <a:t>Graph algorithms are often very efficient and can be used to solve complex problems quickly and effectively.</a:t>
            </a:r>
            <a:endParaRPr lang="en-US" sz="1900"/>
          </a:p>
          <a:p>
            <a:pPr>
              <a:buFont typeface="Arial" panose="020B0604020202020204" pitchFamily="34" charset="0"/>
              <a:buChar char="•"/>
            </a:pPr>
            <a:r>
              <a:rPr lang="en-US" sz="1900"/>
              <a:t>Graphs can be used to represent complex data structures in a simple and intuitive way, making them easier to understand and analyze.</a:t>
            </a:r>
            <a:endParaRPr lang="en-US" sz="1900"/>
          </a:p>
          <a:p>
            <a:pPr>
              <a:buFont typeface="Wingdings" panose="05000000000000000000" charset="0"/>
              <a:buChar char="Ø"/>
            </a:pPr>
            <a:r>
              <a:rPr lang="en-US" sz="2200"/>
              <a:t>Disadvantages:</a:t>
            </a:r>
            <a:endParaRPr lang="en-US" sz="2200"/>
          </a:p>
          <a:p>
            <a:pPr>
              <a:buFont typeface="Arial" panose="020B0604020202020204" pitchFamily="34" charset="0"/>
              <a:buChar char="•"/>
            </a:pPr>
            <a:r>
              <a:rPr lang="en-US" sz="1900"/>
              <a:t>Graphs can be complex and difficult to understand, especially for people who are not familiar with graph theory or related algorithms.</a:t>
            </a:r>
            <a:endParaRPr lang="en-US" sz="1900"/>
          </a:p>
          <a:p>
            <a:pPr>
              <a:buFont typeface="Arial" panose="020B0604020202020204" pitchFamily="34" charset="0"/>
              <a:buChar char="•"/>
            </a:pPr>
            <a:r>
              <a:rPr lang="en-US" sz="1900"/>
              <a:t>Creating and manipulating graphs can be computationally expensive, especially for very large or complex graphs.</a:t>
            </a:r>
            <a:endParaRPr lang="en-US" sz="1900"/>
          </a:p>
          <a:p>
            <a:pPr>
              <a:buFont typeface="Arial" panose="020B0604020202020204" pitchFamily="34" charset="0"/>
              <a:buChar char="•"/>
            </a:pPr>
            <a:r>
              <a:rPr lang="en-US" sz="1900"/>
              <a:t>Graph algorithms can be difficult to design and implement correctly, and can be prone to bugs and errors.</a:t>
            </a:r>
            <a:endParaRPr lang="en-US" sz="1900"/>
          </a:p>
          <a:p>
            <a:pPr>
              <a:buFont typeface="Arial" panose="020B0604020202020204" pitchFamily="34" charset="0"/>
              <a:buChar char="•"/>
            </a:pPr>
            <a:r>
              <a:rPr lang="en-US" sz="1900"/>
              <a:t>Graphs can be difficult to visualize and analyze, especially for very large or complex graphs, which can make it challenging to extract meaningful insights from the data.</a:t>
            </a:r>
            <a:endParaRPr lang="en-US"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880"/>
          </a:xfrm>
          <a:ln>
            <a:gradFill>
              <a:gsLst>
                <a:gs pos="0">
                  <a:srgbClr val="FE4444"/>
                </a:gs>
                <a:gs pos="100000">
                  <a:srgbClr val="832B2B"/>
                </a:gs>
              </a:gsLst>
            </a:gradFill>
          </a:ln>
        </p:spPr>
        <p:txBody>
          <a:bodyPr/>
          <a:lstStyle/>
          <a:p>
            <a:pPr algn="ctr"/>
            <a:r>
              <a:rPr lang="en-US" b="1" i="0" u="none" strike="noStrike" baseline="0" dirty="0">
                <a:gradFill>
                  <a:gsLst>
                    <a:gs pos="0">
                      <a:srgbClr val="007BD3"/>
                    </a:gs>
                    <a:gs pos="100000">
                      <a:srgbClr val="034373"/>
                    </a:gs>
                  </a:gsLst>
                  <a:lin scaled="0"/>
                </a:gradFill>
              </a:rPr>
              <a:t>BFS AND DFS IN GRAPH</a:t>
            </a:r>
            <a:endParaRPr lang="en-US" b="1" i="0" u="none" strike="noStrike" baseline="0" dirty="0">
              <a:gradFill>
                <a:gsLst>
                  <a:gs pos="0">
                    <a:srgbClr val="007BD3"/>
                  </a:gs>
                  <a:gs pos="100000">
                    <a:srgbClr val="034373"/>
                  </a:gs>
                </a:gsLst>
                <a:lin scaled="0"/>
              </a:gra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1563370"/>
            <a:ext cx="10264140" cy="568325"/>
          </a:xfrm>
          <a:prstGeom prst="rect">
            <a:avLst/>
          </a:prstGeom>
          <a:noFill/>
        </p:spPr>
        <p:txBody>
          <a:bodyPr wrap="square" rtlCol="0">
            <a:noAutofit/>
          </a:bodyPr>
          <a:p>
            <a:pPr algn="ctr"/>
            <a:r>
              <a:rPr lang="en-US" sz="2200" b="1"/>
              <a:t>Difference between BFS and DFS</a:t>
            </a:r>
            <a:endParaRPr lang="en-US" sz="2200" b="1"/>
          </a:p>
        </p:txBody>
      </p:sp>
      <p:pic>
        <p:nvPicPr>
          <p:cNvPr id="100" name="Picture 99"/>
          <p:cNvPicPr/>
          <p:nvPr/>
        </p:nvPicPr>
        <p:blipFill>
          <a:blip r:embed="rId1"/>
          <a:srcRect b="11619"/>
          <a:stretch>
            <a:fillRect/>
          </a:stretch>
        </p:blipFill>
        <p:spPr>
          <a:xfrm>
            <a:off x="1986280" y="2131695"/>
            <a:ext cx="8220075" cy="36696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1022985" y="1647190"/>
            <a:ext cx="10145395" cy="35572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738324"/>
            <a:ext cx="10515600" cy="706438"/>
          </a:xfrm>
        </p:spPr>
        <p:txBody>
          <a:bodyPr/>
          <a:lstStyle/>
          <a:p>
            <a:pPr algn="ctr"/>
            <a:r>
              <a:rPr lang="en-IN" sz="3200" b="1" dirty="0">
                <a:solidFill>
                  <a:srgbClr val="C00000"/>
                </a:solidFill>
              </a:rPr>
              <a:t>Depth First Search or DFS for a Graph</a:t>
            </a:r>
            <a:endParaRPr lang="en-IN" sz="3200" b="1" dirty="0">
              <a:solidFill>
                <a:srgbClr val="C00000"/>
              </a:solidFill>
            </a:endParaRPr>
          </a:p>
        </p:txBody>
      </p:sp>
      <p:sp>
        <p:nvSpPr>
          <p:cNvPr id="3" name="Content Placeholder 2"/>
          <p:cNvSpPr>
            <a:spLocks noGrp="1"/>
          </p:cNvSpPr>
          <p:nvPr>
            <p:ph idx="1"/>
          </p:nvPr>
        </p:nvSpPr>
        <p:spPr>
          <a:xfrm>
            <a:off x="858520" y="1606550"/>
            <a:ext cx="10788015" cy="4907915"/>
          </a:xfrm>
        </p:spPr>
        <p:txBody>
          <a:bodyPr/>
          <a:lstStyle/>
          <a:p>
            <a:pPr marL="0" indent="0">
              <a:buNone/>
            </a:pPr>
            <a:r>
              <a:rPr lang="en-IN" sz="1700" dirty="0"/>
              <a:t>Depth First Traversal (or DFS) for a graph is similar to Depth First Traversal of a tree. The only catch here is, that, unlike trees, graphs may contain cycles (a node may be visited twice). To avoid processing a node more than once, use a boolean visited array. A graph can have more than one DFS traversal.</a:t>
            </a:r>
            <a:endParaRPr lang="en-IN" sz="1700" dirty="0"/>
          </a:p>
          <a:p>
            <a:pPr marL="0" indent="0">
              <a:buNone/>
            </a:pPr>
            <a:r>
              <a:rPr lang="en-IN" sz="1700" dirty="0"/>
              <a:t>Input: n = 4, e = 6 </a:t>
            </a:r>
            <a:endParaRPr lang="en-IN" sz="1700" dirty="0"/>
          </a:p>
          <a:p>
            <a:pPr marL="0" indent="0">
              <a:buNone/>
            </a:pPr>
            <a:r>
              <a:rPr lang="en-IN" sz="1700" dirty="0">
                <a:solidFill>
                  <a:schemeClr val="accent2"/>
                </a:solidFill>
              </a:rPr>
              <a:t>0 -&gt; 1</a:t>
            </a:r>
            <a:r>
              <a:rPr lang="en-IN" sz="1700" dirty="0"/>
              <a:t>, </a:t>
            </a:r>
            <a:r>
              <a:rPr lang="en-IN" sz="1700" dirty="0">
                <a:solidFill>
                  <a:schemeClr val="accent1"/>
                </a:solidFill>
              </a:rPr>
              <a:t>0 -&gt; 2</a:t>
            </a:r>
            <a:r>
              <a:rPr lang="en-IN" sz="1700" dirty="0"/>
              <a:t>, </a:t>
            </a:r>
            <a:r>
              <a:rPr lang="en-IN" sz="1700" dirty="0">
                <a:solidFill>
                  <a:srgbClr val="FF0000"/>
                </a:solidFill>
              </a:rPr>
              <a:t>1 -&gt; 2</a:t>
            </a:r>
            <a:r>
              <a:rPr lang="en-IN" sz="1700" dirty="0"/>
              <a:t>, </a:t>
            </a:r>
            <a:r>
              <a:rPr lang="en-IN" sz="1700" dirty="0">
                <a:solidFill>
                  <a:srgbClr val="FFC000"/>
                </a:solidFill>
              </a:rPr>
              <a:t>2 -&gt; 0</a:t>
            </a:r>
            <a:r>
              <a:rPr lang="en-IN" sz="1700" dirty="0"/>
              <a:t>, </a:t>
            </a:r>
            <a:r>
              <a:rPr lang="en-IN" sz="1700" dirty="0">
                <a:solidFill>
                  <a:srgbClr val="00B050"/>
                </a:solidFill>
              </a:rPr>
              <a:t>2 -&gt; 3</a:t>
            </a:r>
            <a:r>
              <a:rPr lang="en-IN" sz="1700" dirty="0"/>
              <a:t>, </a:t>
            </a:r>
            <a:r>
              <a:rPr lang="en-IN" sz="1700" dirty="0">
                <a:solidFill>
                  <a:srgbClr val="002060"/>
                </a:solidFill>
              </a:rPr>
              <a:t>3 -&gt; 3</a:t>
            </a:r>
            <a:r>
              <a:rPr lang="en-IN" sz="1700" dirty="0"/>
              <a:t> </a:t>
            </a:r>
            <a:endParaRPr lang="en-IN" sz="1700" dirty="0"/>
          </a:p>
          <a:p>
            <a:pPr marL="0" indent="0">
              <a:buNone/>
            </a:pPr>
            <a:r>
              <a:rPr lang="en-IN" sz="1700" dirty="0"/>
              <a:t>Output:</a:t>
            </a:r>
            <a:endParaRPr lang="en-IN" sz="1700" dirty="0"/>
          </a:p>
          <a:p>
            <a:pPr marL="0" indent="0">
              <a:buNone/>
            </a:pPr>
            <a:r>
              <a:rPr lang="en-IN" sz="1700" dirty="0"/>
              <a:t>DFS from vertex 1 : </a:t>
            </a:r>
            <a:r>
              <a:rPr lang="en-IN" sz="1700" dirty="0">
                <a:highlight>
                  <a:srgbClr val="00FF00"/>
                </a:highlight>
              </a:rPr>
              <a:t>1 2 0 3 </a:t>
            </a:r>
            <a:endParaRPr lang="en-IN" sz="1700" dirty="0"/>
          </a:p>
          <a:p>
            <a:pPr marL="0" indent="0">
              <a:buNone/>
            </a:pPr>
            <a:r>
              <a:rPr lang="en-IN" sz="1700" dirty="0"/>
              <a:t>DFS Diagram: </a:t>
            </a:r>
            <a:endParaRPr lang="en-IN" sz="1700" dirty="0"/>
          </a:p>
        </p:txBody>
      </p:sp>
      <p:pic>
        <p:nvPicPr>
          <p:cNvPr id="4" name="Picture 3" descr="ezgif.com-gif-maker61"/>
          <p:cNvPicPr>
            <a:picLocks noChangeAspect="1"/>
          </p:cNvPicPr>
          <p:nvPr/>
        </p:nvPicPr>
        <p:blipFill>
          <a:blip r:embed="rId1"/>
          <a:stretch>
            <a:fillRect/>
          </a:stretch>
        </p:blipFill>
        <p:spPr>
          <a:xfrm>
            <a:off x="5964555" y="2609215"/>
            <a:ext cx="4972050" cy="39052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900430" y="1063625"/>
            <a:ext cx="5882005" cy="5382260"/>
          </a:xfrm>
        </p:spPr>
        <p:txBody>
          <a:bodyPr>
            <a:normAutofit lnSpcReduction="20000"/>
          </a:bodyPr>
          <a:lstStyle/>
          <a:p>
            <a:r>
              <a:rPr lang="en-IN" sz="2200" b="1" dirty="0"/>
              <a:t>Iterative Depth First Traversal of Graph</a:t>
            </a:r>
            <a:endParaRPr lang="en-IN" sz="2200" b="1" dirty="0"/>
          </a:p>
          <a:p>
            <a:endParaRPr lang="en-IN" sz="1800" dirty="0"/>
          </a:p>
          <a:p>
            <a:r>
              <a:rPr lang="en-IN" sz="1800" dirty="0"/>
              <a:t>Input: n = 4, e = 6 </a:t>
            </a:r>
            <a:endParaRPr lang="en-IN" sz="1800" dirty="0"/>
          </a:p>
          <a:p>
            <a:r>
              <a:rPr lang="en-IN" sz="1800" dirty="0">
                <a:solidFill>
                  <a:srgbClr val="002060"/>
                </a:solidFill>
              </a:rPr>
              <a:t>2 -&gt; 0</a:t>
            </a:r>
            <a:r>
              <a:rPr lang="en-IN" sz="1800" dirty="0"/>
              <a:t>, </a:t>
            </a:r>
            <a:r>
              <a:rPr lang="en-IN" sz="1800" dirty="0">
                <a:solidFill>
                  <a:srgbClr val="C00000"/>
                </a:solidFill>
              </a:rPr>
              <a:t>0 -&gt; 2</a:t>
            </a:r>
            <a:r>
              <a:rPr lang="en-IN" sz="1800" dirty="0"/>
              <a:t>, </a:t>
            </a:r>
            <a:r>
              <a:rPr lang="en-IN" sz="1800" dirty="0">
                <a:solidFill>
                  <a:srgbClr val="FF0000"/>
                </a:solidFill>
              </a:rPr>
              <a:t>1 -&gt; 2</a:t>
            </a:r>
            <a:r>
              <a:rPr lang="en-IN" sz="1800" dirty="0"/>
              <a:t>, </a:t>
            </a:r>
            <a:r>
              <a:rPr lang="en-IN" sz="1800" dirty="0">
                <a:solidFill>
                  <a:srgbClr val="FFC000"/>
                </a:solidFill>
              </a:rPr>
              <a:t>0 -&gt; 1</a:t>
            </a:r>
            <a:r>
              <a:rPr lang="en-IN" sz="1800" dirty="0"/>
              <a:t>, </a:t>
            </a:r>
            <a:r>
              <a:rPr lang="en-IN" sz="1800" dirty="0">
                <a:solidFill>
                  <a:srgbClr val="0070C0"/>
                </a:solidFill>
              </a:rPr>
              <a:t>3 -&gt; 3</a:t>
            </a:r>
            <a:r>
              <a:rPr lang="en-IN" sz="1800" dirty="0"/>
              <a:t>,</a:t>
            </a:r>
            <a:r>
              <a:rPr lang="en-IN" sz="1800" dirty="0">
                <a:solidFill>
                  <a:srgbClr val="7030A0"/>
                </a:solidFill>
              </a:rPr>
              <a:t> 1 -&gt; 3</a:t>
            </a:r>
            <a:r>
              <a:rPr lang="en-IN" sz="1800" dirty="0"/>
              <a:t> </a:t>
            </a:r>
            <a:endParaRPr lang="en-IN" sz="1800" dirty="0"/>
          </a:p>
          <a:p>
            <a:r>
              <a:rPr lang="en-IN" sz="1800" dirty="0"/>
              <a:t>Output: </a:t>
            </a:r>
            <a:endParaRPr lang="en-IN" sz="1800" dirty="0"/>
          </a:p>
          <a:p>
            <a:r>
              <a:rPr lang="en-IN" sz="1800" dirty="0"/>
              <a:t>DFS from vertex 2 :</a:t>
            </a:r>
            <a:r>
              <a:rPr lang="en-IN" sz="1800" dirty="0">
                <a:highlight>
                  <a:srgbClr val="00FF00"/>
                </a:highlight>
              </a:rPr>
              <a:t> 2 0 1 3</a:t>
            </a:r>
            <a:r>
              <a:rPr lang="en-IN" sz="1800" dirty="0"/>
              <a:t>  </a:t>
            </a:r>
            <a:endParaRPr lang="en-IN" sz="1800" dirty="0"/>
          </a:p>
          <a:p>
            <a:r>
              <a:rPr lang="en-IN" sz="1800" b="1" dirty="0"/>
              <a:t>Algorithm:</a:t>
            </a:r>
            <a:r>
              <a:rPr lang="en-IN" sz="1800" dirty="0"/>
              <a:t> </a:t>
            </a:r>
            <a:endParaRPr lang="en-IN" sz="1800" dirty="0"/>
          </a:p>
          <a:p>
            <a:pPr marL="285750" indent="-285750">
              <a:buFont typeface="Arial" panose="020B0604020202020204" pitchFamily="34" charset="0"/>
              <a:buChar char="•"/>
            </a:pPr>
            <a:r>
              <a:rPr lang="en-IN" sz="1800" dirty="0"/>
              <a:t>Created a stack of nodes and visited array.</a:t>
            </a:r>
            <a:endParaRPr lang="en-IN" sz="1800" dirty="0"/>
          </a:p>
          <a:p>
            <a:pPr marL="285750" indent="-285750">
              <a:buFont typeface="Arial" panose="020B0604020202020204" pitchFamily="34" charset="0"/>
              <a:buChar char="•"/>
            </a:pPr>
            <a:r>
              <a:rPr lang="en-IN" sz="1800" dirty="0"/>
              <a:t>Insert the root in the stack.</a:t>
            </a:r>
            <a:endParaRPr lang="en-IN" sz="1800" dirty="0"/>
          </a:p>
          <a:p>
            <a:pPr marL="285750" indent="-285750">
              <a:buFont typeface="Arial" panose="020B0604020202020204" pitchFamily="34" charset="0"/>
              <a:buChar char="•"/>
            </a:pPr>
            <a:r>
              <a:rPr lang="en-IN" sz="1800" dirty="0"/>
              <a:t>Run a loop till the stack is not empty.</a:t>
            </a:r>
            <a:endParaRPr lang="en-IN" sz="1800" dirty="0"/>
          </a:p>
          <a:p>
            <a:pPr marL="285750" indent="-285750">
              <a:buFont typeface="Arial" panose="020B0604020202020204" pitchFamily="34" charset="0"/>
              <a:buChar char="•"/>
            </a:pPr>
            <a:r>
              <a:rPr lang="en-IN" sz="1800" dirty="0"/>
              <a:t>Pop the element from the stack and print the element.</a:t>
            </a:r>
            <a:endParaRPr lang="en-IN" sz="1800" dirty="0"/>
          </a:p>
          <a:p>
            <a:pPr marL="285750" indent="-285750">
              <a:buFont typeface="Arial" panose="020B0604020202020204" pitchFamily="34" charset="0"/>
              <a:buChar char="•"/>
            </a:pPr>
            <a:r>
              <a:rPr lang="en-IN" sz="1800" dirty="0"/>
              <a:t>For every adjacent and unvisited node of current node,mark the node and insert it in the stack.</a:t>
            </a:r>
            <a:endParaRPr lang="en-IN" sz="1800" dirty="0"/>
          </a:p>
          <a:p>
            <a:endParaRPr lang="en-IN" sz="1800" dirty="0"/>
          </a:p>
          <a:p>
            <a:r>
              <a:rPr lang="en-IN" sz="1800" b="1" dirty="0"/>
              <a:t>Implementation of Iterative DFS:</a:t>
            </a:r>
            <a:r>
              <a:rPr lang="en-IN" sz="1800" dirty="0"/>
              <a:t> </a:t>
            </a:r>
            <a:endParaRPr lang="en-IN" sz="1800" dirty="0"/>
          </a:p>
          <a:p>
            <a:r>
              <a:rPr lang="en-IN" sz="1800" dirty="0"/>
              <a:t>This is similar to BFS, the only difference is queue is replaced by stack.</a:t>
            </a:r>
            <a:endParaRPr lang="en-IN" sz="1800" dirty="0"/>
          </a:p>
        </p:txBody>
      </p:sp>
      <p:pic>
        <p:nvPicPr>
          <p:cNvPr id="4" name="Picture Placeholder 3" descr="ezgif.com-gif-maker7"/>
          <p:cNvPicPr>
            <a:picLocks noChangeAspect="1"/>
          </p:cNvPicPr>
          <p:nvPr>
            <p:ph type="pic" idx="1"/>
          </p:nvPr>
        </p:nvPicPr>
        <p:blipFill>
          <a:blip r:embed="rId1"/>
          <a:stretch>
            <a:fillRect/>
          </a:stretch>
        </p:blipFill>
        <p:spPr>
          <a:xfrm>
            <a:off x="6782435" y="1856105"/>
            <a:ext cx="5189855" cy="4076065"/>
          </a:xfrm>
          <a:prstGeom prst="rect">
            <a:avLst/>
          </a:prstGeom>
        </p:spPr>
      </p:pic>
      <p:sp>
        <p:nvSpPr>
          <p:cNvPr id="5" name="Text Box 4"/>
          <p:cNvSpPr txBox="1"/>
          <p:nvPr/>
        </p:nvSpPr>
        <p:spPr>
          <a:xfrm>
            <a:off x="6782435" y="1271270"/>
            <a:ext cx="4064000" cy="645160"/>
          </a:xfrm>
          <a:prstGeom prst="rect">
            <a:avLst/>
          </a:prstGeom>
          <a:noFill/>
        </p:spPr>
        <p:txBody>
          <a:bodyPr wrap="square" rtlCol="0">
            <a:spAutoFit/>
          </a:bodyPr>
          <a:p>
            <a:r>
              <a:rPr lang="en-IN" b="1" dirty="0">
                <a:sym typeface="+mn-ea"/>
              </a:rPr>
              <a:t>DFS Diagram: </a:t>
            </a:r>
            <a:endParaRPr lang="en-IN" b="1" dirty="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4840" y="679450"/>
            <a:ext cx="11097895" cy="2749550"/>
          </a:xfrm>
          <a:prstGeom prst="rect">
            <a:avLst/>
          </a:prstGeom>
          <a:noFill/>
        </p:spPr>
        <p:txBody>
          <a:bodyPr wrap="square" rtlCol="0">
            <a:noAutofit/>
          </a:bodyPr>
          <a:p>
            <a:r>
              <a:rPr lang="en-US" sz="2200" b="1"/>
              <a:t>How does DFS work?</a:t>
            </a:r>
            <a:endParaRPr lang="en-US" sz="2200" b="1"/>
          </a:p>
          <a:p>
            <a:endParaRPr lang="en-US" sz="1700"/>
          </a:p>
          <a:p>
            <a:r>
              <a:rPr lang="en-US" sz="1700"/>
              <a:t>Depth-first search is an algorithm for traversing or searching tree or graph data structures. The algorithm starts at the root node (selecting some arbitrary node as the root node in the case of a graph) and explores as far as possible along each branch before backtracking.</a:t>
            </a:r>
            <a:endParaRPr lang="en-US" sz="1700"/>
          </a:p>
          <a:p>
            <a:endParaRPr lang="en-US" sz="1700"/>
          </a:p>
          <a:p>
            <a:r>
              <a:rPr lang="en-US" sz="1700"/>
              <a:t>Let us understand the working of Depth First Search with the help of the following illustration:</a:t>
            </a:r>
            <a:endParaRPr lang="en-US" sz="1700"/>
          </a:p>
          <a:p>
            <a:endParaRPr lang="en-US" sz="1700"/>
          </a:p>
          <a:p>
            <a:endParaRPr lang="en-US" sz="1700"/>
          </a:p>
          <a:p>
            <a:endParaRPr lang="en-US" sz="1700"/>
          </a:p>
        </p:txBody>
      </p:sp>
      <p:pic>
        <p:nvPicPr>
          <p:cNvPr id="2" name="Picture 1"/>
          <p:cNvPicPr>
            <a:picLocks noChangeAspect="1"/>
          </p:cNvPicPr>
          <p:nvPr/>
        </p:nvPicPr>
        <p:blipFill>
          <a:blip r:embed="rId1"/>
          <a:stretch>
            <a:fillRect/>
          </a:stretch>
        </p:blipFill>
        <p:spPr>
          <a:xfrm>
            <a:off x="905510" y="3429000"/>
            <a:ext cx="4572635" cy="2717800"/>
          </a:xfrm>
          <a:prstGeom prst="rect">
            <a:avLst/>
          </a:prstGeom>
        </p:spPr>
      </p:pic>
      <p:pic>
        <p:nvPicPr>
          <p:cNvPr id="3" name="Picture 2"/>
          <p:cNvPicPr>
            <a:picLocks noChangeAspect="1"/>
          </p:cNvPicPr>
          <p:nvPr/>
        </p:nvPicPr>
        <p:blipFill>
          <a:blip r:embed="rId2"/>
          <a:stretch>
            <a:fillRect/>
          </a:stretch>
        </p:blipFill>
        <p:spPr>
          <a:xfrm>
            <a:off x="6181725" y="3429000"/>
            <a:ext cx="4640580" cy="2714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60425" y="579120"/>
            <a:ext cx="4501515" cy="2799080"/>
          </a:xfrm>
          <a:prstGeom prst="rect">
            <a:avLst/>
          </a:prstGeom>
        </p:spPr>
      </p:pic>
      <p:pic>
        <p:nvPicPr>
          <p:cNvPr id="5" name="Picture 4"/>
          <p:cNvPicPr>
            <a:picLocks noChangeAspect="1"/>
          </p:cNvPicPr>
          <p:nvPr/>
        </p:nvPicPr>
        <p:blipFill>
          <a:blip r:embed="rId2"/>
          <a:stretch>
            <a:fillRect/>
          </a:stretch>
        </p:blipFill>
        <p:spPr>
          <a:xfrm>
            <a:off x="6367780" y="498475"/>
            <a:ext cx="4467225" cy="2832735"/>
          </a:xfrm>
          <a:prstGeom prst="rect">
            <a:avLst/>
          </a:prstGeom>
        </p:spPr>
      </p:pic>
      <p:pic>
        <p:nvPicPr>
          <p:cNvPr id="6" name="Picture 5"/>
          <p:cNvPicPr>
            <a:picLocks noChangeAspect="1"/>
          </p:cNvPicPr>
          <p:nvPr/>
        </p:nvPicPr>
        <p:blipFill>
          <a:blip r:embed="rId3"/>
          <a:stretch>
            <a:fillRect/>
          </a:stretch>
        </p:blipFill>
        <p:spPr>
          <a:xfrm>
            <a:off x="860425" y="3834130"/>
            <a:ext cx="4500880" cy="2766060"/>
          </a:xfrm>
          <a:prstGeom prst="rect">
            <a:avLst/>
          </a:prstGeom>
        </p:spPr>
      </p:pic>
      <p:pic>
        <p:nvPicPr>
          <p:cNvPr id="7" name="Picture 6"/>
          <p:cNvPicPr>
            <a:picLocks noChangeAspect="1"/>
          </p:cNvPicPr>
          <p:nvPr/>
        </p:nvPicPr>
        <p:blipFill>
          <a:blip r:embed="rId4"/>
          <a:stretch>
            <a:fillRect/>
          </a:stretch>
        </p:blipFill>
        <p:spPr>
          <a:xfrm>
            <a:off x="6409055" y="3792220"/>
            <a:ext cx="4425950" cy="28079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728345"/>
            <a:ext cx="10822940" cy="5713095"/>
          </a:xfrm>
          <a:prstGeom prst="rect">
            <a:avLst/>
          </a:prstGeom>
          <a:noFill/>
        </p:spPr>
        <p:txBody>
          <a:bodyPr wrap="square" rtlCol="0">
            <a:noAutofit/>
          </a:bodyPr>
          <a:p>
            <a:r>
              <a:rPr lang="en-US" sz="2200" b="1"/>
              <a:t>Applications of Depth First Search:</a:t>
            </a:r>
            <a:endParaRPr lang="en-US" sz="2200" b="1"/>
          </a:p>
          <a:p>
            <a:endParaRPr lang="en-US" sz="2200"/>
          </a:p>
          <a:p>
            <a:pPr marL="285750" indent="-285750">
              <a:buFont typeface="Wingdings" panose="05000000000000000000" charset="0"/>
              <a:buChar char="Ø"/>
            </a:pPr>
            <a:r>
              <a:rPr lang="en-US" sz="1700" b="1">
                <a:solidFill>
                  <a:srgbClr val="FF0000"/>
                </a:solidFill>
              </a:rPr>
              <a:t>Detecting cycle in a graph:</a:t>
            </a:r>
            <a:r>
              <a:rPr lang="en-US" sz="1700"/>
              <a:t> A graph has a cycle if and only if we see a back edge during DFS. So we can run DFS for the graph and check for back edges.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Path Finding:</a:t>
            </a:r>
            <a:r>
              <a:rPr lang="en-US" sz="1700"/>
              <a:t> We can specialize the DFS algorithm to find a path between two given vertices u and z. </a:t>
            </a:r>
            <a:endParaRPr lang="en-US" sz="1700"/>
          </a:p>
          <a:p>
            <a:pPr marL="285750" indent="-285750">
              <a:buFont typeface="Wingdings" panose="05000000000000000000" charset="0"/>
              <a:buChar char="Ø"/>
            </a:pPr>
            <a:endParaRPr lang="en-US" sz="1700"/>
          </a:p>
          <a:p>
            <a:pPr marL="285750" indent="-285750">
              <a:buFont typeface="Arial" panose="020B0604020202020204" pitchFamily="34" charset="0"/>
              <a:buChar char="•"/>
            </a:pPr>
            <a:r>
              <a:rPr lang="en-US" sz="1700"/>
              <a:t>Call DFS(G, u) with u as the start vertex. </a:t>
            </a:r>
            <a:endParaRPr lang="en-US" sz="1700"/>
          </a:p>
          <a:p>
            <a:pPr marL="285750" indent="-285750">
              <a:buFont typeface="Arial" panose="020B0604020202020204" pitchFamily="34" charset="0"/>
              <a:buChar char="•"/>
            </a:pPr>
            <a:r>
              <a:rPr lang="en-US" sz="1700"/>
              <a:t>Use a stack S to keep track of the path between the start vertex and the current vertex. </a:t>
            </a:r>
            <a:endParaRPr lang="en-US" sz="1700"/>
          </a:p>
          <a:p>
            <a:pPr marL="285750" indent="-285750">
              <a:buFont typeface="Arial" panose="020B0604020202020204" pitchFamily="34" charset="0"/>
              <a:buChar char="•"/>
            </a:pPr>
            <a:r>
              <a:rPr lang="en-US" sz="1700"/>
              <a:t>As soon as destination vertex z is encountered, return the path as the contents of the stack</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Topological Sorting:</a:t>
            </a:r>
            <a:r>
              <a:rPr lang="en-US" sz="1700">
                <a:solidFill>
                  <a:srgbClr val="FF0000"/>
                </a:solidFill>
              </a:rPr>
              <a:t> </a:t>
            </a:r>
            <a:r>
              <a:rPr lang="en-US" sz="1700"/>
              <a:t>Topological Sorting is mainly used for scheduling jobs from the given dependencies among jobs. In computer science, applications of this type arise in instruction scheduling, ordering of formula cell evaluation when recomputing formula values in spreadsheets, logic synthesis, determining the order of compilation tasks to perform in makefiles, data serialization, and resolving symbol dependencies in linkers.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 test if a graph is bipartite:</a:t>
            </a:r>
            <a:r>
              <a:rPr lang="en-US" sz="1700"/>
              <a:t> We can augment either BFS or DFS when we first discover a new vertex, color it opposite its parents, and for each other edge, check it doesn’t link two vertices of the same color. The first vertex in any connected component can be red or black.</a:t>
            </a:r>
            <a:endParaRPr lang="en-US" sz="1700"/>
          </a:p>
          <a:p>
            <a:endParaRPr lang="en-US" sz="1700"/>
          </a:p>
          <a:p>
            <a:endParaRPr lang="en-US" sz="1700" b="1"/>
          </a:p>
          <a:p>
            <a:endParaRPr lang="en-US" sz="17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1045845"/>
            <a:ext cx="10808970" cy="5283835"/>
          </a:xfrm>
          <a:prstGeom prst="rect">
            <a:avLst/>
          </a:prstGeom>
          <a:noFill/>
        </p:spPr>
        <p:txBody>
          <a:bodyPr wrap="square" rtlCol="0">
            <a:noAutofit/>
          </a:bodyPr>
          <a:p>
            <a:pPr marL="285750" indent="-285750">
              <a:buFont typeface="Wingdings" panose="05000000000000000000" charset="0"/>
              <a:buChar char="Ø"/>
            </a:pPr>
            <a:r>
              <a:rPr lang="en-US" sz="1700">
                <a:solidFill>
                  <a:srgbClr val="FF0000"/>
                </a:solidFill>
              </a:rPr>
              <a:t> </a:t>
            </a:r>
            <a:r>
              <a:rPr lang="en-US" sz="1700" b="1">
                <a:solidFill>
                  <a:srgbClr val="FF0000"/>
                </a:solidFill>
              </a:rPr>
              <a:t>Finding Strongly Connected Components of a graph</a:t>
            </a:r>
            <a:r>
              <a:rPr lang="en-US" sz="1700" b="1"/>
              <a:t>:</a:t>
            </a:r>
            <a:r>
              <a:rPr lang="en-US" sz="1700"/>
              <a:t> A directed graph is called strongly connected if there is a path from each vertex in the graph to every other vertex. (See this for DFS-based algo for finding Strongly Connected Components)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IN" altLang="en-US" sz="1700" b="1">
                <a:solidFill>
                  <a:srgbClr val="FF0000"/>
                </a:solidFill>
              </a:rPr>
              <a:t> </a:t>
            </a:r>
            <a:r>
              <a:rPr lang="en-US" sz="1700" b="1">
                <a:solidFill>
                  <a:srgbClr val="FF0000"/>
                </a:solidFill>
              </a:rPr>
              <a:t>Solving puzzles with only one solution:</a:t>
            </a:r>
            <a:r>
              <a:rPr lang="en-US" sz="1700"/>
              <a:t> such as mazes. (DFS can be adapted to find all solutions to a maze by only including nodes on the current path in the visited set.).</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IN" altLang="en-US" sz="1700" b="1">
                <a:solidFill>
                  <a:srgbClr val="FF0000"/>
                </a:solidFill>
              </a:rPr>
              <a:t> </a:t>
            </a:r>
            <a:r>
              <a:rPr lang="en-US" sz="1700" b="1">
                <a:solidFill>
                  <a:srgbClr val="FF0000"/>
                </a:solidFill>
              </a:rPr>
              <a:t>Web crawlers</a:t>
            </a:r>
            <a:r>
              <a:rPr lang="en-US" sz="1700" b="1"/>
              <a:t>:</a:t>
            </a:r>
            <a:r>
              <a:rPr lang="en-US" sz="1700"/>
              <a:t> Depth-first search can be used in the implementation of web crawlers to explore the links on a website.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Maze generation:</a:t>
            </a:r>
            <a:r>
              <a:rPr lang="en-US" sz="1700"/>
              <a:t> Depth-first search can be used to generate random mazes.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Model checking:</a:t>
            </a:r>
            <a:r>
              <a:rPr lang="en-US" sz="1700">
                <a:solidFill>
                  <a:srgbClr val="FF0000"/>
                </a:solidFill>
              </a:rPr>
              <a:t> </a:t>
            </a:r>
            <a:r>
              <a:rPr lang="en-US" sz="1700"/>
              <a:t>Depth-first search can be used in model checking, which is the process of checking that a model of a system meets a certain set of properties.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Backtracking</a:t>
            </a:r>
            <a:r>
              <a:rPr lang="en-US" sz="1700" b="1"/>
              <a:t>:</a:t>
            </a:r>
            <a:r>
              <a:rPr lang="en-US" sz="1700"/>
              <a:t> Depth-first search can be used in backtracking algorithms.</a:t>
            </a:r>
            <a:endParaRPr lang="en-US"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738324"/>
            <a:ext cx="10515600" cy="706438"/>
          </a:xfrm>
        </p:spPr>
        <p:txBody>
          <a:bodyPr/>
          <a:lstStyle/>
          <a:p>
            <a:pPr algn="ctr"/>
            <a:r>
              <a:rPr lang="en-IN" sz="3200" b="1" dirty="0">
                <a:solidFill>
                  <a:srgbClr val="C00000"/>
                </a:solidFill>
              </a:rPr>
              <a:t>Breadth First Search or BFS for a Graph</a:t>
            </a:r>
            <a:endParaRPr lang="en-IN" sz="3200" b="1" dirty="0">
              <a:solidFill>
                <a:srgbClr val="C00000"/>
              </a:solidFill>
            </a:endParaRPr>
          </a:p>
        </p:txBody>
      </p:sp>
      <p:sp>
        <p:nvSpPr>
          <p:cNvPr id="3" name="Content Placeholder 2"/>
          <p:cNvSpPr>
            <a:spLocks noGrp="1"/>
          </p:cNvSpPr>
          <p:nvPr>
            <p:ph idx="1"/>
          </p:nvPr>
        </p:nvSpPr>
        <p:spPr>
          <a:xfrm>
            <a:off x="858520" y="1606550"/>
            <a:ext cx="10400030" cy="4507865"/>
          </a:xfrm>
        </p:spPr>
        <p:txBody>
          <a:bodyPr/>
          <a:lstStyle/>
          <a:p>
            <a:pPr marL="0" indent="0">
              <a:buNone/>
            </a:pPr>
            <a:r>
              <a:rPr lang="en-IN" sz="1700" dirty="0"/>
              <a:t>The Breadth First Search (BFS) algorithm is used to search a graph data structure for a node that meets a set of criteria. It starts at the root of the graph and visits all nodes at the current depth level before moving on to the nodes at the next depth level.</a:t>
            </a:r>
            <a:endParaRPr lang="en-IN" sz="1700" dirty="0"/>
          </a:p>
          <a:p>
            <a:pPr marL="0" indent="0">
              <a:buNone/>
            </a:pPr>
            <a:endParaRPr lang="en-IN" sz="1700" dirty="0"/>
          </a:p>
          <a:p>
            <a:pPr marL="0" indent="0">
              <a:buNone/>
            </a:pPr>
            <a:r>
              <a:rPr lang="en-IN" sz="2200" b="1" dirty="0"/>
              <a:t>Relation between BFS for Graph and Tree traversal:</a:t>
            </a:r>
            <a:endParaRPr lang="en-IN" sz="2200" b="1" dirty="0"/>
          </a:p>
          <a:p>
            <a:pPr marL="0" indent="0">
              <a:buNone/>
            </a:pPr>
            <a:r>
              <a:rPr lang="en-IN" sz="1700" dirty="0"/>
              <a:t>Breadth-First Traversal (or Search) for a graph is similar to the Breadth-First Traversal of a tree.</a:t>
            </a:r>
            <a:endParaRPr lang="en-IN" sz="1700" dirty="0"/>
          </a:p>
          <a:p>
            <a:pPr marL="0" indent="0">
              <a:buNone/>
            </a:pPr>
            <a:endParaRPr lang="en-IN" sz="1700" dirty="0"/>
          </a:p>
          <a:p>
            <a:pPr marL="0" indent="0">
              <a:buNone/>
            </a:pPr>
            <a:r>
              <a:rPr lang="en-IN" sz="1700" dirty="0"/>
              <a:t>The only catch here is, that, unlike trees, graphs may contain cycles, so we may come to the same node again. To avoid processing a node more than once, we divide the vertices into two categories:</a:t>
            </a:r>
            <a:endParaRPr lang="en-IN" sz="1700" dirty="0"/>
          </a:p>
          <a:p>
            <a:pPr marL="0" indent="0">
              <a:buNone/>
            </a:pPr>
            <a:endParaRPr lang="en-IN" sz="1700" dirty="0"/>
          </a:p>
          <a:p>
            <a:pPr>
              <a:buFont typeface="Arial" panose="020B0604020202020204" pitchFamily="34" charset="0"/>
              <a:buChar char="•"/>
            </a:pPr>
            <a:r>
              <a:rPr lang="en-IN" sz="1700" dirty="0"/>
              <a:t>Visited and</a:t>
            </a:r>
            <a:endParaRPr lang="en-IN" sz="1700" dirty="0"/>
          </a:p>
          <a:p>
            <a:pPr>
              <a:buFont typeface="Arial" panose="020B0604020202020204" pitchFamily="34" charset="0"/>
              <a:buChar char="•"/>
            </a:pPr>
            <a:r>
              <a:rPr lang="en-IN" sz="1700" dirty="0"/>
              <a:t>Not visited.</a:t>
            </a:r>
            <a:endParaRPr lang="en-IN" sz="1700" dirty="0"/>
          </a:p>
          <a:p>
            <a:pPr marL="0" indent="0">
              <a:buNone/>
            </a:pPr>
            <a:r>
              <a:rPr lang="en-IN" sz="1700" dirty="0"/>
              <a:t>A boolean visited array is used to mark the visited vertices. For simplicity, it is assumed that all vertices are reachable from the starting vertex. BFS uses a queue data structure for traversal.</a:t>
            </a:r>
            <a:endParaRPr lang="en-IN" sz="17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4840" y="679450"/>
            <a:ext cx="11097895" cy="2749550"/>
          </a:xfrm>
          <a:prstGeom prst="rect">
            <a:avLst/>
          </a:prstGeom>
          <a:noFill/>
        </p:spPr>
        <p:txBody>
          <a:bodyPr wrap="square" rtlCol="0">
            <a:noAutofit/>
          </a:bodyPr>
          <a:p>
            <a:r>
              <a:rPr lang="en-US" sz="2200" b="1"/>
              <a:t>How does DFS work?</a:t>
            </a:r>
            <a:endParaRPr lang="en-US" sz="2200" b="1"/>
          </a:p>
          <a:p>
            <a:endParaRPr lang="en-US" sz="1700"/>
          </a:p>
          <a:p>
            <a:r>
              <a:rPr lang="en-US" sz="1700"/>
              <a:t>Starting from the root, all the nodes at a particular level are visited first and then the nodes of the next level are traversed till all the nodes are visited.</a:t>
            </a:r>
            <a:endParaRPr lang="en-US" sz="1700"/>
          </a:p>
          <a:p>
            <a:endParaRPr lang="en-US" sz="1700"/>
          </a:p>
          <a:p>
            <a:r>
              <a:rPr lang="en-US" sz="1700"/>
              <a:t>To do this a queue is used. All the adjacent unvisited nodes of the current level are pushed into the queue and the nodes of the current level are marked visited and popped from the queue.</a:t>
            </a:r>
            <a:endParaRPr lang="en-US" sz="1700"/>
          </a:p>
          <a:p>
            <a:endParaRPr lang="en-US" sz="1700"/>
          </a:p>
          <a:p>
            <a:r>
              <a:rPr lang="en-US" sz="1700"/>
              <a:t>Illustration:</a:t>
            </a:r>
            <a:endParaRPr lang="en-US" sz="1700"/>
          </a:p>
          <a:p>
            <a:r>
              <a:rPr lang="en-US" sz="1700"/>
              <a:t>Let us understand the working of the algorithm with the help of the following example</a:t>
            </a:r>
            <a:endParaRPr lang="en-US" sz="1700"/>
          </a:p>
          <a:p>
            <a:endParaRPr lang="en-US" sz="1700"/>
          </a:p>
          <a:p>
            <a:endParaRPr lang="en-US" sz="1700"/>
          </a:p>
        </p:txBody>
      </p:sp>
      <p:pic>
        <p:nvPicPr>
          <p:cNvPr id="5" name="Picture 4"/>
          <p:cNvPicPr>
            <a:picLocks noChangeAspect="1"/>
          </p:cNvPicPr>
          <p:nvPr/>
        </p:nvPicPr>
        <p:blipFill>
          <a:blip r:embed="rId1"/>
          <a:stretch>
            <a:fillRect/>
          </a:stretch>
        </p:blipFill>
        <p:spPr>
          <a:xfrm>
            <a:off x="817245" y="3609340"/>
            <a:ext cx="5379085" cy="2715260"/>
          </a:xfrm>
          <a:prstGeom prst="rect">
            <a:avLst/>
          </a:prstGeom>
        </p:spPr>
      </p:pic>
      <p:pic>
        <p:nvPicPr>
          <p:cNvPr id="6" name="Picture 5"/>
          <p:cNvPicPr>
            <a:picLocks noChangeAspect="1"/>
          </p:cNvPicPr>
          <p:nvPr/>
        </p:nvPicPr>
        <p:blipFill>
          <a:blip r:embed="rId2"/>
          <a:stretch>
            <a:fillRect/>
          </a:stretch>
        </p:blipFill>
        <p:spPr>
          <a:xfrm>
            <a:off x="6493510" y="3609340"/>
            <a:ext cx="5097780" cy="27152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56845" y="929005"/>
            <a:ext cx="3796665" cy="2246630"/>
          </a:xfrm>
          <a:prstGeom prst="rect">
            <a:avLst/>
          </a:prstGeom>
        </p:spPr>
      </p:pic>
      <p:pic>
        <p:nvPicPr>
          <p:cNvPr id="4" name="Picture 3"/>
          <p:cNvPicPr>
            <a:picLocks noChangeAspect="1"/>
          </p:cNvPicPr>
          <p:nvPr/>
        </p:nvPicPr>
        <p:blipFill>
          <a:blip r:embed="rId2"/>
          <a:stretch>
            <a:fillRect/>
          </a:stretch>
        </p:blipFill>
        <p:spPr>
          <a:xfrm>
            <a:off x="4179570" y="929005"/>
            <a:ext cx="3786505" cy="2233930"/>
          </a:xfrm>
          <a:prstGeom prst="rect">
            <a:avLst/>
          </a:prstGeom>
        </p:spPr>
      </p:pic>
      <p:pic>
        <p:nvPicPr>
          <p:cNvPr id="5" name="Picture 4"/>
          <p:cNvPicPr>
            <a:picLocks noChangeAspect="1"/>
          </p:cNvPicPr>
          <p:nvPr/>
        </p:nvPicPr>
        <p:blipFill>
          <a:blip r:embed="rId3"/>
          <a:stretch>
            <a:fillRect/>
          </a:stretch>
        </p:blipFill>
        <p:spPr>
          <a:xfrm>
            <a:off x="8192135" y="929005"/>
            <a:ext cx="3797300" cy="2246630"/>
          </a:xfrm>
          <a:prstGeom prst="rect">
            <a:avLst/>
          </a:prstGeom>
        </p:spPr>
      </p:pic>
      <p:pic>
        <p:nvPicPr>
          <p:cNvPr id="6" name="Picture 5"/>
          <p:cNvPicPr>
            <a:picLocks noChangeAspect="1"/>
          </p:cNvPicPr>
          <p:nvPr/>
        </p:nvPicPr>
        <p:blipFill>
          <a:blip r:embed="rId4"/>
          <a:stretch>
            <a:fillRect/>
          </a:stretch>
        </p:blipFill>
        <p:spPr>
          <a:xfrm>
            <a:off x="1885315" y="4082415"/>
            <a:ext cx="3797300" cy="2245995"/>
          </a:xfrm>
          <a:prstGeom prst="rect">
            <a:avLst/>
          </a:prstGeom>
        </p:spPr>
      </p:pic>
      <p:pic>
        <p:nvPicPr>
          <p:cNvPr id="8" name="Picture 7"/>
          <p:cNvPicPr>
            <a:picLocks noChangeAspect="1"/>
          </p:cNvPicPr>
          <p:nvPr/>
        </p:nvPicPr>
        <p:blipFill>
          <a:blip r:embed="rId5"/>
          <a:stretch>
            <a:fillRect/>
          </a:stretch>
        </p:blipFill>
        <p:spPr>
          <a:xfrm>
            <a:off x="6162040" y="3886200"/>
            <a:ext cx="3755390" cy="24155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80085"/>
            <a:ext cx="10822940" cy="5983605"/>
          </a:xfrm>
          <a:prstGeom prst="rect">
            <a:avLst/>
          </a:prstGeom>
          <a:noFill/>
        </p:spPr>
        <p:txBody>
          <a:bodyPr wrap="square" rtlCol="0">
            <a:noAutofit/>
          </a:bodyPr>
          <a:p>
            <a:r>
              <a:rPr lang="en-US" sz="2200" b="1"/>
              <a:t>Applications of Breadth First Search:</a:t>
            </a:r>
            <a:endParaRPr lang="en-US" sz="2200" b="1"/>
          </a:p>
          <a:p>
            <a:endParaRPr lang="en-US" sz="2200"/>
          </a:p>
          <a:p>
            <a:pPr marL="285750" indent="-285750">
              <a:buFont typeface="Wingdings" panose="05000000000000000000" charset="0"/>
              <a:buChar char="Ø"/>
            </a:pPr>
            <a:r>
              <a:rPr lang="en-US" sz="1700" b="1">
                <a:solidFill>
                  <a:srgbClr val="FF0000"/>
                </a:solidFill>
              </a:rPr>
              <a:t>Shortest Path and Minimum Spanning Tree for unweighted graph:</a:t>
            </a:r>
            <a:r>
              <a:rPr lang="en-US" sz="1700"/>
              <a:t> In an unweighted graph, the shortest path is the path with the least number of edges. With Breadth First, we always reach a vertex from a given source using the minimum number of edges. Also, in the case of unweighted graphs, any spanning tree is Minimum Spanning Tree and we can use either Depth or Breadth first traversal for finding a spanning tree. </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Minimum Spanning Tree for weighted graphs</a:t>
            </a:r>
            <a:r>
              <a:rPr lang="en-US" sz="1700"/>
              <a:t>: We can also find Minimum Spanning Tree for weighted graphs using BFT, but the condition is that the weight should be non-negative and the same for each pair of vertices.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Peer-to-Peer Networks:</a:t>
            </a:r>
            <a:r>
              <a:rPr lang="en-US" sz="1700"/>
              <a:t> In Peer-to-Peer Networks like BitTorrent, Breadth First Search is used to find all neighbor nodes. </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Crawlers in Search Engines:</a:t>
            </a:r>
            <a:r>
              <a:rPr lang="en-US" sz="1700"/>
              <a:t> Crawlers build an index using Breadth First. The idea is to start from the source page and follow all links from the source and keep doing the same. Depth First Traversal can also be used for crawlers, but the advantage of Breadth First Traversal is, the depth or levels of the built tree can be limited.</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Social Networking Websites:</a:t>
            </a:r>
            <a:r>
              <a:rPr lang="en-US" sz="1700"/>
              <a:t> In social networks, we can find people within a given distance ‘k’ from a person using Breadth First Search till ‘k’ levels.</a:t>
            </a:r>
            <a:endParaRPr lang="en-US"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569"/>
            <a:ext cx="10515600" cy="706438"/>
          </a:xfrm>
        </p:spPr>
        <p:txBody>
          <a:bodyPr/>
          <a:lstStyle/>
          <a:p>
            <a:pPr algn="ctr"/>
            <a:r>
              <a:rPr lang="en-IN" sz="3200" b="1" dirty="0">
                <a:solidFill>
                  <a:srgbClr val="C00000"/>
                </a:solidFill>
              </a:rPr>
              <a:t>GRAPH INTRODUCTION</a:t>
            </a:r>
            <a:endParaRPr lang="en-IN" sz="3200" b="1" dirty="0">
              <a:solidFill>
                <a:srgbClr val="C00000"/>
              </a:solidFill>
            </a:endParaRPr>
          </a:p>
        </p:txBody>
      </p:sp>
      <p:sp>
        <p:nvSpPr>
          <p:cNvPr id="3" name="Content Placeholder 2"/>
          <p:cNvSpPr>
            <a:spLocks noGrp="1"/>
          </p:cNvSpPr>
          <p:nvPr>
            <p:ph idx="1"/>
          </p:nvPr>
        </p:nvSpPr>
        <p:spPr>
          <a:xfrm>
            <a:off x="838200" y="2208530"/>
            <a:ext cx="10515600" cy="4649470"/>
          </a:xfrm>
        </p:spPr>
        <p:txBody>
          <a:bodyPr/>
          <a:lstStyle/>
          <a:p>
            <a:pPr marL="0" indent="0">
              <a:buNone/>
            </a:pPr>
            <a:r>
              <a:rPr lang="en-IN" sz="2200" dirty="0"/>
              <a:t>A Graph is a </a:t>
            </a:r>
            <a:r>
              <a:rPr lang="en-IN" sz="2200" u="sng" dirty="0"/>
              <a:t>non-linear data structure</a:t>
            </a:r>
            <a:r>
              <a:rPr lang="en-IN" sz="2200" dirty="0"/>
              <a:t> consisting of vertices and edges. The vertices are sometimes also referred to as nodes and the edges are lines or arcs that connect any two nodes in the graph. More formally a Graph is composed of a set of </a:t>
            </a:r>
            <a:r>
              <a:rPr lang="en-IN" sz="2200" dirty="0">
                <a:solidFill>
                  <a:srgbClr val="FFC000"/>
                </a:solidFill>
              </a:rPr>
              <a:t>vertices( V )</a:t>
            </a:r>
            <a:r>
              <a:rPr lang="en-IN" sz="2200" dirty="0"/>
              <a:t> and a set of </a:t>
            </a:r>
            <a:r>
              <a:rPr lang="en-IN" sz="2200" dirty="0">
                <a:solidFill>
                  <a:srgbClr val="00B050"/>
                </a:solidFill>
              </a:rPr>
              <a:t>edges( E )</a:t>
            </a:r>
            <a:r>
              <a:rPr lang="en-IN" sz="2200" dirty="0"/>
              <a:t>. The graph is denoted by</a:t>
            </a:r>
            <a:r>
              <a:rPr lang="en-IN" sz="2200" dirty="0">
                <a:highlight>
                  <a:srgbClr val="FFFF00"/>
                </a:highlight>
              </a:rPr>
              <a:t> G(V, E)</a:t>
            </a:r>
            <a:r>
              <a:rPr lang="en-IN" sz="2200" dirty="0"/>
              <a:t>.</a:t>
            </a:r>
            <a:endParaRPr lang="en-IN" sz="2200" dirty="0"/>
          </a:p>
          <a:p>
            <a:pPr marL="0" indent="0">
              <a:buNone/>
            </a:pPr>
            <a:endParaRPr lang="en-IN" sz="2200" dirty="0"/>
          </a:p>
          <a:p>
            <a:pPr marL="0" indent="0">
              <a:buNone/>
            </a:pPr>
            <a:r>
              <a:rPr lang="en-IN" sz="2200" dirty="0"/>
              <a:t>Graph data structures are a powerful tool for representing and analyzing complex relationships between objects or entities. They are particularly useful in fields such as social network analysis, recommendation systems, and computer networks</a:t>
            </a:r>
            <a:endParaRPr lang="en-IN"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02615"/>
            <a:ext cx="10808970" cy="5826760"/>
          </a:xfrm>
          <a:prstGeom prst="rect">
            <a:avLst/>
          </a:prstGeom>
          <a:noFill/>
        </p:spPr>
        <p:txBody>
          <a:bodyPr wrap="square" rtlCol="0">
            <a:noAutofit/>
          </a:bodyPr>
          <a:p>
            <a:pPr marL="285750" indent="-285750">
              <a:buFont typeface="Wingdings" panose="05000000000000000000" charset="0"/>
              <a:buChar char="Ø"/>
            </a:pPr>
            <a:r>
              <a:rPr lang="en-US" sz="1700" b="1">
                <a:solidFill>
                  <a:srgbClr val="FF0000"/>
                </a:solidFill>
              </a:rPr>
              <a:t>GPS Navigation systems:</a:t>
            </a:r>
            <a:r>
              <a:rPr lang="en-US" sz="1700"/>
              <a:t> Breadth First Search is used to find all neighboring locations.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Broadcasting in Network:</a:t>
            </a:r>
            <a:r>
              <a:rPr lang="en-US" sz="1700"/>
              <a:t> In networks, a broadcasted packet follows Breadth First Search to reach all nodes.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In Garbage Collection:</a:t>
            </a:r>
            <a:r>
              <a:rPr lang="en-US" sz="1700"/>
              <a:t> Breadth First Search is used in copying garbage collection using Cheney’s algorithm. Breadth First Search is preferred over Depth First Search because of a better locality of reference.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Cycle detection in undirected graph: </a:t>
            </a:r>
            <a:r>
              <a:rPr lang="en-US" sz="1700"/>
              <a:t>In undirected graphs, either Breadth First Search or Depth First Search can be used to detect a cycle. We can use BFS to detect cycle in a directed graph also.</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Ford–Fulkerson algorithm</a:t>
            </a:r>
            <a:r>
              <a:rPr lang="en-US" sz="1700"/>
              <a:t> In Ford – Fulkerson algorithm, we can either use Breadth First or Depth First Traversal to find the maximum flow. Breadth First Traversal is preferred as it reduces the worst-case time complexity to O(VE2).</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 test if a graph is Bipartite:</a:t>
            </a:r>
            <a:r>
              <a:rPr lang="en-US" sz="1700"/>
              <a:t> We can either use Breadth First or Depth First Traversal.</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Path Finding:</a:t>
            </a:r>
            <a:r>
              <a:rPr lang="en-US" sz="1700"/>
              <a:t> We can either use Breadth First or Depth First Traversal to find if there is a path between two vertices. </a:t>
            </a:r>
            <a:endParaRPr lang="en-US" sz="1700"/>
          </a:p>
          <a:p>
            <a:pPr indent="0">
              <a:buFont typeface="Wingdings" panose="05000000000000000000" charset="0"/>
              <a:buNone/>
            </a:pPr>
            <a:endParaRPr lang="en-US" sz="1700"/>
          </a:p>
          <a:p>
            <a:pPr marL="285750" indent="-285750">
              <a:buFont typeface="Wingdings" panose="05000000000000000000" charset="0"/>
              <a:buChar char="Ø"/>
            </a:pPr>
            <a:r>
              <a:rPr lang="en-US" sz="1700" b="1">
                <a:solidFill>
                  <a:srgbClr val="FF0000"/>
                </a:solidFill>
              </a:rPr>
              <a:t>Finding all nodes within one connected component:</a:t>
            </a:r>
            <a:r>
              <a:rPr lang="en-US" sz="1700"/>
              <a:t> We can either use Breadth First or Depth First Traversal to find all nodes reachable from a given node. </a:t>
            </a:r>
            <a:endParaRPr lang="en-US"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02615"/>
            <a:ext cx="10808970" cy="5826760"/>
          </a:xfrm>
          <a:prstGeom prst="rect">
            <a:avLst/>
          </a:prstGeom>
          <a:noFill/>
        </p:spPr>
        <p:txBody>
          <a:bodyPr wrap="square" rtlCol="0">
            <a:noAutofit/>
          </a:bodyPr>
          <a:p>
            <a:pPr marL="285750" indent="-285750">
              <a:buFont typeface="Wingdings" panose="05000000000000000000" charset="0"/>
              <a:buChar char="Ø"/>
            </a:pPr>
            <a:r>
              <a:rPr lang="en-US" sz="1700" b="1">
                <a:solidFill>
                  <a:srgbClr val="FF0000"/>
                </a:solidFill>
              </a:rPr>
              <a:t>AI:</a:t>
            </a:r>
            <a:r>
              <a:rPr lang="en-US" sz="1700"/>
              <a:t> In AI, BFS is used in traversing a game tree to find the best move.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Network Security: </a:t>
            </a:r>
            <a:r>
              <a:rPr lang="en-US" sz="1700"/>
              <a:t>In the field of network security, BFS is used in traversing a network to find all the devices connected to it.</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Connected Component: </a:t>
            </a:r>
            <a:r>
              <a:rPr lang="en-US" sz="1700"/>
              <a:t>We can find all connected components in an undirected graph.</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Topological sorting: </a:t>
            </a:r>
            <a:r>
              <a:rPr lang="en-US" sz="1700"/>
              <a:t>BFS can be used to find a topological ordering of the nodes in a directed acyclic graph (DAG).</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Image processing:</a:t>
            </a:r>
            <a:r>
              <a:rPr lang="en-US" sz="1700"/>
              <a:t> BFS can be used to flood-fill an image with a particular color or to find connected components of pixels.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Recommender systems:</a:t>
            </a:r>
            <a:r>
              <a:rPr lang="en-US" sz="1700"/>
              <a:t> BFS can be used to find similar items in a large dataset by traversing the items’ connections in a similarity graph.</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Other usages:</a:t>
            </a:r>
            <a:r>
              <a:rPr lang="en-US" sz="1700"/>
              <a:t> Many algorithms like Prim’s Minimum Spanning Tree and Dijkstra’s Single Source Shortest Path use structures similar to Breadth First Search. </a:t>
            </a:r>
            <a:endParaRPr lang="en-US"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1563370"/>
            <a:ext cx="10264140" cy="568325"/>
          </a:xfrm>
          <a:prstGeom prst="rect">
            <a:avLst/>
          </a:prstGeom>
          <a:noFill/>
        </p:spPr>
        <p:txBody>
          <a:bodyPr wrap="square" rtlCol="0">
            <a:noAutofit/>
          </a:bodyPr>
          <a:p>
            <a:pPr algn="ctr"/>
            <a:r>
              <a:rPr lang="en-US" sz="2200" b="1"/>
              <a:t>Difference between BFS and DFS</a:t>
            </a:r>
            <a:endParaRPr lang="en-US" sz="2200" b="1"/>
          </a:p>
        </p:txBody>
      </p:sp>
      <p:pic>
        <p:nvPicPr>
          <p:cNvPr id="100" name="Picture 99"/>
          <p:cNvPicPr/>
          <p:nvPr/>
        </p:nvPicPr>
        <p:blipFill>
          <a:blip r:embed="rId1"/>
          <a:srcRect b="11619"/>
          <a:stretch>
            <a:fillRect/>
          </a:stretch>
        </p:blipFill>
        <p:spPr>
          <a:xfrm>
            <a:off x="1986280" y="2131695"/>
            <a:ext cx="8220075" cy="366966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ocial_Network_Analysis-768x432"/>
          <p:cNvPicPr>
            <a:picLocks noChangeAspect="1"/>
          </p:cNvPicPr>
          <p:nvPr/>
        </p:nvPicPr>
        <p:blipFill>
          <a:blip r:embed="rId1"/>
          <a:srcRect t="10554"/>
          <a:stretch>
            <a:fillRect/>
          </a:stretch>
        </p:blipFill>
        <p:spPr>
          <a:xfrm>
            <a:off x="1887220" y="2114550"/>
            <a:ext cx="8417560" cy="4235450"/>
          </a:xfrm>
          <a:prstGeom prst="rect">
            <a:avLst/>
          </a:prstGeom>
        </p:spPr>
      </p:pic>
      <p:sp>
        <p:nvSpPr>
          <p:cNvPr id="3" name="Text Box 2"/>
          <p:cNvSpPr txBox="1"/>
          <p:nvPr/>
        </p:nvSpPr>
        <p:spPr>
          <a:xfrm>
            <a:off x="3428365" y="637540"/>
            <a:ext cx="5615305" cy="464185"/>
          </a:xfrm>
          <a:prstGeom prst="rect">
            <a:avLst/>
          </a:prstGeom>
          <a:noFill/>
        </p:spPr>
        <p:txBody>
          <a:bodyPr wrap="square" rtlCol="0">
            <a:noAutofit/>
          </a:bodyPr>
          <a:p>
            <a:pPr algn="ctr"/>
            <a:r>
              <a:rPr lang="en-US" sz="4400" b="1">
                <a:gradFill>
                  <a:gsLst>
                    <a:gs pos="0">
                      <a:srgbClr val="FE4444"/>
                    </a:gs>
                    <a:gs pos="100000">
                      <a:srgbClr val="832B2B"/>
                    </a:gs>
                  </a:gsLst>
                  <a:lin scaled="0"/>
                </a:gradFill>
                <a:sym typeface="+mn-ea"/>
              </a:rPr>
              <a:t>Network Analysis</a:t>
            </a:r>
            <a:endParaRPr lang="en-US" sz="4400"/>
          </a:p>
        </p:txBody>
      </p:sp>
      <p:sp>
        <p:nvSpPr>
          <p:cNvPr id="4" name="Text Box 3"/>
          <p:cNvSpPr txBox="1"/>
          <p:nvPr/>
        </p:nvSpPr>
        <p:spPr>
          <a:xfrm>
            <a:off x="4064000" y="1557020"/>
            <a:ext cx="4064000" cy="429895"/>
          </a:xfrm>
          <a:prstGeom prst="rect">
            <a:avLst/>
          </a:prstGeom>
          <a:noFill/>
        </p:spPr>
        <p:txBody>
          <a:bodyPr wrap="square" rtlCol="0">
            <a:spAutoFit/>
          </a:bodyPr>
          <a:p>
            <a:pPr algn="ctr"/>
            <a:r>
              <a:rPr lang="en-IN" altLang="en-US" sz="2200" b="1">
                <a:gradFill>
                  <a:gsLst>
                    <a:gs pos="0">
                      <a:srgbClr val="14CD68"/>
                    </a:gs>
                    <a:gs pos="100000">
                      <a:srgbClr val="0B6E38"/>
                    </a:gs>
                  </a:gsLst>
                  <a:lin scaled="0"/>
                </a:gradFill>
              </a:rPr>
              <a:t>Social Network Analysis</a:t>
            </a:r>
            <a:endParaRPr lang="en-IN" altLang="en-US" sz="2200" b="1">
              <a:gradFill>
                <a:gsLst>
                  <a:gs pos="0">
                    <a:srgbClr val="14CD68"/>
                  </a:gs>
                  <a:gs pos="100000">
                    <a:srgbClr val="0B6E38"/>
                  </a:gs>
                </a:gsLst>
                <a:lin scaled="0"/>
              </a:gra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3975" y="786130"/>
            <a:ext cx="9864090" cy="981710"/>
          </a:xfrm>
          <a:prstGeom prst="rect">
            <a:avLst/>
          </a:prstGeom>
          <a:noFill/>
        </p:spPr>
        <p:txBody>
          <a:bodyPr wrap="square" rtlCol="0">
            <a:noAutofit/>
          </a:bodyPr>
          <a:p>
            <a:pPr algn="ctr"/>
            <a:endParaRPr lang="en-US" sz="3400" b="1">
              <a:gradFill>
                <a:gsLst>
                  <a:gs pos="0">
                    <a:srgbClr val="FE4444"/>
                  </a:gs>
                  <a:gs pos="100000">
                    <a:srgbClr val="832B2B"/>
                  </a:gs>
                </a:gsLst>
                <a:lin scaled="0"/>
              </a:gradFill>
            </a:endParaRPr>
          </a:p>
        </p:txBody>
      </p:sp>
      <p:sp>
        <p:nvSpPr>
          <p:cNvPr id="3" name="Text Box 2"/>
          <p:cNvSpPr txBox="1"/>
          <p:nvPr/>
        </p:nvSpPr>
        <p:spPr>
          <a:xfrm>
            <a:off x="1095375" y="1381760"/>
            <a:ext cx="10292715" cy="5001260"/>
          </a:xfrm>
          <a:prstGeom prst="rect">
            <a:avLst/>
          </a:prstGeom>
          <a:noFill/>
        </p:spPr>
        <p:txBody>
          <a:bodyPr wrap="square" rtlCol="0">
            <a:noAutofit/>
          </a:bodyPr>
          <a:p>
            <a:pPr algn="ctr"/>
            <a:r>
              <a:rPr lang="en-US" sz="2200" b="1">
                <a:gradFill>
                  <a:gsLst>
                    <a:gs pos="0">
                      <a:srgbClr val="14CD68"/>
                    </a:gs>
                    <a:gs pos="100000">
                      <a:srgbClr val="035C7D"/>
                    </a:gs>
                  </a:gsLst>
                  <a:lin scaled="0"/>
                </a:gradFill>
              </a:rPr>
              <a:t>What is Network?</a:t>
            </a:r>
            <a:endParaRPr lang="en-US" sz="2200" b="1">
              <a:gradFill>
                <a:gsLst>
                  <a:gs pos="0">
                    <a:srgbClr val="14CD68"/>
                  </a:gs>
                  <a:gs pos="100000">
                    <a:srgbClr val="035C7D"/>
                  </a:gs>
                </a:gsLst>
                <a:lin scaled="0"/>
              </a:gradFill>
            </a:endParaRPr>
          </a:p>
          <a:p>
            <a:r>
              <a:rPr lang="en-US"/>
              <a:t>A network is a collection of interconnected entities or nodes that can communicate or exchange information with one another. Networks can be found in many different contexts, including social, technological, and biological systems.</a:t>
            </a:r>
            <a:endParaRPr lang="en-US"/>
          </a:p>
          <a:p>
            <a:endParaRPr lang="en-US"/>
          </a:p>
          <a:p>
            <a:pPr marL="285750" indent="-285750">
              <a:buFont typeface="Arial" panose="020B0604020202020204" pitchFamily="34" charset="0"/>
              <a:buChar char="•"/>
            </a:pPr>
            <a:r>
              <a:rPr lang="en-US"/>
              <a:t>In a </a:t>
            </a:r>
            <a:r>
              <a:rPr lang="en-US" b="1">
                <a:solidFill>
                  <a:srgbClr val="C00000"/>
                </a:solidFill>
              </a:rPr>
              <a:t>social network</a:t>
            </a:r>
            <a:r>
              <a:rPr lang="en-US"/>
              <a:t>, the </a:t>
            </a:r>
            <a:r>
              <a:rPr lang="en-US" i="1" u="sng"/>
              <a:t>nodes</a:t>
            </a:r>
            <a:r>
              <a:rPr lang="en-US"/>
              <a:t> might be </a:t>
            </a:r>
            <a:r>
              <a:rPr lang="en-US" i="1" u="sng"/>
              <a:t>individuals</a:t>
            </a:r>
            <a:r>
              <a:rPr lang="en-US"/>
              <a:t>, and the</a:t>
            </a:r>
            <a:r>
              <a:rPr lang="en-US" i="1" u="sng"/>
              <a:t> connections</a:t>
            </a:r>
            <a:r>
              <a:rPr lang="en-US"/>
              <a:t> between them might represent </a:t>
            </a:r>
            <a:r>
              <a:rPr lang="en-US" i="1" u="sng"/>
              <a:t>relationships</a:t>
            </a:r>
            <a:r>
              <a:rPr lang="en-US"/>
              <a:t> such as friendship, family ties, or professional collaboration.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a technological network, the nodes might be devices such as computers or smartphones, and the connections between them might represent internet or cellular connections. In a biological network, the nodes might be cells or proteins, and the connections between them might represent chemical or physical interactions.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Networks can be characterized by the type of connections they have, the number of nodes they contain, and the patterns of connectivity between the nodes. Network analysis is a method of studying the relationships between the nodes in a network and understanding how the network functions as a whole.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6470" y="857250"/>
            <a:ext cx="10564495" cy="5396865"/>
          </a:xfrm>
          <a:prstGeom prst="rect">
            <a:avLst/>
          </a:prstGeom>
          <a:noFill/>
        </p:spPr>
        <p:txBody>
          <a:bodyPr wrap="square" rtlCol="0">
            <a:noAutofit/>
          </a:bodyPr>
          <a:p>
            <a:pPr algn="ctr"/>
            <a:r>
              <a:rPr lang="en-US" sz="2200" b="1">
                <a:gradFill>
                  <a:gsLst>
                    <a:gs pos="0">
                      <a:srgbClr val="007BD3"/>
                    </a:gs>
                    <a:gs pos="100000">
                      <a:srgbClr val="034373"/>
                    </a:gs>
                  </a:gsLst>
                  <a:lin scaled="0"/>
                </a:gradFill>
              </a:rPr>
              <a:t>What is network analysis?</a:t>
            </a:r>
            <a:endParaRPr lang="en-US" sz="2200" b="1">
              <a:gradFill>
                <a:gsLst>
                  <a:gs pos="0">
                    <a:srgbClr val="007BD3"/>
                  </a:gs>
                  <a:gs pos="100000">
                    <a:srgbClr val="034373"/>
                  </a:gs>
                </a:gsLst>
                <a:lin scaled="0"/>
              </a:gradFill>
            </a:endParaRPr>
          </a:p>
          <a:p>
            <a:r>
              <a:rPr lang="en-US"/>
              <a:t>Network analysis is a method of studying the relationships between entities in a network. It involves analyzing the connections, or links, between the entities, as well as the characteristics of the entities themselves. Network analysis can be used to study a wide range of systems, including social networks, transportation networks, and biological networks.</a:t>
            </a:r>
            <a:endParaRPr lang="en-US"/>
          </a:p>
          <a:p>
            <a:endParaRPr lang="en-US"/>
          </a:p>
          <a:p>
            <a:r>
              <a:rPr lang="en-US"/>
              <a:t>In </a:t>
            </a:r>
            <a:r>
              <a:rPr lang="en-US" sz="2200" b="1">
                <a:gradFill>
                  <a:gsLst>
                    <a:gs pos="0">
                      <a:srgbClr val="14CD68"/>
                    </a:gs>
                    <a:gs pos="100000">
                      <a:srgbClr val="035C7D"/>
                    </a:gs>
                  </a:gsLst>
                  <a:lin scaled="0"/>
                </a:gradFill>
              </a:rPr>
              <a:t>social network analysis</a:t>
            </a:r>
            <a:r>
              <a:rPr lang="en-US"/>
              <a:t>, for example, the entities might be individuals, and the links might represent relationships such as friendship or professional collaboration. By analyzing the patterns of relationships between individuals in a social network, it may be possible to identify key influencers, detect the spread of ideas or behaviors, or understand how groups are organized.</a:t>
            </a:r>
            <a:endParaRPr lang="en-US"/>
          </a:p>
          <a:p>
            <a:endParaRPr lang="en-US"/>
          </a:p>
          <a:p>
            <a:r>
              <a:rPr lang="en-US"/>
              <a:t>In transportation networks, the entities might be airports or train stations, and the links might represent flights or train routes. Network analysis can be used to identify the most efficient routes between destinations or to identify bottlenecks or other issues that may affect the performance of the network.</a:t>
            </a:r>
            <a:endParaRPr lang="en-US"/>
          </a:p>
          <a:p>
            <a:endParaRPr lang="en-US"/>
          </a:p>
          <a:p>
            <a:r>
              <a:rPr lang="en-US"/>
              <a:t>Many tools and techniques are available for network analysis, including graph theory, centrality measures, and network visualization methods. These tools allow researchers to identify patterns and trends in the data and understand the structure and function of the network.</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8200" y="785495"/>
            <a:ext cx="10592435" cy="5211445"/>
          </a:xfrm>
          <a:prstGeom prst="rect">
            <a:avLst/>
          </a:prstGeom>
          <a:noFill/>
        </p:spPr>
        <p:txBody>
          <a:bodyPr wrap="square" rtlCol="0">
            <a:noAutofit/>
          </a:bodyPr>
          <a:p>
            <a:pPr algn="ctr"/>
            <a:r>
              <a:rPr lang="en-US" sz="2200" b="1">
                <a:gradFill>
                  <a:gsLst>
                    <a:gs pos="0">
                      <a:srgbClr val="012D86"/>
                    </a:gs>
                    <a:gs pos="100000">
                      <a:srgbClr val="0E2557"/>
                    </a:gs>
                  </a:gsLst>
                  <a:lin scaled="0"/>
                </a:gradFill>
              </a:rPr>
              <a:t>Why Network Analysis?</a:t>
            </a:r>
            <a:endParaRPr lang="en-US" sz="2200" b="1">
              <a:gradFill>
                <a:gsLst>
                  <a:gs pos="0">
                    <a:srgbClr val="012D86"/>
                  </a:gs>
                  <a:gs pos="100000">
                    <a:srgbClr val="0E2557"/>
                  </a:gs>
                </a:gsLst>
                <a:lin scaled="0"/>
              </a:gradFill>
            </a:endParaRPr>
          </a:p>
          <a:p>
            <a:r>
              <a:rPr lang="en-US"/>
              <a:t>Network analysis is a powerful tool for understanding the structure and function of complex systems. It allows researchers to identify patterns and trends in the relationships between the entities in a network and to understand how these relationships influence the behavior of the system as a whole.</a:t>
            </a:r>
            <a:endParaRPr lang="en-US"/>
          </a:p>
          <a:p>
            <a:endParaRPr lang="en-US"/>
          </a:p>
          <a:p>
            <a:r>
              <a:rPr lang="en-US"/>
              <a:t>There are many reasons why researchers might want to conduct network analysis, including:</a:t>
            </a:r>
            <a:endParaRPr lang="en-US"/>
          </a:p>
          <a:p>
            <a:endParaRPr lang="en-US"/>
          </a:p>
          <a:p>
            <a:pPr marL="285750" indent="-285750">
              <a:buFont typeface="Arial" panose="020B0604020202020204" pitchFamily="34" charset="0"/>
              <a:buChar char="•"/>
            </a:pPr>
            <a:r>
              <a:rPr lang="en-US" b="1">
                <a:solidFill>
                  <a:srgbClr val="00B050"/>
                </a:solidFill>
              </a:rPr>
              <a:t>Identifying key influencers</a:t>
            </a:r>
            <a:r>
              <a:rPr lang="en-US" b="1"/>
              <a:t>:</a:t>
            </a:r>
            <a:r>
              <a:rPr lang="en-US"/>
              <a:t> In a social network, for example, network analysis can be used to identify the individuals who have the most connections and are likely to have the greatest influence on the spread of ideas or behaviors.</a:t>
            </a:r>
            <a:endParaRPr lang="en-US"/>
          </a:p>
          <a:p>
            <a:pPr marL="285750" indent="-285750">
              <a:buFont typeface="Arial" panose="020B0604020202020204" pitchFamily="34" charset="0"/>
              <a:buChar char="•"/>
            </a:pPr>
            <a:r>
              <a:rPr lang="en-US" b="1">
                <a:solidFill>
                  <a:srgbClr val="002060"/>
                </a:solidFill>
              </a:rPr>
              <a:t>Understanding the spread of information:</a:t>
            </a:r>
            <a:r>
              <a:rPr lang="en-US"/>
              <a:t> Network analysis can be used to study the flow of information through a network, such as how an idea or rumor spreads through a social network.</a:t>
            </a:r>
            <a:endParaRPr lang="en-US"/>
          </a:p>
          <a:p>
            <a:pPr marL="285750" indent="-285750">
              <a:buFont typeface="Arial" panose="020B0604020202020204" pitchFamily="34" charset="0"/>
              <a:buChar char="•"/>
            </a:pPr>
            <a:r>
              <a:rPr lang="en-US" b="1">
                <a:solidFill>
                  <a:srgbClr val="7030A0"/>
                </a:solidFill>
              </a:rPr>
              <a:t>Identifying bottlenecks or vulnerabilities:</a:t>
            </a:r>
            <a:r>
              <a:rPr lang="en-US">
                <a:solidFill>
                  <a:srgbClr val="7030A0"/>
                </a:solidFill>
              </a:rPr>
              <a:t> </a:t>
            </a:r>
            <a:r>
              <a:rPr lang="en-US"/>
              <a:t>In a transportation network, network analysis can be used to identify bottlenecks or other congestion points that may affect the network’s performance.</a:t>
            </a:r>
            <a:endParaRPr lang="en-US"/>
          </a:p>
          <a:p>
            <a:pPr marL="285750" indent="-285750">
              <a:buFont typeface="Arial" panose="020B0604020202020204" pitchFamily="34" charset="0"/>
              <a:buChar char="•"/>
            </a:pPr>
            <a:r>
              <a:rPr lang="en-US" b="1">
                <a:solidFill>
                  <a:srgbClr val="FFC000"/>
                </a:solidFill>
              </a:rPr>
              <a:t>Analyzing the structure of a network:</a:t>
            </a:r>
            <a:r>
              <a:rPr lang="en-US"/>
              <a:t> Network analysis can be used to study the organization of a network, including the patterns of connectivity between the nodes and the overall structure of the network.</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8420" y="2371090"/>
            <a:ext cx="9535160" cy="781685"/>
          </a:xfrm>
          <a:prstGeom prst="rect">
            <a:avLst/>
          </a:prstGeom>
          <a:noFill/>
        </p:spPr>
        <p:txBody>
          <a:bodyPr wrap="square" rtlCol="0">
            <a:noAutofit/>
          </a:bodyPr>
          <a:p>
            <a:pPr algn="ctr"/>
            <a:r>
              <a:rPr lang="en-US" sz="3300" b="1">
                <a:gradFill>
                  <a:gsLst>
                    <a:gs pos="0">
                      <a:srgbClr val="7B32B2"/>
                    </a:gs>
                    <a:gs pos="100000">
                      <a:srgbClr val="401A5D"/>
                    </a:gs>
                  </a:gsLst>
                  <a:lin scaled="0"/>
                </a:gradFill>
              </a:rPr>
              <a:t>How do you analyze the network?</a:t>
            </a:r>
            <a:endParaRPr lang="en-US" sz="3300" b="1">
              <a:gradFill>
                <a:gsLst>
                  <a:gs pos="0">
                    <a:srgbClr val="7B32B2"/>
                  </a:gs>
                  <a:gs pos="100000">
                    <a:srgbClr val="401A5D"/>
                  </a:gs>
                </a:gsLst>
                <a:lin scaled="0"/>
              </a:gradFill>
            </a:endParaRPr>
          </a:p>
        </p:txBody>
      </p:sp>
      <p:sp>
        <p:nvSpPr>
          <p:cNvPr id="3" name="Text Box 2"/>
          <p:cNvSpPr txBox="1"/>
          <p:nvPr/>
        </p:nvSpPr>
        <p:spPr>
          <a:xfrm>
            <a:off x="4166870" y="3152775"/>
            <a:ext cx="3491230" cy="2082800"/>
          </a:xfrm>
          <a:prstGeom prst="rect">
            <a:avLst/>
          </a:prstGeom>
          <a:noFill/>
        </p:spPr>
        <p:txBody>
          <a:bodyPr wrap="square" rtlCol="0">
            <a:noAutofit/>
          </a:bodyPr>
          <a:p>
            <a:pPr marL="285750" indent="-285750" algn="just">
              <a:buFont typeface="Wingdings" panose="05000000000000000000" charset="0"/>
              <a:buChar char="v"/>
            </a:pPr>
            <a:r>
              <a:rPr lang="en-US"/>
              <a:t>Data collection</a:t>
            </a:r>
            <a:endParaRPr lang="en-US"/>
          </a:p>
          <a:p>
            <a:pPr marL="285750" indent="-285750" algn="just">
              <a:buFont typeface="Wingdings" panose="05000000000000000000" charset="0"/>
              <a:buChar char="v"/>
            </a:pPr>
            <a:r>
              <a:rPr lang="en-US"/>
              <a:t>Data preparation</a:t>
            </a:r>
            <a:endParaRPr lang="en-US"/>
          </a:p>
          <a:p>
            <a:pPr marL="285750" indent="-285750" algn="just">
              <a:buFont typeface="Wingdings" panose="05000000000000000000" charset="0"/>
              <a:buChar char="v"/>
            </a:pPr>
            <a:r>
              <a:rPr lang="en-US"/>
              <a:t>Data visualization</a:t>
            </a:r>
            <a:endParaRPr lang="en-US"/>
          </a:p>
          <a:p>
            <a:pPr marL="285750" indent="-285750" algn="just">
              <a:buFont typeface="Wingdings" panose="05000000000000000000" charset="0"/>
              <a:buChar char="v"/>
            </a:pPr>
            <a:r>
              <a:rPr lang="en-US"/>
              <a:t>Statistical analysis</a:t>
            </a:r>
            <a:endParaRPr lang="en-US"/>
          </a:p>
          <a:p>
            <a:pPr marL="285750" indent="-285750" algn="just">
              <a:buFont typeface="Wingdings" panose="05000000000000000000" charset="0"/>
              <a:buChar char="v"/>
            </a:pPr>
            <a:r>
              <a:rPr lang="en-US"/>
              <a:t>Interpretation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84910" y="928370"/>
            <a:ext cx="9822180" cy="5010785"/>
          </a:xfrm>
          <a:prstGeom prst="rect">
            <a:avLst/>
          </a:prstGeom>
          <a:noFill/>
        </p:spPr>
        <p:txBody>
          <a:bodyPr wrap="square" rtlCol="0">
            <a:noAutofit/>
          </a:bodyPr>
          <a:p>
            <a:endParaRPr lang="en-US"/>
          </a:p>
          <a:p>
            <a:endParaRPr lang="en-US"/>
          </a:p>
          <a:p>
            <a:endParaRPr lang="en-US"/>
          </a:p>
          <a:p>
            <a:pPr algn="ctr"/>
            <a:r>
              <a:rPr lang="en-US" sz="2200" b="1">
                <a:gradFill>
                  <a:gsLst>
                    <a:gs pos="0">
                      <a:srgbClr val="FE4444"/>
                    </a:gs>
                    <a:gs pos="100000">
                      <a:srgbClr val="832B2B"/>
                    </a:gs>
                  </a:gsLst>
                  <a:lin scaled="0"/>
                </a:gradFill>
              </a:rPr>
              <a:t>Social Network Analysis</a:t>
            </a:r>
            <a:endParaRPr lang="en-US" sz="2200" b="1">
              <a:gradFill>
                <a:gsLst>
                  <a:gs pos="0">
                    <a:srgbClr val="FE4444"/>
                  </a:gs>
                  <a:gs pos="100000">
                    <a:srgbClr val="832B2B"/>
                  </a:gs>
                </a:gsLst>
                <a:lin scaled="0"/>
              </a:gradFill>
            </a:endParaRPr>
          </a:p>
          <a:p>
            <a:endParaRPr lang="en-US"/>
          </a:p>
          <a:p>
            <a:endParaRPr lang="en-US"/>
          </a:p>
          <a:p>
            <a:pPr marL="285750" indent="-285750">
              <a:buFont typeface="Arial" panose="020B0604020202020204" pitchFamily="34" charset="0"/>
              <a:buChar char="•"/>
            </a:pPr>
            <a:r>
              <a:rPr lang="en-US"/>
              <a:t>Social Network Analysis (SNA) is an analytical method used to study social structures through the use of networks and graph theory. It identifies the relationships between individuals, organizations, or other entities and examines the patterns and implications of these relationships.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nodes in the network represent the actors within the networks and the ties or edges represent relationships between the actors. These might be, for example, </a:t>
            </a:r>
            <a:r>
              <a:rPr lang="en-US">
                <a:solidFill>
                  <a:srgbClr val="C00000"/>
                </a:solidFill>
              </a:rPr>
              <a:t>friendship ties between people</a:t>
            </a:r>
            <a:r>
              <a:rPr lang="en-US"/>
              <a:t>, </a:t>
            </a:r>
            <a:r>
              <a:rPr lang="en-US">
                <a:solidFill>
                  <a:srgbClr val="00B0F0"/>
                </a:solidFill>
              </a:rPr>
              <a:t>business relationships between companies</a:t>
            </a:r>
            <a:r>
              <a:rPr lang="en-US"/>
              <a:t>, or </a:t>
            </a:r>
            <a:r>
              <a:rPr lang="en-US">
                <a:solidFill>
                  <a:srgbClr val="7030A0"/>
                </a:solidFill>
              </a:rPr>
              <a:t>communication patterns between individuals.</a:t>
            </a:r>
            <a:endParaRPr lang="en-US">
              <a:solidFill>
                <a:srgbClr val="7030A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95350" y="1628775"/>
            <a:ext cx="10493375" cy="625475"/>
          </a:xfrm>
          <a:prstGeom prst="rect">
            <a:avLst/>
          </a:prstGeom>
          <a:noFill/>
        </p:spPr>
        <p:txBody>
          <a:bodyPr wrap="square" rtlCol="0">
            <a:noAutofit/>
          </a:bodyPr>
          <a:p>
            <a:pPr algn="ctr"/>
            <a:r>
              <a:rPr lang="en-US" sz="2200" b="1">
                <a:gradFill>
                  <a:gsLst>
                    <a:gs pos="0">
                      <a:srgbClr val="FE4444"/>
                    </a:gs>
                    <a:gs pos="100000">
                      <a:srgbClr val="832B2B"/>
                    </a:gs>
                  </a:gsLst>
                  <a:lin scaled="0"/>
                </a:gradFill>
                <a:sym typeface="+mn-ea"/>
              </a:rPr>
              <a:t>Types of Social Network Analysis</a:t>
            </a:r>
            <a:endParaRPr lang="en-US" sz="2200"/>
          </a:p>
        </p:txBody>
      </p:sp>
      <p:sp>
        <p:nvSpPr>
          <p:cNvPr id="3" name="Text Box 2"/>
          <p:cNvSpPr txBox="1"/>
          <p:nvPr/>
        </p:nvSpPr>
        <p:spPr>
          <a:xfrm>
            <a:off x="1066800" y="1856740"/>
            <a:ext cx="10321925" cy="3683635"/>
          </a:xfrm>
          <a:prstGeom prst="rect">
            <a:avLst/>
          </a:prstGeom>
          <a:noFill/>
        </p:spPr>
        <p:txBody>
          <a:bodyPr wrap="square" rtlCol="0">
            <a:noAutofit/>
          </a:bodyPr>
          <a:p>
            <a:endParaRPr lang="en-US"/>
          </a:p>
          <a:p>
            <a:endParaRPr lang="en-US"/>
          </a:p>
          <a:p>
            <a:r>
              <a:rPr lang="en-US" sz="2200" b="1"/>
              <a:t>Whole Network Analysis</a:t>
            </a:r>
            <a:endParaRPr lang="en-US" sz="2200" b="1"/>
          </a:p>
          <a:p>
            <a:r>
              <a:rPr lang="en-US"/>
              <a:t>This type of analysis focuses on the structure and properties of the network as a whole. This might include measures of network cohesion, centralization, and density. It also looks at the overall distribution of relationships and identifies key groups or clusters within the network.</a:t>
            </a:r>
            <a:endParaRPr lang="en-US"/>
          </a:p>
          <a:p>
            <a:endParaRPr lang="en-US"/>
          </a:p>
          <a:p>
            <a:r>
              <a:rPr lang="en-US" sz="2200" b="1"/>
              <a:t>Ego Network Analysis</a:t>
            </a:r>
            <a:endParaRPr lang="en-US" sz="2200" b="1"/>
          </a:p>
          <a:p>
            <a:r>
              <a:rPr lang="en-US"/>
              <a:t>In this type of analysis, the focus is on a single actor (the ‘ego’) and their immediate network (the ‘alters’). It’s often used when interest is in the personal networks of individuals. Measures can include the size of the network, the composition of the network in terms of the types of ties and nodes, and measures of network density or diversity.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590040"/>
            <a:ext cx="10201275" cy="4649470"/>
          </a:xfrm>
        </p:spPr>
        <p:txBody>
          <a:bodyPr/>
          <a:lstStyle/>
          <a:p>
            <a:pPr marL="0" indent="0">
              <a:buNone/>
            </a:pPr>
            <a:endParaRPr lang="en-IN" sz="2200" dirty="0"/>
          </a:p>
          <a:p>
            <a:pPr marL="0" indent="0">
              <a:buNone/>
            </a:pPr>
            <a:r>
              <a:rPr lang="en-IN" sz="2200" dirty="0"/>
              <a:t>In the field of sports data science, graph data structures can be used to analyze and understand the dynamics of team performance and player interactions on the field.</a:t>
            </a:r>
            <a:endParaRPr lang="en-IN" sz="2200" dirty="0"/>
          </a:p>
          <a:p>
            <a:pPr marL="0" indent="0">
              <a:buNone/>
            </a:pPr>
            <a:endParaRPr lang="en-IN" sz="2200" dirty="0"/>
          </a:p>
          <a:p>
            <a:pPr marL="0" indent="0">
              <a:buNone/>
            </a:pPr>
            <a:r>
              <a:rPr lang="en-IN" sz="2200" dirty="0"/>
              <a:t>Imagine a game of football as a web of connections, where players are the nodes and their interactions on the field are the edges. This web of connections is exactly what a graph data structure represents, and it’s the key to unlocking insights into team performance and player dynamics in sports.</a:t>
            </a:r>
            <a:endParaRPr lang="en-IN"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8225" y="885825"/>
            <a:ext cx="10207625" cy="4926330"/>
          </a:xfrm>
          <a:prstGeom prst="rect">
            <a:avLst/>
          </a:prstGeom>
          <a:noFill/>
        </p:spPr>
        <p:txBody>
          <a:bodyPr wrap="square" rtlCol="0">
            <a:noAutofit/>
          </a:bodyPr>
          <a:p>
            <a:r>
              <a:rPr lang="en-US" b="1"/>
              <a:t>Two-mode (or Bipartite) Network Analysis</a:t>
            </a:r>
            <a:endParaRPr lang="en-US" b="1"/>
          </a:p>
          <a:p>
            <a:r>
              <a:rPr lang="en-US"/>
              <a:t>This type of SNA is used when there are two different types of nodes, and connections are only possible between nodes of different types (not within types). For example, authors and the books they write, or actors and the movies they appear in. In such a network, you can study the connections between nodes of one type, mediated by nodes of the other type.</a:t>
            </a:r>
            <a:endParaRPr lang="en-US"/>
          </a:p>
          <a:p>
            <a:r>
              <a:rPr lang="en-US" b="1"/>
              <a:t>Dynamic Network Analysis (DNA)</a:t>
            </a:r>
            <a:endParaRPr lang="en-US" b="1"/>
          </a:p>
          <a:p>
            <a:r>
              <a:rPr lang="en-US"/>
              <a:t>This is used to study how social networks evolve over time. This could involve studying how ties between actors develop or disappear, or how actors move around within the network. In addition to traditional network measures, DNA also considers measures that are dynamic in nature, such as change in centrality over time.</a:t>
            </a:r>
            <a:endParaRPr lang="en-US"/>
          </a:p>
          <a:p>
            <a:r>
              <a:rPr lang="en-US" b="1"/>
              <a:t>Semantic Network Analysis</a:t>
            </a:r>
            <a:endParaRPr lang="en-US" b="1"/>
          </a:p>
          <a:p>
            <a:r>
              <a:rPr lang="en-US"/>
              <a:t>This type of SNA focuses on the relationships between concepts or ideas, rather than individuals or organizations. For instance, semantic network analysis could map out how different scientific concepts are related to each other in the literature.</a:t>
            </a:r>
            <a:endParaRPr lang="en-US"/>
          </a:p>
          <a:p>
            <a:r>
              <a:rPr lang="en-US" sz="2200" b="1">
                <a:gradFill>
                  <a:gsLst>
                    <a:gs pos="0">
                      <a:srgbClr val="9EE256"/>
                    </a:gs>
                    <a:gs pos="100000">
                      <a:srgbClr val="52762D"/>
                    </a:gs>
                  </a:gsLst>
                  <a:lin scaled="0"/>
                </a:gradFill>
              </a:rPr>
              <a:t>Social Media Network Analysis</a:t>
            </a:r>
            <a:endParaRPr lang="en-US" sz="2200" b="1">
              <a:gradFill>
                <a:gsLst>
                  <a:gs pos="0">
                    <a:srgbClr val="9EE256"/>
                  </a:gs>
                  <a:gs pos="100000">
                    <a:srgbClr val="52762D"/>
                  </a:gs>
                </a:gsLst>
                <a:lin scaled="0"/>
              </a:gradFill>
            </a:endParaRPr>
          </a:p>
          <a:p>
            <a:r>
              <a:rPr lang="en-US"/>
              <a:t>A specialized form of SNA, this deals with the study of social relationships as expressed through social media platforms. It allows for the mapping and measuring of relationships and flows between people, groups, organizations, computers, URLs, and other connected information/knowledge entities.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6775" y="699770"/>
            <a:ext cx="10664190" cy="5382895"/>
          </a:xfrm>
          <a:prstGeom prst="rect">
            <a:avLst/>
          </a:prstGeom>
          <a:noFill/>
        </p:spPr>
        <p:txBody>
          <a:bodyPr wrap="square" rtlCol="0">
            <a:noAutofit/>
          </a:bodyPr>
          <a:p>
            <a:endParaRPr lang="en-US"/>
          </a:p>
          <a:p>
            <a:r>
              <a:rPr lang="en-US" sz="3400" b="1">
                <a:solidFill>
                  <a:srgbClr val="FF0000"/>
                </a:solidFill>
              </a:rPr>
              <a:t>Social Network Analysis Examples</a:t>
            </a:r>
            <a:endParaRPr lang="en-US" sz="3400" b="1">
              <a:solidFill>
                <a:srgbClr val="FF0000"/>
              </a:solidFill>
            </a:endParaRPr>
          </a:p>
          <a:p>
            <a:endParaRPr lang="en-US"/>
          </a:p>
          <a:p>
            <a:r>
              <a:rPr lang="en-US"/>
              <a:t>Social Network Analysis Examples are as follows:</a:t>
            </a:r>
            <a:endParaRPr lang="en-US"/>
          </a:p>
          <a:p>
            <a:endParaRPr lang="en-US"/>
          </a:p>
          <a:p>
            <a:r>
              <a:rPr lang="en-US" b="1">
                <a:solidFill>
                  <a:srgbClr val="FF0000"/>
                </a:solidFill>
              </a:rPr>
              <a:t>Public Health</a:t>
            </a:r>
            <a:r>
              <a:rPr lang="en-US"/>
              <a:t> – COVID-19 Pandemic: During the COVID-19 pandemic, SNA was used to model the spread of the virus. The interactions between individuals were mapped as a network, helping identify super-spreader events and informing public health interventions.</a:t>
            </a:r>
            <a:endParaRPr lang="en-US"/>
          </a:p>
          <a:p>
            <a:endParaRPr lang="en-US"/>
          </a:p>
          <a:p>
            <a:r>
              <a:rPr lang="en-US" b="1">
                <a:solidFill>
                  <a:srgbClr val="FFC000"/>
                </a:solidFill>
              </a:rPr>
              <a:t>Business</a:t>
            </a:r>
            <a:r>
              <a:rPr lang="en-US"/>
              <a:t> – Google’s “PageRank” Algorithm: Google’s PageRank algorithm, which determines the order of search engine results, is a type of SNA. It considers web pages as nodes and hyperlinks as connections, determining a page’s importance by looking at the number and quality of links to it.</a:t>
            </a:r>
            <a:endParaRPr lang="en-US"/>
          </a:p>
          <a:p>
            <a:endParaRPr lang="en-US"/>
          </a:p>
          <a:p>
            <a:r>
              <a:rPr lang="en-US" b="1">
                <a:solidFill>
                  <a:srgbClr val="00B050"/>
                </a:solidFill>
              </a:rPr>
              <a:t>Sociology</a:t>
            </a:r>
            <a:r>
              <a:rPr lang="en-US"/>
              <a:t> – Stanley Milgram’s “Small World” Experiment: This is one of the most famous social network experiments, where Milgram demonstrated that any two people in the United States are separated on average by only six acquaintances, leading to the phrase “six degrees of separation.”</a:t>
            </a: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23950" y="1065530"/>
            <a:ext cx="10107930" cy="4726305"/>
          </a:xfrm>
          <a:prstGeom prst="rect">
            <a:avLst/>
          </a:prstGeom>
          <a:noFill/>
        </p:spPr>
        <p:txBody>
          <a:bodyPr wrap="square" rtlCol="0">
            <a:noAutofit/>
          </a:bodyPr>
          <a:p>
            <a:endParaRPr lang="en-US">
              <a:sym typeface="+mn-ea"/>
            </a:endParaRPr>
          </a:p>
          <a:p>
            <a:endParaRPr lang="en-US">
              <a:sym typeface="+mn-ea"/>
            </a:endParaRPr>
          </a:p>
          <a:p>
            <a:r>
              <a:rPr lang="en-US" b="1">
                <a:solidFill>
                  <a:srgbClr val="0070C0"/>
                </a:solidFill>
                <a:sym typeface="+mn-ea"/>
              </a:rPr>
              <a:t>Online Social Networks</a:t>
            </a:r>
            <a:r>
              <a:rPr lang="en-US">
                <a:sym typeface="+mn-ea"/>
              </a:rPr>
              <a:t> – Facebook’s “People You May Know” Feature: Facebook uses SNA to suggest new friends. The platform analyzes your current network and suggests people you’re likely to know, typically friends of friends or people who share common networks.</a:t>
            </a:r>
            <a:endParaRPr lang="en-US"/>
          </a:p>
          <a:p>
            <a:endParaRPr lang="en-US">
              <a:sym typeface="+mn-ea"/>
            </a:endParaRPr>
          </a:p>
          <a:p>
            <a:r>
              <a:rPr lang="en-US" b="1">
                <a:solidFill>
                  <a:srgbClr val="7030A0"/>
                </a:solidFill>
                <a:sym typeface="+mn-ea"/>
              </a:rPr>
              <a:t>Criminal Network Analysis</a:t>
            </a:r>
            <a:r>
              <a:rPr lang="en-US">
                <a:sym typeface="+mn-ea"/>
              </a:rPr>
              <a:t> – Capture of Osama bin Laden: SNA was reportedly used in the operation to capture Osama bin Laden. By mapping the social connections of known associates, intelligence agencies were able to locate the Al-Qaeda leader.</a:t>
            </a:r>
            <a:endParaRPr lang="en-US"/>
          </a:p>
          <a:p>
            <a:endParaRPr lang="en-US">
              <a:sym typeface="+mn-ea"/>
            </a:endParaRPr>
          </a:p>
          <a:p>
            <a:r>
              <a:rPr lang="en-US" b="1">
                <a:solidFill>
                  <a:srgbClr val="C00000"/>
                </a:solidFill>
                <a:sym typeface="+mn-ea"/>
              </a:rPr>
              <a:t>Academic Research </a:t>
            </a:r>
            <a:r>
              <a:rPr lang="en-US">
                <a:sym typeface="+mn-ea"/>
              </a:rPr>
              <a:t>– Collaboration Networks: SNA is used in scientometrics to analyze collaboration networks among researchers. For example, a study on co-authorship networks in scientific articles can reveal patterns of collaboration and the flow of information in different disciplines.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8345" y="628650"/>
            <a:ext cx="10735310" cy="5382895"/>
          </a:xfrm>
          <a:prstGeom prst="rect">
            <a:avLst/>
          </a:prstGeom>
          <a:noFill/>
        </p:spPr>
        <p:txBody>
          <a:bodyPr wrap="square" rtlCol="0">
            <a:noAutofit/>
          </a:bodyPr>
          <a:p>
            <a:pPr algn="ctr"/>
            <a:r>
              <a:rPr lang="en-US" sz="2200" b="1">
                <a:gradFill>
                  <a:gsLst>
                    <a:gs pos="0">
                      <a:srgbClr val="FECF40"/>
                    </a:gs>
                    <a:gs pos="100000">
                      <a:srgbClr val="846C21"/>
                    </a:gs>
                  </a:gsLst>
                  <a:lin scaled="0"/>
                </a:gradFill>
              </a:rPr>
              <a:t>Which tool is used for </a:t>
            </a:r>
            <a:r>
              <a:rPr lang="en-IN" altLang="en-US" sz="2200" b="1">
                <a:gradFill>
                  <a:gsLst>
                    <a:gs pos="0">
                      <a:srgbClr val="FECF40"/>
                    </a:gs>
                    <a:gs pos="100000">
                      <a:srgbClr val="846C21"/>
                    </a:gs>
                  </a:gsLst>
                  <a:lin scaled="0"/>
                </a:gradFill>
              </a:rPr>
              <a:t>social </a:t>
            </a:r>
            <a:r>
              <a:rPr lang="en-US" sz="2200" b="1">
                <a:gradFill>
                  <a:gsLst>
                    <a:gs pos="0">
                      <a:srgbClr val="FECF40"/>
                    </a:gs>
                    <a:gs pos="100000">
                      <a:srgbClr val="846C21"/>
                    </a:gs>
                  </a:gsLst>
                  <a:lin scaled="0"/>
                </a:gradFill>
              </a:rPr>
              <a:t>network analysis?</a:t>
            </a:r>
            <a:endParaRPr lang="en-US" sz="2200" b="1">
              <a:gradFill>
                <a:gsLst>
                  <a:gs pos="0">
                    <a:srgbClr val="FECF40"/>
                  </a:gs>
                  <a:gs pos="100000">
                    <a:srgbClr val="846C21"/>
                  </a:gs>
                </a:gsLst>
                <a:lin scaled="0"/>
              </a:gradFill>
            </a:endParaRPr>
          </a:p>
          <a:p>
            <a:r>
              <a:rPr lang="en-US"/>
              <a:t>There are many tools that can be used for network analysis, depending on the specific needs and goals of the analysis. Some popular tools include:</a:t>
            </a:r>
            <a:endParaRPr lang="en-US"/>
          </a:p>
          <a:p>
            <a:endParaRPr lang="en-US"/>
          </a:p>
          <a:p>
            <a:r>
              <a:rPr lang="en-US" b="1">
                <a:solidFill>
                  <a:schemeClr val="accent6"/>
                </a:solidFill>
              </a:rPr>
              <a:t>Gephi:</a:t>
            </a:r>
            <a:r>
              <a:rPr lang="en-US"/>
              <a:t> Gephi is an open-source network visualization and analysis software that can be used to analyze and visualize complex networks. It offers a range of features for visualizing and analyzing networks, including layout algorithms, dynamic filtering, and community detection.</a:t>
            </a:r>
            <a:endParaRPr lang="en-US"/>
          </a:p>
          <a:p>
            <a:r>
              <a:rPr lang="en-US" b="1">
                <a:solidFill>
                  <a:srgbClr val="FF0000"/>
                </a:solidFill>
                <a:highlight>
                  <a:srgbClr val="000000"/>
                </a:highlight>
              </a:rPr>
              <a:t>NetworkX:</a:t>
            </a:r>
            <a:r>
              <a:rPr lang="en-US"/>
              <a:t> NetworkX is a Python library for analyzing and manipulating complex networks. It provides tools for generating and manipulating network structures, as well as algorithms for analyzing network data.</a:t>
            </a:r>
            <a:endParaRPr lang="en-US"/>
          </a:p>
          <a:p>
            <a:r>
              <a:rPr lang="en-US" b="1">
                <a:solidFill>
                  <a:srgbClr val="FFC000"/>
                </a:solidFill>
              </a:rPr>
              <a:t>Pajek:</a:t>
            </a:r>
            <a:r>
              <a:rPr lang="en-US"/>
              <a:t> Pajek is a software tool for analyzing and visualizing large networks. It offers a range of features for visualizing and analyzing networks, including layout algorithms, community detection, and centrality measures.</a:t>
            </a:r>
            <a:endParaRPr lang="en-US"/>
          </a:p>
          <a:p>
            <a:r>
              <a:rPr lang="en-US" b="1">
                <a:solidFill>
                  <a:srgbClr val="FFFF00"/>
                </a:solidFill>
              </a:rPr>
              <a:t>Cytoscape: </a:t>
            </a:r>
            <a:r>
              <a:rPr lang="en-US"/>
              <a:t>Cytoscape is a network visualization and analysis software that is specifically designed for biological network analysis. It offers a range of features for visualizing and analyzing networks, including layout algorithms, dynamic filtering, and community detection.</a:t>
            </a:r>
            <a:endParaRPr lang="en-US"/>
          </a:p>
          <a:p>
            <a:r>
              <a:rPr lang="en-US" b="1">
                <a:solidFill>
                  <a:srgbClr val="00B050"/>
                </a:solidFill>
              </a:rPr>
              <a:t>NodeXL:</a:t>
            </a:r>
            <a:r>
              <a:rPr lang="en-US"/>
              <a:t> NodeXL is a free, open-source tool for analyzing and visualizing networks. It is a plugin for Microsoft Excel that allows users to import and analyze network data directly within Excel.</a:t>
            </a:r>
            <a:endParaRPr lang="en-US"/>
          </a:p>
          <a:p>
            <a:r>
              <a:rPr lang="en-US" b="1">
                <a:solidFill>
                  <a:srgbClr val="0070C0"/>
                </a:solidFill>
              </a:rPr>
              <a:t>igraph:</a:t>
            </a:r>
            <a:r>
              <a:rPr lang="en-US"/>
              <a:t> igraph is a network analysis library for the R programming language. It provides a range of tools for generating and manipulating network structures and algorithms for analyzing network data.</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842645"/>
            <a:ext cx="10435590" cy="1082675"/>
          </a:xfrm>
          <a:prstGeom prst="rect">
            <a:avLst/>
          </a:prstGeom>
          <a:noFill/>
        </p:spPr>
        <p:txBody>
          <a:bodyPr wrap="square" rtlCol="0">
            <a:noAutofit/>
          </a:bodyPr>
          <a:p>
            <a:pPr algn="ctr"/>
            <a:r>
              <a:rPr lang="en-US" sz="2200" b="1">
                <a:gradFill>
                  <a:gsLst>
                    <a:gs pos="0">
                      <a:srgbClr val="FE4444"/>
                    </a:gs>
                    <a:gs pos="100000">
                      <a:srgbClr val="832B2B"/>
                    </a:gs>
                  </a:gsLst>
                  <a:lin scaled="0"/>
                </a:gradFill>
              </a:rPr>
              <a:t>Applications of Social Network Analysis</a:t>
            </a:r>
            <a:endParaRPr lang="en-US" sz="2200" b="1">
              <a:gradFill>
                <a:gsLst>
                  <a:gs pos="0">
                    <a:srgbClr val="FE4444"/>
                  </a:gs>
                  <a:gs pos="100000">
                    <a:srgbClr val="832B2B"/>
                  </a:gs>
                </a:gsLst>
                <a:lin scaled="0"/>
              </a:gradFill>
            </a:endParaRPr>
          </a:p>
        </p:txBody>
      </p:sp>
      <p:sp>
        <p:nvSpPr>
          <p:cNvPr id="3" name="Text Box 2"/>
          <p:cNvSpPr txBox="1"/>
          <p:nvPr/>
        </p:nvSpPr>
        <p:spPr>
          <a:xfrm>
            <a:off x="1266825" y="1700530"/>
            <a:ext cx="10149840" cy="4581525"/>
          </a:xfrm>
          <a:prstGeom prst="rect">
            <a:avLst/>
          </a:prstGeom>
          <a:noFill/>
        </p:spPr>
        <p:txBody>
          <a:bodyPr wrap="square" rtlCol="0">
            <a:noAutofit/>
          </a:bodyPr>
          <a:p>
            <a:r>
              <a:rPr lang="en-US" b="1"/>
              <a:t>Public Health:</a:t>
            </a:r>
            <a:r>
              <a:rPr lang="en-US"/>
              <a:t> SNA can be used to understand the spread of infectious diseases within a community or globally. It helps identify “super spreaders” and optimizes strategies for vaccination or containment.</a:t>
            </a:r>
            <a:endParaRPr lang="en-US"/>
          </a:p>
          <a:p>
            <a:endParaRPr lang="en-US"/>
          </a:p>
          <a:p>
            <a:r>
              <a:rPr lang="en-US" b="1"/>
              <a:t>Business and Organizations:</a:t>
            </a:r>
            <a:r>
              <a:rPr lang="en-US"/>
              <a:t> Companies use SNA to analyze communication and workflow patterns, enhance collaboration, boost efficiency, and detect key influencers within their organization. It can also be applied in understanding and leveraging informal networks within a business.</a:t>
            </a:r>
            <a:endParaRPr lang="en-US"/>
          </a:p>
          <a:p>
            <a:endParaRPr lang="en-US"/>
          </a:p>
          <a:p>
            <a:r>
              <a:rPr lang="en-US" b="1"/>
              <a:t>Social Media Analysis:</a:t>
            </a:r>
            <a:r>
              <a:rPr lang="en-US"/>
              <a:t> On platforms like Facebook, Twitter, or Instagram, SNA helps analyze user behavior, track information dissemination, identify influencers, detect communities, and develop recommendation systems.</a:t>
            </a:r>
            <a:endParaRPr lang="en-US"/>
          </a:p>
          <a:p>
            <a:endParaRPr lang="en-US"/>
          </a:p>
          <a:p>
            <a:r>
              <a:rPr lang="en-US" b="1"/>
              <a:t>Criminal Justice</a:t>
            </a:r>
            <a:r>
              <a:rPr lang="en-US"/>
              <a:t>: Law enforcement and intelligence agencies use SNA to understand the structure of criminal or terrorist networks, identify key figures, and predict future activities.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09345" y="857250"/>
            <a:ext cx="10250805" cy="5268595"/>
          </a:xfrm>
          <a:prstGeom prst="rect">
            <a:avLst/>
          </a:prstGeom>
          <a:noFill/>
        </p:spPr>
        <p:txBody>
          <a:bodyPr wrap="square" rtlCol="0">
            <a:noAutofit/>
          </a:bodyPr>
          <a:p>
            <a:endParaRPr lang="en-US"/>
          </a:p>
          <a:p>
            <a:endParaRPr lang="en-US"/>
          </a:p>
          <a:p>
            <a:r>
              <a:rPr lang="en-US" b="1"/>
              <a:t>Internet Infrastructure:</a:t>
            </a:r>
            <a:r>
              <a:rPr lang="en-US"/>
              <a:t> SNA helps in mapping the internet, identifying critical nodes, and developing strategies for robustness against cyberattacks or outages.</a:t>
            </a:r>
            <a:endParaRPr lang="en-US"/>
          </a:p>
          <a:p>
            <a:endParaRPr lang="en-US"/>
          </a:p>
          <a:p>
            <a:r>
              <a:rPr lang="en-US" b="1"/>
              <a:t>Marketing: </a:t>
            </a:r>
            <a:r>
              <a:rPr lang="en-US"/>
              <a:t>In marketing, SNA can track the diffusion of advertising messages, identify influential consumers for targeted marketing, and understand consumer behavior and brand communities.</a:t>
            </a:r>
            <a:endParaRPr lang="en-US"/>
          </a:p>
          <a:p>
            <a:endParaRPr lang="en-US"/>
          </a:p>
          <a:p>
            <a:r>
              <a:rPr lang="en-US" b="1"/>
              <a:t>Scientometrics:</a:t>
            </a:r>
            <a:r>
              <a:rPr lang="en-US"/>
              <a:t> SNA is used in academic research to map co-authorship networks or citation </a:t>
            </a:r>
            <a:endParaRPr lang="en-US"/>
          </a:p>
          <a:p>
            <a:endParaRPr lang="en-US"/>
          </a:p>
          <a:p>
            <a:r>
              <a:rPr lang="en-US" b="1"/>
              <a:t>networks.</a:t>
            </a:r>
            <a:r>
              <a:rPr lang="en-US"/>
              <a:t> It can uncover patterns of collaboration and the flow of knowledge in scientific fields.</a:t>
            </a:r>
            <a:endParaRPr lang="en-US"/>
          </a:p>
          <a:p>
            <a:r>
              <a:rPr lang="en-US"/>
              <a:t>Politics and Policy Making: SNA can help understand political alliances, lobby networks, or policy networks, which can be critical for strategic decision-making in politics.</a:t>
            </a:r>
            <a:endParaRPr lang="en-US"/>
          </a:p>
          <a:p>
            <a:endParaRPr lang="en-US"/>
          </a:p>
          <a:p>
            <a:r>
              <a:rPr lang="en-US" b="1"/>
              <a:t>Ecology: </a:t>
            </a:r>
            <a:r>
              <a:rPr lang="en-US"/>
              <a:t>In ecological studies, SNA can help understand the relationships between different species in an ecosystem, providing valuable insights into ecological dynamics.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ALGORITHM</a:t>
            </a:r>
            <a:endParaRPr lang="en-IN" altLang="en-US" sz="4400" b="1">
              <a:gradFill>
                <a:gsLst>
                  <a:gs pos="0">
                    <a:srgbClr val="FE4444"/>
                  </a:gs>
                  <a:gs pos="100000">
                    <a:srgbClr val="832B2B"/>
                  </a:gs>
                </a:gsLst>
                <a:lin scaled="0"/>
              </a:gra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1199515"/>
            <a:ext cx="10450830" cy="5239385"/>
          </a:xfrm>
          <a:prstGeom prst="rect">
            <a:avLst/>
          </a:prstGeom>
          <a:noFill/>
        </p:spPr>
        <p:txBody>
          <a:bodyPr wrap="square" rtlCol="0">
            <a:noAutofit/>
          </a:bodyPr>
          <a:p>
            <a:r>
              <a:rPr lang="en-US" sz="2200" b="1"/>
              <a:t>Initialization:</a:t>
            </a:r>
            <a:endParaRPr lang="en-US" sz="2200" b="1"/>
          </a:p>
          <a:p>
            <a:pPr marL="285750" indent="-285750">
              <a:buFont typeface="Arial" panose="020B0604020202020204" pitchFamily="34" charset="0"/>
              <a:buChar char="•"/>
            </a:pPr>
            <a:r>
              <a:rPr lang="en-US" sz="1700"/>
              <a:t>Import necessary libraries: networkx, matplotlib.pyplot, and xml.etree.ElementTree.</a:t>
            </a:r>
            <a:endParaRPr lang="en-US" sz="1700"/>
          </a:p>
          <a:p>
            <a:pPr marL="285750" indent="-285750">
              <a:buFont typeface="Arial" panose="020B0604020202020204" pitchFamily="34" charset="0"/>
              <a:buChar char="•"/>
            </a:pPr>
            <a:r>
              <a:rPr lang="en-US" sz="1700"/>
              <a:t>Define the path to the XML file containing the relationships.</a:t>
            </a:r>
            <a:endParaRPr lang="en-US" sz="1700"/>
          </a:p>
          <a:p>
            <a:pPr marL="285750" indent="-285750">
              <a:buFont typeface="Arial" panose="020B0604020202020204" pitchFamily="34" charset="0"/>
              <a:buChar char="•"/>
            </a:pPr>
            <a:r>
              <a:rPr lang="en-US" sz="1700"/>
              <a:t>Create an empty graph G using NetworkX.</a:t>
            </a:r>
            <a:endParaRPr lang="en-US" sz="1700"/>
          </a:p>
          <a:p>
            <a:pPr marL="285750" indent="-285750">
              <a:buFont typeface="Arial" panose="020B0604020202020204" pitchFamily="34" charset="0"/>
              <a:buChar char="•"/>
            </a:pPr>
            <a:r>
              <a:rPr lang="en-US" sz="1700"/>
              <a:t>Initialize empty lists names and total_names to store relationship information.</a:t>
            </a:r>
            <a:endParaRPr lang="en-US" sz="1700"/>
          </a:p>
          <a:p>
            <a:endParaRPr lang="en-US" sz="1700"/>
          </a:p>
          <a:p>
            <a:r>
              <a:rPr lang="en-US" sz="2200" b="1"/>
              <a:t>Parsing XML Data:</a:t>
            </a:r>
            <a:endParaRPr lang="en-US" sz="2200" b="1"/>
          </a:p>
          <a:p>
            <a:pPr marL="285750" indent="-285750">
              <a:buFont typeface="Arial" panose="020B0604020202020204" pitchFamily="34" charset="0"/>
              <a:buChar char="•"/>
            </a:pPr>
            <a:r>
              <a:rPr lang="en-US" sz="1700"/>
              <a:t>Parse the XML file to extract relationship data using xml.etree.ElementTree.</a:t>
            </a:r>
            <a:endParaRPr lang="en-US" sz="1700"/>
          </a:p>
          <a:p>
            <a:pPr marL="285750" indent="-285750">
              <a:buFont typeface="Arial" panose="020B0604020202020204" pitchFamily="34" charset="0"/>
              <a:buChar char="•"/>
            </a:pPr>
            <a:r>
              <a:rPr lang="en-US" sz="1700"/>
              <a:t>For each &lt;relationship&gt; tag in the XML:</a:t>
            </a:r>
            <a:endParaRPr lang="en-US" sz="1700"/>
          </a:p>
          <a:p>
            <a:pPr marL="285750" indent="-285750">
              <a:buFont typeface="Arial" panose="020B0604020202020204" pitchFamily="34" charset="0"/>
              <a:buChar char="•"/>
            </a:pPr>
            <a:r>
              <a:rPr lang="en-US" sz="1700"/>
              <a:t>Extract the attributes person1, person2, gender1, and gender2.</a:t>
            </a:r>
            <a:endParaRPr lang="en-US" sz="1700"/>
          </a:p>
          <a:p>
            <a:pPr marL="285750" indent="-285750">
              <a:buFont typeface="Arial" panose="020B0604020202020204" pitchFamily="34" charset="0"/>
              <a:buChar char="•"/>
            </a:pPr>
            <a:r>
              <a:rPr lang="en-US" sz="1700"/>
              <a:t>Add nodes for each person to the graph G with their respective genders.</a:t>
            </a:r>
            <a:endParaRPr lang="en-US" sz="1700"/>
          </a:p>
          <a:p>
            <a:pPr marL="285750" indent="-285750">
              <a:buFont typeface="Arial" panose="020B0604020202020204" pitchFamily="34" charset="0"/>
              <a:buChar char="•"/>
            </a:pPr>
            <a:r>
              <a:rPr lang="en-US" sz="1700"/>
              <a:t>Append the names of both persons to total_names.</a:t>
            </a:r>
            <a:endParaRPr lang="en-US" sz="1700"/>
          </a:p>
          <a:p>
            <a:pPr marL="285750" indent="-285750">
              <a:buFont typeface="Arial" panose="020B0604020202020204" pitchFamily="34" charset="0"/>
              <a:buChar char="•"/>
            </a:pPr>
            <a:r>
              <a:rPr lang="en-US" sz="1700"/>
              <a:t>Append the relationship tuple (person1, person2) to names.</a:t>
            </a:r>
            <a:endParaRPr lang="en-US" sz="1700"/>
          </a:p>
          <a:p>
            <a:endParaRPr lang="en-US" sz="1700"/>
          </a:p>
          <a:p>
            <a:r>
              <a:rPr lang="en-US" sz="2200" b="1"/>
              <a:t>Node Coloring and Sizing:</a:t>
            </a:r>
            <a:endParaRPr lang="en-US" sz="2200" b="1"/>
          </a:p>
          <a:p>
            <a:pPr marL="285750" indent="-285750">
              <a:buFont typeface="Arial" panose="020B0604020202020204" pitchFamily="34" charset="0"/>
              <a:buChar char="•"/>
            </a:pPr>
            <a:r>
              <a:rPr lang="en-US" sz="1700"/>
              <a:t>Assign colors to nodes based on gender.</a:t>
            </a:r>
            <a:endParaRPr lang="en-US" sz="1700"/>
          </a:p>
          <a:p>
            <a:pPr marL="285750" indent="-285750">
              <a:buFont typeface="Arial" panose="020B0604020202020204" pitchFamily="34" charset="0"/>
              <a:buChar char="•"/>
            </a:pPr>
            <a:r>
              <a:rPr lang="en-US" sz="1700"/>
              <a:t>Calculate node sizes based on the frequency of occurrence of each name.</a:t>
            </a:r>
            <a:endParaRPr lang="en-US" sz="1700"/>
          </a:p>
          <a:p>
            <a:endParaRPr lang="en-US" sz="1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814070"/>
            <a:ext cx="10450830" cy="5239385"/>
          </a:xfrm>
          <a:prstGeom prst="rect">
            <a:avLst/>
          </a:prstGeom>
          <a:noFill/>
        </p:spPr>
        <p:txBody>
          <a:bodyPr wrap="square" rtlCol="0">
            <a:noAutofit/>
          </a:bodyPr>
          <a:p>
            <a:endParaRPr lang="en-US" sz="1700">
              <a:sym typeface="+mn-ea"/>
            </a:endParaRPr>
          </a:p>
          <a:p>
            <a:endParaRPr lang="en-US" sz="1700">
              <a:sym typeface="+mn-ea"/>
            </a:endParaRPr>
          </a:p>
          <a:p>
            <a:r>
              <a:rPr lang="en-US" sz="2200" b="1">
                <a:sym typeface="+mn-ea"/>
              </a:rPr>
              <a:t>Graph Visualization:</a:t>
            </a:r>
            <a:endParaRPr lang="en-US" sz="2200" b="1"/>
          </a:p>
          <a:p>
            <a:pPr marL="285750" indent="-285750">
              <a:buFont typeface="Arial" panose="020B0604020202020204" pitchFamily="34" charset="0"/>
              <a:buChar char="•"/>
            </a:pPr>
            <a:r>
              <a:rPr lang="en-US" sz="1700">
                <a:sym typeface="+mn-ea"/>
              </a:rPr>
              <a:t>Use the Fruchterman-Reingold force-directed algorithm to position nodes in the graph.</a:t>
            </a:r>
            <a:endParaRPr lang="en-US" sz="1700"/>
          </a:p>
          <a:p>
            <a:pPr marL="285750" indent="-285750">
              <a:buFont typeface="Arial" panose="020B0604020202020204" pitchFamily="34" charset="0"/>
              <a:buChar char="•"/>
            </a:pPr>
            <a:r>
              <a:rPr lang="en-US" sz="1700">
                <a:sym typeface="+mn-ea"/>
              </a:rPr>
              <a:t>Draw the graph using Matplotlib, with nodes labeled and colored according to gender, and sized according to frequency.</a:t>
            </a:r>
            <a:endParaRPr lang="en-US" sz="1700"/>
          </a:p>
          <a:p>
            <a:endParaRPr lang="en-US" sz="1700">
              <a:sym typeface="+mn-ea"/>
            </a:endParaRPr>
          </a:p>
          <a:p>
            <a:endParaRPr lang="en-US" sz="1700">
              <a:sym typeface="+mn-ea"/>
            </a:endParaRPr>
          </a:p>
          <a:p>
            <a:r>
              <a:rPr lang="en-US" sz="2200" b="1">
                <a:sym typeface="+mn-ea"/>
              </a:rPr>
              <a:t>Breadth-First Search (BFS):</a:t>
            </a:r>
            <a:endParaRPr lang="en-US" sz="2200" b="1"/>
          </a:p>
          <a:p>
            <a:endParaRPr lang="en-US" sz="1700">
              <a:sym typeface="+mn-ea"/>
            </a:endParaRPr>
          </a:p>
          <a:p>
            <a:pPr marL="285750" indent="-285750">
              <a:buFont typeface="Arial" panose="020B0604020202020204" pitchFamily="34" charset="0"/>
              <a:buChar char="•"/>
            </a:pPr>
            <a:r>
              <a:rPr lang="en-US" sz="1700">
                <a:sym typeface="+mn-ea"/>
              </a:rPr>
              <a:t>Define the BFS algorithm to traverse the graph starting from a given node.</a:t>
            </a:r>
            <a:endParaRPr lang="en-US" sz="1700"/>
          </a:p>
          <a:p>
            <a:pPr marL="285750" indent="-285750">
              <a:buFont typeface="Arial" panose="020B0604020202020204" pitchFamily="34" charset="0"/>
              <a:buChar char="•"/>
            </a:pPr>
            <a:r>
              <a:rPr lang="en-US" sz="1700">
                <a:sym typeface="+mn-ea"/>
              </a:rPr>
              <a:t>Initialize an empty set visited and a queue queue with the start node.</a:t>
            </a:r>
            <a:endParaRPr lang="en-US" sz="1700"/>
          </a:p>
          <a:p>
            <a:pPr marL="285750" indent="-285750">
              <a:buFont typeface="Arial" panose="020B0604020202020204" pitchFamily="34" charset="0"/>
              <a:buChar char="•"/>
            </a:pPr>
            <a:r>
              <a:rPr lang="en-US" sz="1700">
                <a:sym typeface="+mn-ea"/>
              </a:rPr>
              <a:t>While the queue is not empty:</a:t>
            </a:r>
            <a:endParaRPr lang="en-US" sz="1700"/>
          </a:p>
          <a:p>
            <a:pPr marL="285750" indent="-285750">
              <a:buFont typeface="Arial" panose="020B0604020202020204" pitchFamily="34" charset="0"/>
              <a:buChar char="•"/>
            </a:pPr>
            <a:r>
              <a:rPr lang="en-US" sz="1700">
                <a:sym typeface="+mn-ea"/>
              </a:rPr>
              <a:t>Pop a node from the queue.</a:t>
            </a:r>
            <a:endParaRPr lang="en-US" sz="1700"/>
          </a:p>
          <a:p>
            <a:pPr marL="285750" indent="-285750">
              <a:buFont typeface="Arial" panose="020B0604020202020204" pitchFamily="34" charset="0"/>
              <a:buChar char="•"/>
            </a:pPr>
            <a:r>
              <a:rPr lang="en-US" sz="1700">
                <a:sym typeface="+mn-ea"/>
              </a:rPr>
              <a:t>If the node has not been visited:</a:t>
            </a:r>
            <a:endParaRPr lang="en-US" sz="1700"/>
          </a:p>
          <a:p>
            <a:pPr marL="285750" indent="-285750">
              <a:buFont typeface="Arial" panose="020B0604020202020204" pitchFamily="34" charset="0"/>
              <a:buChar char="•"/>
            </a:pPr>
            <a:r>
              <a:rPr lang="en-US" sz="1700">
                <a:sym typeface="+mn-ea"/>
              </a:rPr>
              <a:t>Mark it as visited.</a:t>
            </a:r>
            <a:endParaRPr lang="en-US" sz="1700"/>
          </a:p>
          <a:p>
            <a:pPr marL="285750" indent="-285750">
              <a:buFont typeface="Arial" panose="020B0604020202020204" pitchFamily="34" charset="0"/>
              <a:buChar char="•"/>
            </a:pPr>
            <a:r>
              <a:rPr lang="en-US" sz="1700">
                <a:sym typeface="+mn-ea"/>
              </a:rPr>
              <a:t>Print the node.</a:t>
            </a:r>
            <a:endParaRPr lang="en-US" sz="1700"/>
          </a:p>
          <a:p>
            <a:pPr marL="285750" indent="-285750">
              <a:buFont typeface="Arial" panose="020B0604020202020204" pitchFamily="34" charset="0"/>
              <a:buChar char="•"/>
            </a:pPr>
            <a:r>
              <a:rPr lang="en-US" sz="1700">
                <a:sym typeface="+mn-ea"/>
              </a:rPr>
              <a:t>Get its neighbors and add them to the queue.</a:t>
            </a:r>
            <a:endParaRPr lang="en-US" sz="1700"/>
          </a:p>
          <a:p>
            <a:pPr marL="285750" indent="-285750">
              <a:buFont typeface="Arial" panose="020B0604020202020204" pitchFamily="34" charset="0"/>
              <a:buChar char="•"/>
            </a:pPr>
            <a:r>
              <a:rPr lang="en-US" sz="1700">
                <a:sym typeface="+mn-ea"/>
              </a:rPr>
              <a:t>Visualize the traversal by highlighting the visited node.</a:t>
            </a:r>
            <a:endParaRPr lang="en-US" sz="1700"/>
          </a:p>
          <a:p>
            <a:endParaRPr lang="en-US"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1371600"/>
            <a:ext cx="10450830" cy="4151630"/>
          </a:xfrm>
          <a:prstGeom prst="rect">
            <a:avLst/>
          </a:prstGeom>
          <a:noFill/>
        </p:spPr>
        <p:txBody>
          <a:bodyPr wrap="square" rtlCol="0">
            <a:noAutofit/>
          </a:bodyPr>
          <a:p>
            <a:pPr indent="0">
              <a:buNone/>
            </a:pPr>
            <a:endParaRPr lang="en-US" sz="1700">
              <a:sym typeface="+mn-ea"/>
            </a:endParaRPr>
          </a:p>
          <a:p>
            <a:pPr indent="0">
              <a:buNone/>
            </a:pPr>
            <a:endParaRPr lang="en-US" sz="1700">
              <a:sym typeface="+mn-ea"/>
            </a:endParaRPr>
          </a:p>
          <a:p>
            <a:pPr indent="0">
              <a:buNone/>
            </a:pPr>
            <a:r>
              <a:rPr lang="en-US" sz="2200" b="1">
                <a:sym typeface="+mn-ea"/>
              </a:rPr>
              <a:t>Depth-First Search (DFS):</a:t>
            </a:r>
            <a:endParaRPr lang="en-US" sz="2200" b="1"/>
          </a:p>
          <a:p>
            <a:pPr marL="285750" indent="-285750">
              <a:buFont typeface="Arial" panose="020B0604020202020204" pitchFamily="34" charset="0"/>
              <a:buChar char="•"/>
            </a:pPr>
            <a:r>
              <a:rPr lang="en-US" sz="1700">
                <a:sym typeface="+mn-ea"/>
              </a:rPr>
              <a:t>Define the DFS algorithm to traverse the graph starting from a given node.</a:t>
            </a:r>
            <a:endParaRPr lang="en-US" sz="1700"/>
          </a:p>
          <a:p>
            <a:pPr marL="285750" indent="-285750">
              <a:buFont typeface="Arial" panose="020B0604020202020204" pitchFamily="34" charset="0"/>
              <a:buChar char="•"/>
            </a:pPr>
            <a:r>
              <a:rPr lang="en-US" sz="1700">
                <a:sym typeface="+mn-ea"/>
              </a:rPr>
              <a:t>Initialize an empty set visited.</a:t>
            </a:r>
            <a:endParaRPr lang="en-US" sz="1700"/>
          </a:p>
          <a:p>
            <a:pPr marL="285750" indent="-285750">
              <a:buFont typeface="Arial" panose="020B0604020202020204" pitchFamily="34" charset="0"/>
              <a:buChar char="•"/>
            </a:pPr>
            <a:r>
              <a:rPr lang="en-US" sz="1700">
                <a:sym typeface="+mn-ea"/>
              </a:rPr>
              <a:t>Recursively traverse the graph depth-first from the start node:</a:t>
            </a:r>
            <a:endParaRPr lang="en-US" sz="1700"/>
          </a:p>
          <a:p>
            <a:pPr marL="285750" indent="-285750">
              <a:buFont typeface="Arial" panose="020B0604020202020204" pitchFamily="34" charset="0"/>
              <a:buChar char="•"/>
            </a:pPr>
            <a:r>
              <a:rPr lang="en-US" sz="1700">
                <a:sym typeface="+mn-ea"/>
              </a:rPr>
              <a:t>Mark the current node as visited.</a:t>
            </a:r>
            <a:endParaRPr lang="en-US" sz="1700"/>
          </a:p>
          <a:p>
            <a:pPr marL="285750" indent="-285750">
              <a:buFont typeface="Arial" panose="020B0604020202020204" pitchFamily="34" charset="0"/>
              <a:buChar char="•"/>
            </a:pPr>
            <a:r>
              <a:rPr lang="en-US" sz="1700">
                <a:sym typeface="+mn-ea"/>
              </a:rPr>
              <a:t>Print the node.</a:t>
            </a:r>
            <a:endParaRPr lang="en-US" sz="1700"/>
          </a:p>
          <a:p>
            <a:pPr marL="285750" indent="-285750">
              <a:buFont typeface="Arial" panose="020B0604020202020204" pitchFamily="34" charset="0"/>
              <a:buChar char="•"/>
            </a:pPr>
            <a:r>
              <a:rPr lang="en-US" sz="1700">
                <a:sym typeface="+mn-ea"/>
              </a:rPr>
              <a:t>Visualize the traversal by highlighting the visited node.</a:t>
            </a:r>
            <a:endParaRPr lang="en-US" sz="1700"/>
          </a:p>
          <a:p>
            <a:pPr marL="285750" indent="-285750">
              <a:buFont typeface="Arial" panose="020B0604020202020204" pitchFamily="34" charset="0"/>
              <a:buChar char="•"/>
            </a:pPr>
            <a:r>
              <a:rPr lang="en-US" sz="1700">
                <a:sym typeface="+mn-ea"/>
              </a:rPr>
              <a:t>Recursively visit unvisited neighbors.</a:t>
            </a:r>
            <a:endParaRPr lang="en-US" sz="1700"/>
          </a:p>
          <a:p>
            <a:pPr indent="0">
              <a:buNone/>
            </a:pPr>
            <a:endParaRPr lang="en-US" sz="1700">
              <a:sym typeface="+mn-ea"/>
            </a:endParaRPr>
          </a:p>
          <a:p>
            <a:pPr indent="0">
              <a:buNone/>
            </a:pPr>
            <a:r>
              <a:rPr lang="en-US" sz="2200" b="1">
                <a:sym typeface="+mn-ea"/>
              </a:rPr>
              <a:t>Execution:</a:t>
            </a:r>
            <a:endParaRPr lang="en-US" sz="2200" b="1"/>
          </a:p>
          <a:p>
            <a:pPr marL="285750" indent="-285750">
              <a:buFont typeface="Arial" panose="020B0604020202020204" pitchFamily="34" charset="0"/>
              <a:buChar char="•"/>
            </a:pPr>
            <a:r>
              <a:rPr lang="en-US" sz="1700">
                <a:sym typeface="+mn-ea"/>
              </a:rPr>
              <a:t>Execute BFS and DFS traversals starting from a specified node ("vijay" in this case).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graph18"/>
          <p:cNvPicPr>
            <a:picLocks noChangeAspect="1"/>
          </p:cNvPicPr>
          <p:nvPr>
            <p:ph idx="1"/>
          </p:nvPr>
        </p:nvPicPr>
        <p:blipFill>
          <a:blip r:embed="rId1"/>
          <a:srcRect l="3688" t="6899" r="7745" b="15998"/>
          <a:stretch>
            <a:fillRect/>
          </a:stretch>
        </p:blipFill>
        <p:spPr>
          <a:xfrm>
            <a:off x="1666875" y="1686560"/>
            <a:ext cx="8858250" cy="387096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FLOWCHART</a:t>
            </a:r>
            <a:endParaRPr lang="en-IN" altLang="en-US" sz="4400" b="1">
              <a:gradFill>
                <a:gsLst>
                  <a:gs pos="0">
                    <a:srgbClr val="FE4444"/>
                  </a:gs>
                  <a:gs pos="100000">
                    <a:srgbClr val="832B2B"/>
                  </a:gs>
                </a:gsLst>
                <a:lin scaled="0"/>
              </a:gra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odetoflow"/>
          <p:cNvPicPr>
            <a:picLocks noChangeAspect="1"/>
          </p:cNvPicPr>
          <p:nvPr/>
        </p:nvPicPr>
        <p:blipFill>
          <a:blip r:embed="rId1"/>
          <a:srcRect r="47478" b="52083"/>
          <a:stretch>
            <a:fillRect/>
          </a:stretch>
        </p:blipFill>
        <p:spPr>
          <a:xfrm>
            <a:off x="3830320" y="0"/>
            <a:ext cx="4966335" cy="68580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codetoflow"/>
          <p:cNvPicPr>
            <a:picLocks noChangeAspect="1"/>
          </p:cNvPicPr>
          <p:nvPr/>
        </p:nvPicPr>
        <p:blipFill>
          <a:blip r:embed="rId1"/>
          <a:srcRect l="1795" t="47917" r="59166" b="4262"/>
          <a:stretch>
            <a:fillRect/>
          </a:stretch>
        </p:blipFill>
        <p:spPr>
          <a:xfrm>
            <a:off x="4181475" y="0"/>
            <a:ext cx="3722370" cy="690181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IMPLEMENTATION</a:t>
            </a:r>
            <a:endParaRPr lang="en-IN" altLang="en-US" sz="4400" b="1">
              <a:gradFill>
                <a:gsLst>
                  <a:gs pos="0">
                    <a:srgbClr val="FE4444"/>
                  </a:gs>
                  <a:gs pos="100000">
                    <a:srgbClr val="832B2B"/>
                  </a:gs>
                </a:gsLst>
                <a:lin scaled="0"/>
              </a:gra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6300" y="428625"/>
            <a:ext cx="5943600" cy="5777230"/>
          </a:xfrm>
          <a:prstGeom prst="rect">
            <a:avLst/>
          </a:prstGeom>
          <a:noFill/>
        </p:spPr>
        <p:txBody>
          <a:bodyPr wrap="square" rtlCol="0">
            <a:noAutofit/>
          </a:bodyPr>
          <a:p>
            <a:r>
              <a:rPr lang="en-US" sz="1300">
                <a:solidFill>
                  <a:srgbClr val="7030A0"/>
                </a:solidFill>
              </a:rPr>
              <a:t>import </a:t>
            </a:r>
            <a:r>
              <a:rPr lang="en-US" sz="1300"/>
              <a:t>networkx as nx</a:t>
            </a:r>
            <a:endParaRPr lang="en-US" sz="1300"/>
          </a:p>
          <a:p>
            <a:r>
              <a:rPr lang="en-US" sz="1300">
                <a:solidFill>
                  <a:srgbClr val="7030A0"/>
                </a:solidFill>
              </a:rPr>
              <a:t>import </a:t>
            </a:r>
            <a:r>
              <a:rPr lang="en-US" sz="1300"/>
              <a:t>matplotlib.pyplot as plt</a:t>
            </a:r>
            <a:endParaRPr lang="en-US" sz="1300"/>
          </a:p>
          <a:p>
            <a:r>
              <a:rPr lang="en-US" sz="1300">
                <a:solidFill>
                  <a:srgbClr val="7030A0"/>
                </a:solidFill>
              </a:rPr>
              <a:t>import </a:t>
            </a:r>
            <a:r>
              <a:rPr lang="en-US" sz="1300"/>
              <a:t>xml.etree.ElementTree as ET</a:t>
            </a:r>
            <a:endParaRPr lang="en-US" sz="1300"/>
          </a:p>
          <a:p>
            <a:endParaRPr lang="en-US" sz="1300"/>
          </a:p>
          <a:p>
            <a:r>
              <a:rPr lang="en-US" sz="1300"/>
              <a:t>file = </a:t>
            </a:r>
            <a:r>
              <a:rPr lang="en-US" sz="1300">
                <a:solidFill>
                  <a:srgbClr val="FFC000"/>
                </a:solidFill>
              </a:rPr>
              <a:t>"D:/PYTHON/PROJECT REV/SOCIAL NETWORKING/realationship.xml"</a:t>
            </a:r>
            <a:endParaRPr lang="en-US" sz="1300"/>
          </a:p>
          <a:p>
            <a:endParaRPr lang="en-US" sz="1300"/>
          </a:p>
          <a:p>
            <a:r>
              <a:rPr lang="en-US" sz="1300"/>
              <a:t>G = nx.Graph()</a:t>
            </a:r>
            <a:endParaRPr lang="en-US" sz="1300"/>
          </a:p>
          <a:p>
            <a:r>
              <a:rPr lang="en-US" sz="1300"/>
              <a:t>names = []</a:t>
            </a:r>
            <a:endParaRPr lang="en-US" sz="1300"/>
          </a:p>
          <a:p>
            <a:r>
              <a:rPr lang="en-US" sz="1300"/>
              <a:t>total_names=[]</a:t>
            </a:r>
            <a:endParaRPr lang="en-US" sz="1300"/>
          </a:p>
          <a:p>
            <a:endParaRPr lang="en-US" sz="1300"/>
          </a:p>
          <a:p>
            <a:endParaRPr lang="en-US" sz="1300"/>
          </a:p>
          <a:p>
            <a:r>
              <a:rPr lang="en-US" sz="1300"/>
              <a:t>Tree = ET.parse(file)</a:t>
            </a:r>
            <a:endParaRPr lang="en-US" sz="1300"/>
          </a:p>
          <a:p>
            <a:r>
              <a:rPr lang="en-US" sz="1300"/>
              <a:t>Root = Tree.getroot()</a:t>
            </a:r>
            <a:endParaRPr lang="en-US" sz="1300"/>
          </a:p>
          <a:p>
            <a:endParaRPr lang="en-US" sz="1300"/>
          </a:p>
          <a:p>
            <a:r>
              <a:rPr lang="en-US" sz="1300">
                <a:solidFill>
                  <a:srgbClr val="FF0000"/>
                </a:solidFill>
              </a:rPr>
              <a:t>for</a:t>
            </a:r>
            <a:r>
              <a:rPr lang="en-US" sz="1300"/>
              <a:t> item </a:t>
            </a:r>
            <a:r>
              <a:rPr lang="en-US" sz="1300">
                <a:solidFill>
                  <a:srgbClr val="FF0000"/>
                </a:solidFill>
              </a:rPr>
              <a:t>in</a:t>
            </a:r>
            <a:r>
              <a:rPr lang="en-US" sz="1300"/>
              <a:t> Root.iter("relationship"):</a:t>
            </a:r>
            <a:endParaRPr lang="en-US" sz="1300"/>
          </a:p>
          <a:p>
            <a:r>
              <a:rPr lang="en-US" sz="1300"/>
              <a:t>    person1 = item.attrib["person1"]</a:t>
            </a:r>
            <a:endParaRPr lang="en-US" sz="1300"/>
          </a:p>
          <a:p>
            <a:r>
              <a:rPr lang="en-US" sz="1300"/>
              <a:t>    person2 = item.attrib["person2"]</a:t>
            </a:r>
            <a:endParaRPr lang="en-US" sz="1300"/>
          </a:p>
          <a:p>
            <a:r>
              <a:rPr lang="en-US" sz="1300"/>
              <a:t>    gender1 = item.attrib["gender1"]</a:t>
            </a:r>
            <a:endParaRPr lang="en-US" sz="1300"/>
          </a:p>
          <a:p>
            <a:r>
              <a:rPr lang="en-US" sz="1300"/>
              <a:t>    gender2 = item.attrib["gender2"]</a:t>
            </a:r>
            <a:endParaRPr lang="en-US" sz="1300"/>
          </a:p>
          <a:p>
            <a:endParaRPr lang="en-US" sz="1300"/>
          </a:p>
          <a:p>
            <a:r>
              <a:rPr lang="en-US" sz="1300"/>
              <a:t>    G.add_node(person1, gender=gender1)</a:t>
            </a:r>
            <a:endParaRPr lang="en-US" sz="1300"/>
          </a:p>
          <a:p>
            <a:r>
              <a:rPr lang="en-US" sz="1300"/>
              <a:t>    G.add_node(person2, gender=gender2)</a:t>
            </a:r>
            <a:endParaRPr lang="en-US" sz="1300"/>
          </a:p>
          <a:p>
            <a:r>
              <a:rPr lang="en-US" sz="1300"/>
              <a:t>    total_names.append(person1)</a:t>
            </a:r>
            <a:endParaRPr lang="en-US" sz="1300"/>
          </a:p>
          <a:p>
            <a:r>
              <a:rPr lang="en-US" sz="1300"/>
              <a:t>    total_names.append(person2)</a:t>
            </a:r>
            <a:endParaRPr lang="en-US" sz="1300"/>
          </a:p>
          <a:p>
            <a:endParaRPr lang="en-US" sz="1300"/>
          </a:p>
          <a:p>
            <a:r>
              <a:rPr lang="en-US" sz="1300"/>
              <a:t>    names.</a:t>
            </a:r>
            <a:r>
              <a:rPr lang="en-US" sz="1300">
                <a:solidFill>
                  <a:srgbClr val="FF0000"/>
                </a:solidFill>
              </a:rPr>
              <a:t>append</a:t>
            </a:r>
            <a:r>
              <a:rPr lang="en-US" sz="1300"/>
              <a:t>((person1, person2))</a:t>
            </a:r>
            <a:endParaRPr lang="en-US" sz="1300"/>
          </a:p>
          <a:p>
            <a:endParaRPr lang="en-US" sz="1300"/>
          </a:p>
          <a:p>
            <a:r>
              <a:rPr lang="en-US" sz="1300"/>
              <a:t>color_map = nx.get_node_attributes(G, "gender")</a:t>
            </a:r>
            <a:endParaRPr lang="en-US" sz="1300"/>
          </a:p>
        </p:txBody>
      </p:sp>
      <p:sp>
        <p:nvSpPr>
          <p:cNvPr id="3" name="Text Box 2"/>
          <p:cNvSpPr txBox="1"/>
          <p:nvPr/>
        </p:nvSpPr>
        <p:spPr>
          <a:xfrm>
            <a:off x="6819900" y="428625"/>
            <a:ext cx="4821555" cy="5777865"/>
          </a:xfrm>
          <a:prstGeom prst="rect">
            <a:avLst/>
          </a:prstGeom>
          <a:noFill/>
        </p:spPr>
        <p:txBody>
          <a:bodyPr wrap="square" rtlCol="0">
            <a:noAutofit/>
          </a:bodyPr>
          <a:p>
            <a:r>
              <a:rPr lang="en-US" sz="1300">
                <a:solidFill>
                  <a:srgbClr val="FF0000"/>
                </a:solidFill>
              </a:rPr>
              <a:t>for</a:t>
            </a:r>
            <a:r>
              <a:rPr lang="en-US" sz="1300"/>
              <a:t> key </a:t>
            </a:r>
            <a:r>
              <a:rPr lang="en-US" sz="1300">
                <a:solidFill>
                  <a:srgbClr val="FF0000"/>
                </a:solidFill>
              </a:rPr>
              <a:t>in </a:t>
            </a:r>
            <a:r>
              <a:rPr lang="en-US" sz="1300"/>
              <a:t>color_map:</a:t>
            </a:r>
            <a:endParaRPr lang="en-US" sz="1300"/>
          </a:p>
          <a:p>
            <a:r>
              <a:rPr lang="en-US" sz="1300"/>
              <a:t>    </a:t>
            </a:r>
            <a:r>
              <a:rPr lang="en-US" sz="1300">
                <a:solidFill>
                  <a:srgbClr val="FF0000"/>
                </a:solidFill>
              </a:rPr>
              <a:t>if </a:t>
            </a:r>
            <a:r>
              <a:rPr lang="en-US" sz="1300"/>
              <a:t>color_map[key] == "male":</a:t>
            </a:r>
            <a:endParaRPr lang="en-US" sz="1300"/>
          </a:p>
          <a:p>
            <a:r>
              <a:rPr lang="en-US" sz="1300"/>
              <a:t>        color_map[key] = 'blue'</a:t>
            </a:r>
            <a:endParaRPr lang="en-US" sz="1300"/>
          </a:p>
          <a:p>
            <a:endParaRPr lang="en-US" sz="1300"/>
          </a:p>
          <a:p>
            <a:r>
              <a:rPr lang="en-US" sz="1300"/>
              <a:t>    </a:t>
            </a:r>
            <a:r>
              <a:rPr lang="en-US" sz="1300">
                <a:solidFill>
                  <a:srgbClr val="FF0000"/>
                </a:solidFill>
              </a:rPr>
              <a:t>if </a:t>
            </a:r>
            <a:r>
              <a:rPr lang="en-US" sz="1300"/>
              <a:t>color_map[key] == "female":</a:t>
            </a:r>
            <a:endParaRPr lang="en-US" sz="1300"/>
          </a:p>
          <a:p>
            <a:r>
              <a:rPr lang="en-US" sz="1300"/>
              <a:t>        color_map[key] = "pink"</a:t>
            </a:r>
            <a:endParaRPr lang="en-US" sz="1300"/>
          </a:p>
          <a:p>
            <a:endParaRPr lang="en-US" sz="1300"/>
          </a:p>
          <a:p>
            <a:r>
              <a:rPr lang="en-US" sz="1300"/>
              <a:t>gender_color = [color_map.get(node) for node in G.nodes()]</a:t>
            </a:r>
            <a:endParaRPr lang="en-US" sz="1300"/>
          </a:p>
          <a:p>
            <a:r>
              <a:rPr lang="en-US" sz="1300"/>
              <a:t>node_sizes=[(total_names.count(node)*500) for node in G.nodes()]</a:t>
            </a:r>
            <a:endParaRPr lang="en-US" sz="1300"/>
          </a:p>
          <a:p>
            <a:endParaRPr lang="en-US" sz="1300"/>
          </a:p>
          <a:p>
            <a:endParaRPr lang="en-US" sz="1300"/>
          </a:p>
          <a:p>
            <a:r>
              <a:rPr lang="en-US" sz="1300"/>
              <a:t>G.add_edges_from(names)</a:t>
            </a:r>
            <a:endParaRPr lang="en-US" sz="1300"/>
          </a:p>
          <a:p>
            <a:r>
              <a:rPr lang="en-US" sz="1300"/>
              <a:t>pos = nx.spring_layout(G)  # Position nodes using Fruchterman-Reingold force-directed algorithm</a:t>
            </a:r>
            <a:endParaRPr lang="en-US" sz="1300"/>
          </a:p>
          <a:p>
            <a:r>
              <a:rPr lang="en-US" sz="1300"/>
              <a:t>plt.figure(figsize=(10, 6))  # Adjust figure size if needed</a:t>
            </a:r>
            <a:endParaRPr lang="en-US" sz="1300"/>
          </a:p>
          <a:p>
            <a:r>
              <a:rPr lang="en-US" sz="1300"/>
              <a:t>nx.draw(G, pos, with_labels=True, node_color=gender_color, node_size=node_sizes)</a:t>
            </a:r>
            <a:endParaRPr lang="en-US" sz="1300"/>
          </a:p>
          <a:p>
            <a:r>
              <a:rPr lang="en-US" sz="1300"/>
              <a:t>plt.title('SOCIAL NETWORK')</a:t>
            </a:r>
            <a:endParaRPr lang="en-US" sz="1300"/>
          </a:p>
          <a:p>
            <a:r>
              <a:rPr lang="en-US" sz="1300"/>
              <a:t>plt.pause(1)</a:t>
            </a:r>
            <a:endParaRPr lang="en-US" sz="1300"/>
          </a:p>
          <a:p>
            <a:r>
              <a:rPr lang="en-US" sz="1300"/>
              <a:t>plt.show()</a:t>
            </a:r>
            <a:endParaRPr lang="en-US" sz="13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2790" y="1369060"/>
            <a:ext cx="5814695" cy="3878580"/>
          </a:xfrm>
          <a:prstGeom prst="rect">
            <a:avLst/>
          </a:prstGeom>
          <a:noFill/>
        </p:spPr>
        <p:txBody>
          <a:bodyPr wrap="square" rtlCol="0">
            <a:noAutofit/>
          </a:bodyPr>
          <a:p>
            <a:r>
              <a:rPr lang="en-US" sz="1300">
                <a:solidFill>
                  <a:srgbClr val="00B050"/>
                </a:solidFill>
              </a:rPr>
              <a:t># Breadth-First Search (BFS)</a:t>
            </a:r>
            <a:endParaRPr lang="en-US" sz="1300">
              <a:solidFill>
                <a:srgbClr val="00B050"/>
              </a:solidFill>
            </a:endParaRPr>
          </a:p>
          <a:p>
            <a:r>
              <a:rPr lang="en-US" sz="1300">
                <a:solidFill>
                  <a:schemeClr val="tx1"/>
                </a:solidFill>
              </a:rPr>
              <a:t>def bfs(graph, start):</a:t>
            </a:r>
            <a:endParaRPr lang="en-US" sz="1300">
              <a:solidFill>
                <a:schemeClr val="tx1"/>
              </a:solidFill>
            </a:endParaRPr>
          </a:p>
          <a:p>
            <a:r>
              <a:rPr lang="en-US" sz="1300">
                <a:solidFill>
                  <a:schemeClr val="tx1"/>
                </a:solidFill>
              </a:rPr>
              <a:t>    visited = set()</a:t>
            </a:r>
            <a:endParaRPr lang="en-US" sz="1300">
              <a:solidFill>
                <a:schemeClr val="tx1"/>
              </a:solidFill>
            </a:endParaRPr>
          </a:p>
          <a:p>
            <a:r>
              <a:rPr lang="en-US" sz="1300">
                <a:solidFill>
                  <a:schemeClr val="tx1"/>
                </a:solidFill>
              </a:rPr>
              <a:t>    queue = [start]</a:t>
            </a:r>
            <a:endParaRPr lang="en-US" sz="1300">
              <a:solidFill>
                <a:schemeClr val="tx1"/>
              </a:solidFill>
            </a:endParaRPr>
          </a:p>
          <a:p>
            <a:endParaRPr lang="en-US" sz="1300">
              <a:solidFill>
                <a:schemeClr val="tx1"/>
              </a:solidFill>
            </a:endParaRPr>
          </a:p>
          <a:p>
            <a:r>
              <a:rPr lang="en-US" sz="1300">
                <a:solidFill>
                  <a:schemeClr val="tx1"/>
                </a:solidFill>
              </a:rPr>
              <a:t>    while queue:</a:t>
            </a:r>
            <a:endParaRPr lang="en-US" sz="1300">
              <a:solidFill>
                <a:schemeClr val="tx1"/>
              </a:solidFill>
            </a:endParaRPr>
          </a:p>
          <a:p>
            <a:r>
              <a:rPr lang="en-US" sz="1300">
                <a:solidFill>
                  <a:schemeClr val="tx1"/>
                </a:solidFill>
              </a:rPr>
              <a:t>        node = queue.pop(0)</a:t>
            </a:r>
            <a:endParaRPr lang="en-US" sz="1300">
              <a:solidFill>
                <a:schemeClr val="tx1"/>
              </a:solidFill>
            </a:endParaRPr>
          </a:p>
          <a:p>
            <a:r>
              <a:rPr lang="en-US" sz="1300">
                <a:solidFill>
                  <a:schemeClr val="tx1"/>
                </a:solidFill>
              </a:rPr>
              <a:t>       </a:t>
            </a:r>
            <a:r>
              <a:rPr lang="en-US" sz="1300">
                <a:solidFill>
                  <a:srgbClr val="FF0000"/>
                </a:solidFill>
              </a:rPr>
              <a:t> if </a:t>
            </a:r>
            <a:r>
              <a:rPr lang="en-US" sz="1300">
                <a:solidFill>
                  <a:schemeClr val="tx1"/>
                </a:solidFill>
              </a:rPr>
              <a:t>node </a:t>
            </a:r>
            <a:r>
              <a:rPr lang="en-US" sz="1300">
                <a:solidFill>
                  <a:srgbClr val="FF0000"/>
                </a:solidFill>
              </a:rPr>
              <a:t>not in</a:t>
            </a:r>
            <a:r>
              <a:rPr lang="en-US" sz="1300">
                <a:solidFill>
                  <a:schemeClr val="tx1"/>
                </a:solidFill>
              </a:rPr>
              <a:t> visited:</a:t>
            </a:r>
            <a:endParaRPr lang="en-US" sz="1300">
              <a:solidFill>
                <a:schemeClr val="tx1"/>
              </a:solidFill>
            </a:endParaRPr>
          </a:p>
          <a:p>
            <a:r>
              <a:rPr lang="en-US" sz="1300">
                <a:solidFill>
                  <a:schemeClr val="tx1"/>
                </a:solidFill>
              </a:rPr>
              <a:t>            visited.add(node)</a:t>
            </a:r>
            <a:endParaRPr lang="en-US" sz="1300">
              <a:solidFill>
                <a:schemeClr val="tx1"/>
              </a:solidFill>
            </a:endParaRPr>
          </a:p>
          <a:p>
            <a:r>
              <a:rPr lang="en-US" sz="1300">
                <a:solidFill>
                  <a:schemeClr val="tx1"/>
                </a:solidFill>
              </a:rPr>
              <a:t>            print(node, end=' ')</a:t>
            </a:r>
            <a:endParaRPr lang="en-US" sz="1300">
              <a:solidFill>
                <a:schemeClr val="tx1"/>
              </a:solidFill>
            </a:endParaRPr>
          </a:p>
          <a:p>
            <a:r>
              <a:rPr lang="en-US" sz="1300">
                <a:solidFill>
                  <a:schemeClr val="tx1"/>
                </a:solidFill>
              </a:rPr>
              <a:t>            neighbors = graph.neighbors(node)</a:t>
            </a:r>
            <a:endParaRPr lang="en-US" sz="1300">
              <a:solidFill>
                <a:schemeClr val="tx1"/>
              </a:solidFill>
            </a:endParaRPr>
          </a:p>
          <a:p>
            <a:r>
              <a:rPr lang="en-US" sz="1300">
                <a:solidFill>
                  <a:schemeClr val="tx1"/>
                </a:solidFill>
              </a:rPr>
              <a:t>            queue.extend(neighbors)</a:t>
            </a:r>
            <a:endParaRPr lang="en-US" sz="1300">
              <a:solidFill>
                <a:schemeClr val="tx1"/>
              </a:solidFill>
            </a:endParaRPr>
          </a:p>
          <a:p>
            <a:endParaRPr lang="en-US" sz="1300">
              <a:solidFill>
                <a:schemeClr val="tx1"/>
              </a:solidFill>
            </a:endParaRPr>
          </a:p>
          <a:p>
            <a:r>
              <a:rPr lang="en-US" sz="1300">
                <a:solidFill>
                  <a:schemeClr val="tx1"/>
                </a:solidFill>
              </a:rPr>
              <a:t>           </a:t>
            </a:r>
            <a:r>
              <a:rPr lang="en-US" sz="1300">
                <a:solidFill>
                  <a:srgbClr val="00B050"/>
                </a:solidFill>
              </a:rPr>
              <a:t> # Visualization: Highlight the visited node</a:t>
            </a:r>
            <a:endParaRPr lang="en-US" sz="1300">
              <a:solidFill>
                <a:srgbClr val="00B050"/>
              </a:solidFill>
            </a:endParaRPr>
          </a:p>
          <a:p>
            <a:r>
              <a:rPr lang="en-US" sz="1300">
                <a:solidFill>
                  <a:schemeClr val="tx1"/>
                </a:solidFill>
              </a:rPr>
              <a:t>            nx.draw(graph, pos=pos, with_labels=True, node_color=['red' if n == node else 'skyblue' for n in graph.nodes()],node_size=node_sizes)</a:t>
            </a:r>
            <a:endParaRPr lang="en-US" sz="1300">
              <a:solidFill>
                <a:schemeClr val="tx1"/>
              </a:solidFill>
            </a:endParaRPr>
          </a:p>
          <a:p>
            <a:r>
              <a:rPr lang="en-US" sz="1300">
                <a:solidFill>
                  <a:schemeClr val="tx1"/>
                </a:solidFill>
              </a:rPr>
              <a:t>            plt.title(f'BFS Traversal: Visiting {node}')</a:t>
            </a:r>
            <a:endParaRPr lang="en-US" sz="1300">
              <a:solidFill>
                <a:schemeClr val="tx1"/>
              </a:solidFill>
            </a:endParaRPr>
          </a:p>
          <a:p>
            <a:r>
              <a:rPr lang="en-US" sz="1300">
                <a:solidFill>
                  <a:schemeClr val="tx1"/>
                </a:solidFill>
              </a:rPr>
              <a:t>            plt.pause(1)</a:t>
            </a:r>
            <a:endParaRPr lang="en-US" sz="1300">
              <a:solidFill>
                <a:schemeClr val="tx1"/>
              </a:solidFill>
            </a:endParaRPr>
          </a:p>
          <a:p>
            <a:r>
              <a:rPr lang="en-US" sz="1300">
                <a:solidFill>
                  <a:schemeClr val="tx1"/>
                </a:solidFill>
              </a:rPr>
              <a:t>            plt.clf()</a:t>
            </a:r>
            <a:endParaRPr lang="en-US" sz="1300">
              <a:solidFill>
                <a:schemeClr val="tx1"/>
              </a:solidFill>
            </a:endParaRPr>
          </a:p>
          <a:p>
            <a:endParaRPr lang="en-US" sz="1300">
              <a:solidFill>
                <a:schemeClr val="tx1"/>
              </a:solidFill>
            </a:endParaRPr>
          </a:p>
          <a:p>
            <a:endParaRPr lang="en-US" sz="1300">
              <a:solidFill>
                <a:schemeClr val="tx1"/>
              </a:solidFill>
            </a:endParaRPr>
          </a:p>
          <a:p>
            <a:endParaRPr lang="en-US" sz="1300">
              <a:solidFill>
                <a:schemeClr val="tx1"/>
              </a:solidFill>
            </a:endParaRPr>
          </a:p>
          <a:p>
            <a:endParaRPr lang="en-US" sz="1300">
              <a:solidFill>
                <a:schemeClr val="tx1"/>
              </a:solidFill>
            </a:endParaRPr>
          </a:p>
          <a:p>
            <a:endParaRPr lang="en-US" sz="1300">
              <a:solidFill>
                <a:schemeClr val="tx1"/>
              </a:solidFill>
            </a:endParaRPr>
          </a:p>
        </p:txBody>
      </p:sp>
      <p:sp>
        <p:nvSpPr>
          <p:cNvPr id="3" name="Text Box 2"/>
          <p:cNvSpPr txBox="1"/>
          <p:nvPr/>
        </p:nvSpPr>
        <p:spPr>
          <a:xfrm>
            <a:off x="6781800" y="699770"/>
            <a:ext cx="4549775" cy="3719195"/>
          </a:xfrm>
          <a:prstGeom prst="rect">
            <a:avLst/>
          </a:prstGeom>
          <a:noFill/>
        </p:spPr>
        <p:txBody>
          <a:bodyPr wrap="square" rtlCol="0">
            <a:noAutofit/>
          </a:bodyPr>
          <a:p>
            <a:r>
              <a:rPr lang="en-US" sz="1300">
                <a:solidFill>
                  <a:srgbClr val="00B050"/>
                </a:solidFill>
                <a:sym typeface="+mn-ea"/>
              </a:rPr>
              <a:t># Depth-First Search (DFS)</a:t>
            </a:r>
            <a:endParaRPr lang="en-US" sz="1300">
              <a:solidFill>
                <a:srgbClr val="00B050"/>
              </a:solidFill>
            </a:endParaRPr>
          </a:p>
          <a:p>
            <a:r>
              <a:rPr lang="en-US" sz="1300">
                <a:solidFill>
                  <a:schemeClr val="tx1"/>
                </a:solidFill>
                <a:sym typeface="+mn-ea"/>
              </a:rPr>
              <a:t>def dfs(graph, start, visited=None):</a:t>
            </a:r>
            <a:endParaRPr lang="en-US" sz="1300">
              <a:solidFill>
                <a:schemeClr val="tx1"/>
              </a:solidFill>
            </a:endParaRPr>
          </a:p>
          <a:p>
            <a:r>
              <a:rPr lang="en-US" sz="1300">
                <a:solidFill>
                  <a:schemeClr val="tx1"/>
                </a:solidFill>
                <a:sym typeface="+mn-ea"/>
              </a:rPr>
              <a:t>   </a:t>
            </a:r>
            <a:r>
              <a:rPr lang="en-US" sz="1300">
                <a:solidFill>
                  <a:srgbClr val="FF0000"/>
                </a:solidFill>
                <a:sym typeface="+mn-ea"/>
              </a:rPr>
              <a:t> if </a:t>
            </a:r>
            <a:r>
              <a:rPr lang="en-US" sz="1300">
                <a:solidFill>
                  <a:schemeClr val="tx1"/>
                </a:solidFill>
                <a:sym typeface="+mn-ea"/>
              </a:rPr>
              <a:t>visited </a:t>
            </a:r>
            <a:r>
              <a:rPr lang="en-US" sz="1300">
                <a:solidFill>
                  <a:srgbClr val="FF0000"/>
                </a:solidFill>
                <a:sym typeface="+mn-ea"/>
              </a:rPr>
              <a:t>is </a:t>
            </a:r>
            <a:r>
              <a:rPr lang="en-US" sz="1300">
                <a:solidFill>
                  <a:schemeClr val="tx1"/>
                </a:solidFill>
                <a:sym typeface="+mn-ea"/>
              </a:rPr>
              <a:t>None:</a:t>
            </a:r>
            <a:endParaRPr lang="en-US" sz="1300">
              <a:solidFill>
                <a:schemeClr val="tx1"/>
              </a:solidFill>
            </a:endParaRPr>
          </a:p>
          <a:p>
            <a:r>
              <a:rPr lang="en-US" sz="1300">
                <a:solidFill>
                  <a:schemeClr val="tx1"/>
                </a:solidFill>
                <a:sym typeface="+mn-ea"/>
              </a:rPr>
              <a:t>        visited = set()</a:t>
            </a:r>
            <a:endParaRPr lang="en-US" sz="1300">
              <a:solidFill>
                <a:schemeClr val="tx1"/>
              </a:solidFill>
            </a:endParaRPr>
          </a:p>
          <a:p>
            <a:r>
              <a:rPr lang="en-US" sz="1300">
                <a:solidFill>
                  <a:schemeClr val="tx1"/>
                </a:solidFill>
                <a:sym typeface="+mn-ea"/>
              </a:rPr>
              <a:t>    visited.add(start)</a:t>
            </a:r>
            <a:endParaRPr lang="en-US" sz="1300">
              <a:solidFill>
                <a:schemeClr val="tx1"/>
              </a:solidFill>
            </a:endParaRPr>
          </a:p>
          <a:p>
            <a:r>
              <a:rPr lang="en-US" sz="1300">
                <a:solidFill>
                  <a:schemeClr val="tx1"/>
                </a:solidFill>
                <a:sym typeface="+mn-ea"/>
              </a:rPr>
              <a:t>    print(start, end=' ')</a:t>
            </a:r>
            <a:endParaRPr lang="en-US" sz="1300">
              <a:solidFill>
                <a:schemeClr val="tx1"/>
              </a:solidFill>
            </a:endParaRPr>
          </a:p>
          <a:p>
            <a:endParaRPr lang="en-US" sz="1300">
              <a:solidFill>
                <a:schemeClr val="tx1"/>
              </a:solidFill>
            </a:endParaRPr>
          </a:p>
          <a:p>
            <a:r>
              <a:rPr lang="en-US" sz="1300">
                <a:solidFill>
                  <a:schemeClr val="tx1"/>
                </a:solidFill>
                <a:sym typeface="+mn-ea"/>
              </a:rPr>
              <a:t>    </a:t>
            </a:r>
            <a:r>
              <a:rPr lang="en-US" sz="1300">
                <a:solidFill>
                  <a:srgbClr val="00B050"/>
                </a:solidFill>
                <a:sym typeface="+mn-ea"/>
              </a:rPr>
              <a:t># Visualization: Highlight the visited node</a:t>
            </a:r>
            <a:endParaRPr lang="en-US" sz="1300">
              <a:solidFill>
                <a:schemeClr val="tx1"/>
              </a:solidFill>
            </a:endParaRPr>
          </a:p>
          <a:p>
            <a:r>
              <a:rPr lang="en-US" sz="1300">
                <a:solidFill>
                  <a:schemeClr val="tx1"/>
                </a:solidFill>
                <a:sym typeface="+mn-ea"/>
              </a:rPr>
              <a:t>    nx.draw(graph, pos=pos, with_labels=True, node_color=['red' if n == start else 'skyblue' for n in graph.nodes()],node_size=node_sizes)</a:t>
            </a:r>
            <a:endParaRPr lang="en-US" sz="1300">
              <a:solidFill>
                <a:schemeClr val="tx1"/>
              </a:solidFill>
            </a:endParaRPr>
          </a:p>
          <a:p>
            <a:r>
              <a:rPr lang="en-US" sz="1300">
                <a:solidFill>
                  <a:schemeClr val="tx1"/>
                </a:solidFill>
                <a:sym typeface="+mn-ea"/>
              </a:rPr>
              <a:t>    plt.title(f'DFS Traversal: Visiting {start}')</a:t>
            </a:r>
            <a:endParaRPr lang="en-US" sz="1300">
              <a:solidFill>
                <a:schemeClr val="tx1"/>
              </a:solidFill>
            </a:endParaRPr>
          </a:p>
          <a:p>
            <a:r>
              <a:rPr lang="en-US" sz="1300">
                <a:solidFill>
                  <a:schemeClr val="tx1"/>
                </a:solidFill>
                <a:sym typeface="+mn-ea"/>
              </a:rPr>
              <a:t>    plt.pause(1)</a:t>
            </a:r>
            <a:endParaRPr lang="en-US" sz="1300">
              <a:solidFill>
                <a:schemeClr val="tx1"/>
              </a:solidFill>
            </a:endParaRPr>
          </a:p>
          <a:p>
            <a:r>
              <a:rPr lang="en-US" sz="1300">
                <a:solidFill>
                  <a:schemeClr val="tx1"/>
                </a:solidFill>
                <a:sym typeface="+mn-ea"/>
              </a:rPr>
              <a:t>    plt.clf()</a:t>
            </a:r>
            <a:endParaRPr lang="en-US" sz="1300">
              <a:solidFill>
                <a:schemeClr val="tx1"/>
              </a:solidFill>
            </a:endParaRPr>
          </a:p>
          <a:p>
            <a:endParaRPr lang="en-US" sz="1300">
              <a:solidFill>
                <a:schemeClr val="tx1"/>
              </a:solidFill>
            </a:endParaRPr>
          </a:p>
          <a:p>
            <a:r>
              <a:rPr lang="en-US" sz="1300">
                <a:solidFill>
                  <a:schemeClr val="tx1"/>
                </a:solidFill>
                <a:sym typeface="+mn-ea"/>
              </a:rPr>
              <a:t>   </a:t>
            </a:r>
            <a:r>
              <a:rPr lang="en-US" sz="1300">
                <a:solidFill>
                  <a:srgbClr val="FF0000"/>
                </a:solidFill>
                <a:sym typeface="+mn-ea"/>
              </a:rPr>
              <a:t> for</a:t>
            </a:r>
            <a:r>
              <a:rPr lang="en-US" sz="1300">
                <a:solidFill>
                  <a:schemeClr val="tx1"/>
                </a:solidFill>
                <a:sym typeface="+mn-ea"/>
              </a:rPr>
              <a:t> neighbor </a:t>
            </a:r>
            <a:r>
              <a:rPr lang="en-US" sz="1300">
                <a:solidFill>
                  <a:srgbClr val="FF0000"/>
                </a:solidFill>
                <a:sym typeface="+mn-ea"/>
              </a:rPr>
              <a:t>in </a:t>
            </a:r>
            <a:r>
              <a:rPr lang="en-US" sz="1300">
                <a:solidFill>
                  <a:schemeClr val="tx1"/>
                </a:solidFill>
                <a:sym typeface="+mn-ea"/>
              </a:rPr>
              <a:t>graph.neighbors(start):</a:t>
            </a:r>
            <a:endParaRPr lang="en-US" sz="1300">
              <a:solidFill>
                <a:schemeClr val="tx1"/>
              </a:solidFill>
            </a:endParaRPr>
          </a:p>
          <a:p>
            <a:r>
              <a:rPr lang="en-US" sz="1300">
                <a:solidFill>
                  <a:schemeClr val="tx1"/>
                </a:solidFill>
                <a:sym typeface="+mn-ea"/>
              </a:rPr>
              <a:t>        </a:t>
            </a:r>
            <a:r>
              <a:rPr lang="en-US" sz="1300">
                <a:solidFill>
                  <a:srgbClr val="FF0000"/>
                </a:solidFill>
                <a:sym typeface="+mn-ea"/>
              </a:rPr>
              <a:t>if </a:t>
            </a:r>
            <a:r>
              <a:rPr lang="en-US" sz="1300">
                <a:solidFill>
                  <a:schemeClr val="tx1"/>
                </a:solidFill>
                <a:sym typeface="+mn-ea"/>
              </a:rPr>
              <a:t>neighbor </a:t>
            </a:r>
            <a:r>
              <a:rPr lang="en-US" sz="1300">
                <a:solidFill>
                  <a:srgbClr val="FF0000"/>
                </a:solidFill>
                <a:sym typeface="+mn-ea"/>
              </a:rPr>
              <a:t>not in</a:t>
            </a:r>
            <a:r>
              <a:rPr lang="en-US" sz="1300">
                <a:solidFill>
                  <a:schemeClr val="tx1"/>
                </a:solidFill>
                <a:sym typeface="+mn-ea"/>
              </a:rPr>
              <a:t> visited:</a:t>
            </a:r>
            <a:endParaRPr lang="en-US" sz="1300">
              <a:solidFill>
                <a:schemeClr val="tx1"/>
              </a:solidFill>
            </a:endParaRPr>
          </a:p>
          <a:p>
            <a:r>
              <a:rPr lang="en-US" sz="1300">
                <a:solidFill>
                  <a:schemeClr val="tx1"/>
                </a:solidFill>
                <a:sym typeface="+mn-ea"/>
              </a:rPr>
              <a:t>            dfs(graph, neighbor, visited)</a:t>
            </a:r>
            <a:endParaRPr lang="en-US" sz="1300">
              <a:solidFill>
                <a:schemeClr val="tx1"/>
              </a:solidFill>
            </a:endParaRPr>
          </a:p>
          <a:p>
            <a:endParaRPr lang="en-US" sz="1300">
              <a:solidFill>
                <a:schemeClr val="tx1"/>
              </a:solidFill>
            </a:endParaRPr>
          </a:p>
        </p:txBody>
      </p:sp>
      <p:sp>
        <p:nvSpPr>
          <p:cNvPr id="4" name="Text Box 3"/>
          <p:cNvSpPr txBox="1"/>
          <p:nvPr/>
        </p:nvSpPr>
        <p:spPr>
          <a:xfrm>
            <a:off x="6781800" y="4743450"/>
            <a:ext cx="4782820" cy="1854200"/>
          </a:xfrm>
          <a:prstGeom prst="rect">
            <a:avLst/>
          </a:prstGeom>
          <a:noFill/>
        </p:spPr>
        <p:txBody>
          <a:bodyPr wrap="square" rtlCol="0">
            <a:noAutofit/>
          </a:bodyPr>
          <a:p>
            <a:r>
              <a:rPr lang="en-US" sz="1300">
                <a:sym typeface="+mn-ea"/>
              </a:rPr>
              <a:t>print("BFS Traversal:")</a:t>
            </a:r>
            <a:endParaRPr lang="en-US" sz="1300">
              <a:solidFill>
                <a:schemeClr val="tx1"/>
              </a:solidFill>
            </a:endParaRPr>
          </a:p>
          <a:p>
            <a:r>
              <a:rPr lang="en-US" sz="1300">
                <a:sym typeface="+mn-ea"/>
              </a:rPr>
              <a:t>bfs(G, "vijay")  # Start BFS from node vijay</a:t>
            </a:r>
            <a:endParaRPr lang="en-US" sz="1300">
              <a:solidFill>
                <a:schemeClr val="tx1"/>
              </a:solidFill>
            </a:endParaRPr>
          </a:p>
          <a:p>
            <a:r>
              <a:rPr lang="en-US" sz="1300">
                <a:sym typeface="+mn-ea"/>
              </a:rPr>
              <a:t>print()</a:t>
            </a:r>
            <a:endParaRPr lang="en-US" sz="1300">
              <a:solidFill>
                <a:schemeClr val="tx1"/>
              </a:solidFill>
            </a:endParaRPr>
          </a:p>
          <a:p>
            <a:endParaRPr lang="en-US" sz="1300">
              <a:solidFill>
                <a:schemeClr val="tx1"/>
              </a:solidFill>
            </a:endParaRPr>
          </a:p>
          <a:p>
            <a:endParaRPr lang="en-US" sz="1300">
              <a:solidFill>
                <a:schemeClr val="tx1"/>
              </a:solidFill>
            </a:endParaRPr>
          </a:p>
          <a:p>
            <a:r>
              <a:rPr lang="en-US" sz="1300">
                <a:sym typeface="+mn-ea"/>
              </a:rPr>
              <a:t>print("\n\nDFS Traversal:")</a:t>
            </a:r>
            <a:endParaRPr lang="en-US" sz="1300">
              <a:solidFill>
                <a:schemeClr val="tx1"/>
              </a:solidFill>
            </a:endParaRPr>
          </a:p>
          <a:p>
            <a:r>
              <a:rPr lang="en-US" sz="1300">
                <a:sym typeface="+mn-ea"/>
              </a:rPr>
              <a:t>dfs(G, "vijay")  # Start DFS from node vijay</a:t>
            </a:r>
            <a:endParaRPr lang="en-US" sz="13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1643380" y="3088640"/>
            <a:ext cx="8905240" cy="1518920"/>
          </a:xfrm>
          <a:prstGeom prst="rect">
            <a:avLst/>
          </a:prstGeom>
          <a:solidFill>
            <a:schemeClr val="tx2"/>
          </a:solidFill>
        </p:spPr>
        <p:txBody>
          <a:bodyPr wrap="square" rtlCol="0">
            <a:noAutofit/>
          </a:bodyPr>
          <a:p>
            <a:pPr algn="ctr"/>
            <a:r>
              <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rPr>
              <a:t>END</a:t>
            </a:r>
            <a:endPar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5079"/>
            <a:ext cx="10515600" cy="706438"/>
          </a:xfrm>
        </p:spPr>
        <p:txBody>
          <a:bodyPr/>
          <a:lstStyle/>
          <a:p>
            <a:pPr algn="ctr"/>
            <a:r>
              <a:rPr lang="en-IN" sz="3200" b="1" dirty="0">
                <a:solidFill>
                  <a:srgbClr val="C00000"/>
                </a:solidFill>
              </a:rPr>
              <a:t>COMPONENTS OF A GRAPH</a:t>
            </a:r>
            <a:br>
              <a:rPr lang="en-IN" sz="3200" b="1" dirty="0">
                <a:solidFill>
                  <a:srgbClr val="C00000"/>
                </a:solidFill>
              </a:rPr>
            </a:br>
            <a:r>
              <a:rPr lang="en-IN" sz="3200" b="1" dirty="0">
                <a:solidFill>
                  <a:srgbClr val="C00000"/>
                </a:solidFill>
              </a:rPr>
              <a:t> </a:t>
            </a:r>
            <a:endParaRPr lang="en-IN" sz="3200" b="1" dirty="0">
              <a:solidFill>
                <a:srgbClr val="C00000"/>
              </a:solidFill>
            </a:endParaRPr>
          </a:p>
        </p:txBody>
      </p:sp>
      <p:sp>
        <p:nvSpPr>
          <p:cNvPr id="3" name="Content Placeholder 2"/>
          <p:cNvSpPr>
            <a:spLocks noGrp="1"/>
          </p:cNvSpPr>
          <p:nvPr>
            <p:ph idx="1"/>
          </p:nvPr>
        </p:nvSpPr>
        <p:spPr>
          <a:xfrm>
            <a:off x="981075" y="1851660"/>
            <a:ext cx="10515600" cy="4649470"/>
          </a:xfrm>
        </p:spPr>
        <p:txBody>
          <a:bodyPr/>
          <a:lstStyle/>
          <a:p>
            <a:pPr>
              <a:buFont typeface="Wingdings" panose="05000000000000000000" charset="0"/>
              <a:buChar char="Ø"/>
            </a:pPr>
            <a:endParaRPr lang="en-IN" sz="2200" dirty="0"/>
          </a:p>
          <a:p>
            <a:pPr>
              <a:buFont typeface="Wingdings" panose="05000000000000000000" charset="0"/>
              <a:buChar char="Ø"/>
            </a:pPr>
            <a:r>
              <a:rPr lang="en-IN" sz="2200" b="1" dirty="0"/>
              <a:t>Vertices:</a:t>
            </a:r>
            <a:r>
              <a:rPr lang="en-IN" sz="2200" dirty="0"/>
              <a:t> Vertices are the fundamental units of the graph. Sometimes, vertices are also known as vertex or nodes. Every node/vertex can be labeled or unlabelled.</a:t>
            </a:r>
            <a:endParaRPr lang="en-IN" sz="2200" dirty="0"/>
          </a:p>
          <a:p>
            <a:pPr>
              <a:buFont typeface="Wingdings" panose="05000000000000000000" charset="0"/>
              <a:buChar char="Ø"/>
            </a:pPr>
            <a:endParaRPr lang="en-IN" sz="2200" dirty="0"/>
          </a:p>
          <a:p>
            <a:pPr>
              <a:buFont typeface="Wingdings" panose="05000000000000000000" charset="0"/>
              <a:buChar char="Ø"/>
            </a:pPr>
            <a:endParaRPr lang="en-IN" sz="2200" dirty="0"/>
          </a:p>
          <a:p>
            <a:pPr>
              <a:buFont typeface="Wingdings" panose="05000000000000000000" charset="0"/>
              <a:buChar char="Ø"/>
            </a:pPr>
            <a:r>
              <a:rPr lang="en-IN" sz="2200" b="1" dirty="0"/>
              <a:t>Edges:</a:t>
            </a:r>
            <a:r>
              <a:rPr lang="en-IN" sz="2200" dirty="0"/>
              <a:t> Edges are drawn or used to connect two nodes of the graph. It can be ordered pair of nodes in a directed graph. Edges can connect any two nodes in any possible way. There are no rules. Sometimes, edges are also known as arcs. Every edge can be labelled/unlabelled.</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2145" y="1034415"/>
            <a:ext cx="10812145" cy="5047615"/>
          </a:xfrm>
          <a:prstGeom prst="rect">
            <a:avLst/>
          </a:prstGeom>
          <a:noFill/>
        </p:spPr>
        <p:txBody>
          <a:bodyPr wrap="square" rtlCol="0">
            <a:noAutofit/>
          </a:bodyPr>
          <a:p>
            <a:pPr marL="342900" indent="-342900">
              <a:buFont typeface="Wingdings" panose="05000000000000000000" charset="0"/>
              <a:buChar char="Ø"/>
            </a:pPr>
            <a:r>
              <a:rPr lang="en-US" sz="2000" b="1"/>
              <a:t>Weight:</a:t>
            </a:r>
            <a:r>
              <a:rPr lang="en-US"/>
              <a:t> </a:t>
            </a:r>
            <a:r>
              <a:rPr lang="en-US" sz="1700"/>
              <a:t>A weight can be assigned to an edge, representing the cost or distance between two vertices. A weighted graph is a graph where the edges have weights.</a:t>
            </a:r>
            <a:endParaRPr lang="en-US" sz="1700"/>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Degree</a:t>
            </a:r>
            <a:r>
              <a:rPr lang="en-US" sz="2200" b="1"/>
              <a:t>:</a:t>
            </a:r>
            <a:r>
              <a:rPr lang="en-US"/>
              <a:t> </a:t>
            </a:r>
            <a:r>
              <a:rPr lang="en-US" sz="1700"/>
              <a:t>The degree of a vertex is the number of edges that connect to it. In a directed graph, the in-degree of a vertex is the number of edges that point to it, and the out-degree is the number of edges that start from it.</a:t>
            </a:r>
            <a:endParaRPr lang="en-US" sz="1700"/>
          </a:p>
          <a:p>
            <a:pPr marL="285750" indent="-285750">
              <a:buFont typeface="Wingdings" panose="05000000000000000000" charset="0"/>
              <a:buChar char="Ø"/>
            </a:pPr>
            <a:endParaRPr lang="en-US" sz="1700"/>
          </a:p>
          <a:p>
            <a:pPr marL="342900" indent="-342900">
              <a:buFont typeface="Wingdings" panose="05000000000000000000" charset="0"/>
              <a:buChar char="Ø"/>
            </a:pPr>
            <a:r>
              <a:rPr lang="en-US" sz="2000" b="1"/>
              <a:t>Path</a:t>
            </a:r>
            <a:r>
              <a:rPr lang="en-US"/>
              <a:t>: </a:t>
            </a:r>
            <a:r>
              <a:rPr lang="en-US" sz="1700"/>
              <a:t>A path is a sequence of vertices that are connected by edges. A simple path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Cycle</a:t>
            </a:r>
            <a:r>
              <a:rPr lang="en-US"/>
              <a:t>: </a:t>
            </a:r>
            <a:r>
              <a:rPr lang="en-US" sz="1700"/>
              <a:t>A cycle is a path that starts and ends at the same vertex. A simple cycle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Connectedness</a:t>
            </a:r>
            <a:r>
              <a:rPr lang="en-US"/>
              <a:t>: </a:t>
            </a:r>
            <a:r>
              <a:rPr lang="en-US" sz="1700"/>
              <a:t>A graph is said to be connected if there is a path between any two vertices. A disconnected graph is a graph that is not connected.</a:t>
            </a:r>
            <a:endParaRPr lang="en-US" sz="1700"/>
          </a:p>
        </p:txBody>
      </p:sp>
      <p:sp>
        <p:nvSpPr>
          <p:cNvPr id="5" name="Text Box 4"/>
          <p:cNvSpPr txBox="1"/>
          <p:nvPr/>
        </p:nvSpPr>
        <p:spPr>
          <a:xfrm>
            <a:off x="5822950" y="611505"/>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63112"/>
            <a:ext cx="10866119" cy="568234"/>
          </a:xfrm>
        </p:spPr>
        <p:txBody>
          <a:bodyPr>
            <a:noAutofit/>
          </a:bodyPr>
          <a:lstStyle/>
          <a:p>
            <a:r>
              <a:rPr lang="en-IN" sz="3200" b="1" dirty="0">
                <a:solidFill>
                  <a:srgbClr val="C00000"/>
                </a:solidFill>
              </a:rPr>
              <a:t>TYPES OF GRAPH</a:t>
            </a:r>
            <a:endParaRPr lang="en-IN" sz="3200" b="1" dirty="0">
              <a:solidFill>
                <a:srgbClr val="C00000"/>
              </a:solidFill>
            </a:endParaRPr>
          </a:p>
        </p:txBody>
      </p:sp>
      <p:sp>
        <p:nvSpPr>
          <p:cNvPr id="3" name="Content Placeholder 2"/>
          <p:cNvSpPr>
            <a:spLocks noGrp="1"/>
          </p:cNvSpPr>
          <p:nvPr>
            <p:ph type="body" sz="half" idx="2"/>
          </p:nvPr>
        </p:nvSpPr>
        <p:spPr>
          <a:xfrm>
            <a:off x="1048385" y="1284605"/>
            <a:ext cx="10737215" cy="1818640"/>
          </a:xfrm>
        </p:spPr>
        <p:txBody>
          <a:bodyPr>
            <a:normAutofit fontScale="90000" lnSpcReduction="10000"/>
          </a:bodyPr>
          <a:lstStyle/>
          <a:p>
            <a:pPr marL="342900" indent="-342900">
              <a:buFont typeface="Wingdings" panose="05000000000000000000" charset="0"/>
              <a:buChar char="Ø"/>
            </a:pPr>
            <a:r>
              <a:rPr lang="en-IN" sz="2400" b="1" dirty="0"/>
              <a:t>Null Graph</a:t>
            </a:r>
            <a:endParaRPr lang="en-IN" sz="2400" b="1" dirty="0"/>
          </a:p>
          <a:p>
            <a:r>
              <a:rPr lang="en-IN" sz="2200" dirty="0"/>
              <a:t>A graph is known as a null graph if there are no edges in the graph.</a:t>
            </a:r>
            <a:endParaRPr lang="en-IN" sz="2200" dirty="0"/>
          </a:p>
          <a:p>
            <a:endParaRPr lang="en-IN" sz="2400" dirty="0"/>
          </a:p>
          <a:p>
            <a:pPr marL="342900" indent="-342900">
              <a:buFont typeface="Wingdings" panose="05000000000000000000" charset="0"/>
              <a:buChar char="Ø"/>
            </a:pPr>
            <a:r>
              <a:rPr lang="en-IN" sz="2400" b="1" dirty="0"/>
              <a:t>Trivial Graph</a:t>
            </a:r>
            <a:endParaRPr lang="en-IN" sz="2400" b="1" dirty="0"/>
          </a:p>
          <a:p>
            <a:r>
              <a:rPr lang="en-IN" sz="2200" dirty="0"/>
              <a:t>Graph having only a single vertex, it is also the smallest graph possible</a:t>
            </a:r>
            <a:endParaRPr lang="en-IN" sz="2200" dirty="0"/>
          </a:p>
        </p:txBody>
      </p:sp>
      <p:pic>
        <p:nvPicPr>
          <p:cNvPr id="5" name="Picture Placeholder 4" descr="null_graph_trivial"/>
          <p:cNvPicPr>
            <a:picLocks noChangeAspect="1"/>
          </p:cNvPicPr>
          <p:nvPr>
            <p:ph type="pic" idx="1"/>
          </p:nvPr>
        </p:nvPicPr>
        <p:blipFill>
          <a:blip r:embed="rId1"/>
          <a:stretch>
            <a:fillRect/>
          </a:stretch>
        </p:blipFill>
        <p:spPr>
          <a:xfrm>
            <a:off x="3564890" y="3256280"/>
            <a:ext cx="5062855" cy="311404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33347</Words>
  <Application>WPS Presentation</Application>
  <PresentationFormat>Widescreen</PresentationFormat>
  <Paragraphs>559</Paragraphs>
  <Slides>66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vt:lpstr>
      <vt:lpstr>SimSun</vt:lpstr>
      <vt:lpstr>Wingdings</vt:lpstr>
      <vt:lpstr>Wingdings</vt:lpstr>
      <vt:lpstr>Microsoft YaHei</vt:lpstr>
      <vt:lpstr>Arial Unicode MS</vt:lpstr>
      <vt:lpstr>Calibri</vt:lpstr>
      <vt:lpstr>Default Design</vt:lpstr>
      <vt:lpstr>Social Network Analysis: BFS and DFS for Exploring Connectivity</vt:lpstr>
      <vt:lpstr>OBJECTIVES:</vt:lpstr>
      <vt:lpstr>PowerPoint 演示文稿</vt:lpstr>
      <vt:lpstr>GRAPH INTRODUCTION</vt:lpstr>
      <vt:lpstr>PowerPoint 演示文稿</vt:lpstr>
      <vt:lpstr>PowerPoint 演示文稿</vt:lpstr>
      <vt:lpstr>COMPONENTS OF A GRAPH  </vt:lpstr>
      <vt:lpstr>PowerPoint 演示文稿</vt:lpstr>
      <vt:lpstr>TYPES OF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REPRESENTATION OF GRAPHS</vt:lpstr>
      <vt:lpstr>PowerPoint 演示文稿</vt:lpstr>
      <vt:lpstr>PowerPoint 演示文稿</vt:lpstr>
      <vt:lpstr>PowerPoint 演示文稿</vt:lpstr>
      <vt:lpstr>PowerPoint 演示文稿</vt:lpstr>
      <vt:lpstr>PowerPoint 演示文稿</vt:lpstr>
      <vt:lpstr>PowerPoint 演示文稿</vt:lpstr>
      <vt:lpstr>Transpose graph</vt:lpstr>
      <vt:lpstr>PowerPoint 演示文稿</vt:lpstr>
      <vt:lpstr>Real-Life Applications of Graph</vt:lpstr>
      <vt:lpstr>PowerPoint 演示文稿</vt:lpstr>
      <vt:lpstr>BFS AND DFS IN GRAPH</vt:lpstr>
      <vt:lpstr>PowerPoint 演示文稿</vt:lpstr>
      <vt:lpstr>Depth First Search or DFS for a Graph</vt:lpstr>
      <vt:lpstr>PowerPoint 演示文稿</vt:lpstr>
      <vt:lpstr>PowerPoint 演示文稿</vt:lpstr>
      <vt:lpstr>PowerPoint 演示文稿</vt:lpstr>
      <vt:lpstr>PowerPoint 演示文稿</vt:lpstr>
      <vt:lpstr>PowerPoint 演示文稿</vt:lpstr>
      <vt:lpstr>Breadth First Search or BFS for a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ELCOT</cp:lastModifiedBy>
  <cp:revision>98</cp:revision>
  <dcterms:created xsi:type="dcterms:W3CDTF">2024-02-21T03:53:00Z</dcterms:created>
  <dcterms:modified xsi:type="dcterms:W3CDTF">2024-03-03T11:46:41Z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250BFBCEA3104F5B95D21833D6B171EB_11</vt:lpwstr>
  </property>
  <property fmtid="{D5CDD505-2E9C-101B-9397-08002B2CF9AE}" pid="3" name="KSOProductBuildVer">
    <vt:lpwstr>1033-12.2.0.13489</vt:lpwstr>
  </property>
</Properties>
</file>