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C353C7F6-D3C9-424F-B9B8-B3A641821E0B}" type="datetimeFigureOut">
              <a:rPr lang="en-IN" smtClean="0"/>
              <a:t>26-05-2023</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6E74B8A-4C05-4BC6-9733-C3FFDF885D00}"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3C7F6-D3C9-424F-B9B8-B3A641821E0B}" type="datetimeFigureOut">
              <a:rPr lang="en-IN" smtClean="0"/>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74B8A-4C05-4BC6-9733-C3FFDF885D00}"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3C7F6-D3C9-424F-B9B8-B3A641821E0B}" type="datetimeFigureOut">
              <a:rPr lang="en-IN" smtClean="0"/>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74B8A-4C05-4BC6-9733-C3FFDF885D00}"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53C7F6-D3C9-424F-B9B8-B3A641821E0B}" type="datetimeFigureOut">
              <a:rPr lang="en-IN" smtClean="0"/>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74B8A-4C05-4BC6-9733-C3FFDF885D00}" type="slidenum">
              <a:rPr lang="en-IN" smtClean="0"/>
              <a:t>‹#›</a:t>
            </a:fld>
            <a:endParaRPr lang="en-IN"/>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53C7F6-D3C9-424F-B9B8-B3A641821E0B}" type="datetimeFigureOut">
              <a:rPr lang="en-IN" smtClean="0"/>
              <a:t>26-05-2023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74B8A-4C05-4BC6-9733-C3FFDF885D0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353C7F6-D3C9-424F-B9B8-B3A641821E0B}" type="datetimeFigureOut">
              <a:rPr lang="en-IN" smtClean="0"/>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74B8A-4C05-4BC6-9733-C3FFDF885D00}"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53C7F6-D3C9-424F-B9B8-B3A641821E0B}" type="datetimeFigureOut">
              <a:rPr lang="en-IN" smtClean="0"/>
              <a:t>26-05-2023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E74B8A-4C05-4BC6-9733-C3FFDF885D00}"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353C7F6-D3C9-424F-B9B8-B3A641821E0B}" type="datetimeFigureOut">
              <a:rPr lang="en-IN" smtClean="0"/>
              <a:t>26-05-2023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E74B8A-4C05-4BC6-9733-C3FFDF885D00}"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53C7F6-D3C9-424F-B9B8-B3A641821E0B}" type="datetimeFigureOut">
              <a:rPr lang="en-IN" smtClean="0"/>
              <a:t>26-05-2023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E74B8A-4C05-4BC6-9733-C3FFDF885D0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53C7F6-D3C9-424F-B9B8-B3A641821E0B}" type="datetimeFigureOut">
              <a:rPr lang="en-IN" smtClean="0"/>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74B8A-4C05-4BC6-9733-C3FFDF885D0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53C7F6-D3C9-424F-B9B8-B3A641821E0B}" type="datetimeFigureOut">
              <a:rPr lang="en-IN" smtClean="0"/>
              <a:t>26-05-2023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74B8A-4C05-4BC6-9733-C3FFDF885D0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C353C7F6-D3C9-424F-B9B8-B3A641821E0B}" type="datetimeFigureOut">
              <a:rPr lang="en-IN" smtClean="0"/>
              <a:t>26-05-2023</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E6E74B8A-4C05-4BC6-9733-C3FFDF885D0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996952"/>
            <a:ext cx="7772400" cy="1975104"/>
          </a:xfrm>
        </p:spPr>
        <p:txBody>
          <a:bodyPr/>
          <a:lstStyle/>
          <a:p>
            <a:r>
              <a:rPr lang="en-US" sz="4800" dirty="0" smtClean="0"/>
              <a:t>E-GRAMAPANCHAYAT</a:t>
            </a:r>
            <a:endParaRPr lang="en-IN" sz="4800" dirty="0"/>
          </a:p>
        </p:txBody>
      </p:sp>
      <p:sp>
        <p:nvSpPr>
          <p:cNvPr id="3" name="Subtitle 2"/>
          <p:cNvSpPr>
            <a:spLocks noGrp="1"/>
          </p:cNvSpPr>
          <p:nvPr>
            <p:ph type="subTitle" idx="1"/>
          </p:nvPr>
        </p:nvSpPr>
        <p:spPr>
          <a:xfrm>
            <a:off x="467544" y="1124744"/>
            <a:ext cx="7772400" cy="1508760"/>
          </a:xfrm>
        </p:spPr>
        <p:txBody>
          <a:bodyPr>
            <a:normAutofit/>
          </a:bodyPr>
          <a:lstStyle/>
          <a:p>
            <a:r>
              <a:rPr lang="en-US" sz="5400" dirty="0" smtClean="0"/>
              <a:t>Project title</a:t>
            </a:r>
            <a:endParaRPr lang="en-IN" sz="5400" dirty="0"/>
          </a:p>
        </p:txBody>
      </p:sp>
    </p:spTree>
    <p:extLst>
      <p:ext uri="{BB962C8B-B14F-4D97-AF65-F5344CB8AC3E}">
        <p14:creationId xmlns:p14="http://schemas.microsoft.com/office/powerpoint/2010/main" val="2059358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204864"/>
            <a:ext cx="8229600" cy="5328592"/>
          </a:xfrm>
        </p:spPr>
        <p:txBody>
          <a:bodyPr>
            <a:noAutofit/>
          </a:bodyPr>
          <a:lstStyle/>
          <a:p>
            <a:pPr marL="0" indent="0">
              <a:buNone/>
            </a:pPr>
            <a:r>
              <a:rPr lang="en-US" sz="2000" dirty="0" smtClean="0"/>
              <a:t>Several state governments have also taken initiatives to set up the e-</a:t>
            </a:r>
            <a:r>
              <a:rPr lang="en-US" sz="2000" dirty="0" err="1" smtClean="0"/>
              <a:t>Panchayats</a:t>
            </a:r>
            <a:r>
              <a:rPr lang="en-US" sz="2000" dirty="0" smtClean="0"/>
              <a:t> to facilitate the development process and provide easy access to information to citizens. States such as Gujarat, Andhra Pradesh, Himachal Pradesh, Tamil Nadu, Kerala, Karnataka and Haryana have set up </a:t>
            </a:r>
            <a:r>
              <a:rPr lang="en-US" sz="2000" dirty="0" err="1" smtClean="0"/>
              <a:t>Panchayat</a:t>
            </a:r>
            <a:r>
              <a:rPr lang="en-US" sz="2000" dirty="0" smtClean="0"/>
              <a:t> portals to provide information regarding development schemes such as National Rural Employment Guarantee Act, organizational/departmental set up, developmental policies, annual reports, notification, evaluation reports of development </a:t>
            </a:r>
            <a:r>
              <a:rPr lang="en-US" sz="2000" dirty="0" err="1" smtClean="0"/>
              <a:t>programmes</a:t>
            </a:r>
            <a:r>
              <a:rPr lang="en-US" sz="2000" dirty="0" smtClean="0"/>
              <a:t>, status of development schemes, revenues etc. </a:t>
            </a:r>
            <a:r>
              <a:rPr lang="en-US" sz="2000" dirty="0" err="1" smtClean="0"/>
              <a:t>Ramchandrapuram</a:t>
            </a:r>
            <a:r>
              <a:rPr lang="en-US" sz="2000" dirty="0" smtClean="0"/>
              <a:t> village near Hyderabad, has become India’s first e-</a:t>
            </a:r>
            <a:r>
              <a:rPr lang="en-US" sz="2000" dirty="0" err="1" smtClean="0"/>
              <a:t>panchayat,enabling</a:t>
            </a:r>
            <a:r>
              <a:rPr lang="en-US" sz="2000" dirty="0" smtClean="0"/>
              <a:t> villagers to settle disputes through an express </a:t>
            </a:r>
            <a:r>
              <a:rPr lang="en-US" sz="2000" dirty="0" err="1" smtClean="0"/>
              <a:t>webenabled</a:t>
            </a:r>
            <a:r>
              <a:rPr lang="en-US" sz="2000" dirty="0" smtClean="0"/>
              <a:t> system. The Andhra Pradesh unit of NIC has implemented the pilot projects labeled as,”</a:t>
            </a:r>
            <a:r>
              <a:rPr lang="en-US" sz="2000" dirty="0" err="1" smtClean="0"/>
              <a:t>EKPanchproject</a:t>
            </a:r>
            <a:r>
              <a:rPr lang="en-US" sz="2000" dirty="0" smtClean="0"/>
              <a:t>.</a:t>
            </a:r>
          </a:p>
        </p:txBody>
      </p:sp>
      <p:sp>
        <p:nvSpPr>
          <p:cNvPr id="2" name="Title 1"/>
          <p:cNvSpPr>
            <a:spLocks noGrp="1"/>
          </p:cNvSpPr>
          <p:nvPr>
            <p:ph type="title"/>
          </p:nvPr>
        </p:nvSpPr>
        <p:spPr>
          <a:xfrm>
            <a:off x="467544" y="490662"/>
            <a:ext cx="8229600" cy="922114"/>
          </a:xfrm>
        </p:spPr>
        <p:txBody>
          <a:bodyPr>
            <a:noAutofit/>
          </a:bodyPr>
          <a:lstStyle/>
          <a:p>
            <a:r>
              <a:rPr lang="en-US" sz="3600" dirty="0" smtClean="0"/>
              <a:t>PLACES WHERE E-PANCHAYAT ARE CARRIED OUT IN INDIA</a:t>
            </a:r>
            <a:endParaRPr lang="en-IN" sz="3600" dirty="0"/>
          </a:p>
        </p:txBody>
      </p:sp>
    </p:spTree>
    <p:extLst>
      <p:ext uri="{BB962C8B-B14F-4D97-AF65-F5344CB8AC3E}">
        <p14:creationId xmlns:p14="http://schemas.microsoft.com/office/powerpoint/2010/main" val="3629678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204864"/>
            <a:ext cx="8229600" cy="4525963"/>
          </a:xfrm>
        </p:spPr>
        <p:txBody>
          <a:bodyPr>
            <a:normAutofit/>
          </a:bodyPr>
          <a:lstStyle/>
          <a:p>
            <a:pPr marL="0" indent="0">
              <a:buNone/>
            </a:pPr>
            <a:r>
              <a:rPr lang="en-US" sz="2400" dirty="0" smtClean="0"/>
              <a:t>Maharashtra has won the first place for the best E-</a:t>
            </a:r>
            <a:r>
              <a:rPr lang="en-US" sz="2400" dirty="0" err="1" smtClean="0"/>
              <a:t>Panchayat</a:t>
            </a:r>
            <a:r>
              <a:rPr lang="en-US" sz="2400" dirty="0" smtClean="0"/>
              <a:t> in the country, and has bagged an award of 50 lakh, followed by West Bengal at the second position who was awarded Rest. 30 lakh. The third position was shared by Tamil Nadu and Bihar, each winning a cash amount of Rest. 20 lakh. The awards were given on April 24,2015, on the occasion of </a:t>
            </a:r>
            <a:r>
              <a:rPr lang="en-US" sz="2400" dirty="0" err="1" smtClean="0"/>
              <a:t>Panchayati</a:t>
            </a:r>
            <a:r>
              <a:rPr lang="en-US" sz="2400" dirty="0" smtClean="0"/>
              <a:t> Raj Day. 16 Gram </a:t>
            </a:r>
            <a:r>
              <a:rPr lang="en-US" sz="2400" dirty="0" err="1" smtClean="0"/>
              <a:t>Panchayats</a:t>
            </a:r>
            <a:r>
              <a:rPr lang="en-US" sz="2400" dirty="0" smtClean="0"/>
              <a:t> were awarded the </a:t>
            </a:r>
            <a:r>
              <a:rPr lang="en-US" sz="2400" dirty="0" err="1" smtClean="0"/>
              <a:t>RashtriyaGauravGramaSabha</a:t>
            </a:r>
            <a:r>
              <a:rPr lang="en-US" sz="2400" dirty="0" smtClean="0"/>
              <a:t>(RGGS) </a:t>
            </a:r>
          </a:p>
          <a:p>
            <a:pPr marL="0" indent="0">
              <a:buNone/>
            </a:pPr>
            <a:r>
              <a:rPr lang="en-US" sz="2400" dirty="0" err="1" smtClean="0"/>
              <a:t>Puraskar</a:t>
            </a:r>
            <a:r>
              <a:rPr lang="en-US" sz="2400" dirty="0" smtClean="0"/>
              <a:t>.</a:t>
            </a:r>
            <a:endParaRPr lang="en-IN" sz="2400" dirty="0"/>
          </a:p>
        </p:txBody>
      </p:sp>
      <p:sp>
        <p:nvSpPr>
          <p:cNvPr id="2" name="Title 1"/>
          <p:cNvSpPr>
            <a:spLocks noGrp="1"/>
          </p:cNvSpPr>
          <p:nvPr>
            <p:ph type="title"/>
          </p:nvPr>
        </p:nvSpPr>
        <p:spPr/>
        <p:txBody>
          <a:bodyPr>
            <a:normAutofit fontScale="90000"/>
          </a:bodyPr>
          <a:lstStyle/>
          <a:p>
            <a:r>
              <a:rPr lang="en-US" dirty="0" smtClean="0"/>
              <a:t>BEST E-PANCHAYAT IN INDIA 2015</a:t>
            </a:r>
            <a:endParaRPr lang="en-IN" dirty="0"/>
          </a:p>
        </p:txBody>
      </p:sp>
    </p:spTree>
    <p:extLst>
      <p:ext uri="{BB962C8B-B14F-4D97-AF65-F5344CB8AC3E}">
        <p14:creationId xmlns:p14="http://schemas.microsoft.com/office/powerpoint/2010/main" val="731477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Our thanks to the </a:t>
            </a:r>
            <a:r>
              <a:rPr lang="en-US" dirty="0" err="1" smtClean="0"/>
              <a:t>Grampanchayat</a:t>
            </a:r>
            <a:r>
              <a:rPr lang="en-US" dirty="0" smtClean="0"/>
              <a:t> members and </a:t>
            </a:r>
            <a:r>
              <a:rPr lang="en-US" dirty="0" err="1" smtClean="0"/>
              <a:t>sarpanch</a:t>
            </a:r>
            <a:r>
              <a:rPr lang="en-US" dirty="0" smtClean="0"/>
              <a:t> who have contributed towards the development of the work by utilizing their valuable </a:t>
            </a:r>
            <a:r>
              <a:rPr lang="en-US" dirty="0" err="1" smtClean="0"/>
              <a:t>time.For</a:t>
            </a:r>
            <a:r>
              <a:rPr lang="en-US" dirty="0" smtClean="0"/>
              <a:t> everything we achieved, the credit goes to all those who had really helped to complete this work successfully. We are extremely thankful to P.G. coordinator Prof. </a:t>
            </a:r>
            <a:r>
              <a:rPr lang="en-US" dirty="0" err="1" smtClean="0"/>
              <a:t>Chaudhari</a:t>
            </a:r>
            <a:r>
              <a:rPr lang="en-US" dirty="0" smtClean="0"/>
              <a:t> M. U. and project guide Prof. </a:t>
            </a:r>
            <a:r>
              <a:rPr lang="en-US" dirty="0" err="1" smtClean="0"/>
              <a:t>Godge</a:t>
            </a:r>
            <a:r>
              <a:rPr lang="en-US" dirty="0" smtClean="0"/>
              <a:t> K. B. for guidance and review of this paper. I would also like to thanks all the faculty members of “ATCFOE College of Engineering”.</a:t>
            </a:r>
          </a:p>
          <a:p>
            <a:pPr marL="0" indent="0">
              <a:buNone/>
            </a:pPr>
            <a:endParaRPr lang="en-IN" dirty="0"/>
          </a:p>
        </p:txBody>
      </p:sp>
      <p:sp>
        <p:nvSpPr>
          <p:cNvPr id="2" name="Title 1"/>
          <p:cNvSpPr>
            <a:spLocks noGrp="1"/>
          </p:cNvSpPr>
          <p:nvPr>
            <p:ph type="title"/>
          </p:nvPr>
        </p:nvSpPr>
        <p:spPr/>
        <p:txBody>
          <a:bodyPr/>
          <a:lstStyle/>
          <a:p>
            <a:r>
              <a:rPr lang="en-IN" dirty="0" smtClean="0"/>
              <a:t>ACKNOWLEDGMENT</a:t>
            </a:r>
            <a:endParaRPr lang="en-IN" dirty="0"/>
          </a:p>
        </p:txBody>
      </p:sp>
    </p:spTree>
    <p:extLst>
      <p:ext uri="{BB962C8B-B14F-4D97-AF65-F5344CB8AC3E}">
        <p14:creationId xmlns:p14="http://schemas.microsoft.com/office/powerpoint/2010/main" val="1651979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Lastly, I conclude that </a:t>
            </a:r>
            <a:r>
              <a:rPr lang="en-US" dirty="0" err="1" smtClean="0"/>
              <a:t>ePanchayats</a:t>
            </a:r>
            <a:r>
              <a:rPr lang="en-US" dirty="0" smtClean="0"/>
              <a:t> are the need of the hour as people in rural areas are still deprived of basic facilities for a decent life. They should be provided with adequate technological resources in order to be able to play a meaningful role in the course of development. </a:t>
            </a:r>
          </a:p>
          <a:p>
            <a:pPr marL="0" indent="0">
              <a:buNone/>
            </a:pPr>
            <a:endParaRPr lang="en-IN" dirty="0"/>
          </a:p>
        </p:txBody>
      </p:sp>
      <p:sp>
        <p:nvSpPr>
          <p:cNvPr id="2" name="Title 1"/>
          <p:cNvSpPr>
            <a:spLocks noGrp="1"/>
          </p:cNvSpPr>
          <p:nvPr>
            <p:ph type="title"/>
          </p:nvPr>
        </p:nvSpPr>
        <p:spPr/>
        <p:txBody>
          <a:bodyPr>
            <a:normAutofit fontScale="90000"/>
          </a:bodyPr>
          <a:lstStyle/>
          <a:p>
            <a:r>
              <a:rPr lang="en-IN" dirty="0" smtClean="0"/>
              <a:t>CONCLUSION</a:t>
            </a:r>
            <a:br>
              <a:rPr lang="en-IN" dirty="0" smtClean="0"/>
            </a:br>
            <a:endParaRPr lang="en-IN" dirty="0"/>
          </a:p>
        </p:txBody>
      </p:sp>
    </p:spTree>
    <p:extLst>
      <p:ext uri="{BB962C8B-B14F-4D97-AF65-F5344CB8AC3E}">
        <p14:creationId xmlns:p14="http://schemas.microsoft.com/office/powerpoint/2010/main" val="2517520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Software requirement</a:t>
            </a:r>
          </a:p>
          <a:p>
            <a:pPr>
              <a:buFont typeface="Wingdings" pitchFamily="2" charset="2"/>
              <a:buChar char="§"/>
            </a:pPr>
            <a:r>
              <a:rPr lang="en-US" sz="2400" dirty="0" smtClean="0"/>
              <a:t>Operating system :-Windows-xp,windows10(</a:t>
            </a:r>
            <a:r>
              <a:rPr lang="en-US" sz="2400" dirty="0" err="1" smtClean="0"/>
              <a:t>Ultimate,Enterprise</a:t>
            </a:r>
            <a:r>
              <a:rPr lang="en-US" sz="2400" dirty="0" smtClean="0"/>
              <a:t>)</a:t>
            </a:r>
          </a:p>
          <a:p>
            <a:pPr>
              <a:buFont typeface="Wingdings" pitchFamily="2" charset="2"/>
              <a:buChar char="§"/>
            </a:pPr>
            <a:r>
              <a:rPr lang="en-US" sz="2400" dirty="0" smtClean="0"/>
              <a:t>Coding-Language:-HTML,PHP,CSS</a:t>
            </a:r>
          </a:p>
          <a:p>
            <a:pPr>
              <a:buFont typeface="Wingdings" pitchFamily="2" charset="2"/>
              <a:buChar char="§"/>
            </a:pPr>
            <a:r>
              <a:rPr lang="en-US" sz="2400" dirty="0" smtClean="0"/>
              <a:t>Tool-used :-VS Code</a:t>
            </a:r>
          </a:p>
          <a:p>
            <a:pPr>
              <a:buFont typeface="Wingdings" pitchFamily="2" charset="2"/>
              <a:buChar char="§"/>
            </a:pPr>
            <a:r>
              <a:rPr lang="en-US" sz="2400" dirty="0" smtClean="0"/>
              <a:t>Database-server :- SQL</a:t>
            </a:r>
          </a:p>
          <a:p>
            <a:pPr marL="0" indent="0">
              <a:buNone/>
            </a:pPr>
            <a:endParaRPr lang="en-IN" dirty="0"/>
          </a:p>
        </p:txBody>
      </p:sp>
      <p:sp>
        <p:nvSpPr>
          <p:cNvPr id="2" name="Title 1"/>
          <p:cNvSpPr>
            <a:spLocks noGrp="1"/>
          </p:cNvSpPr>
          <p:nvPr>
            <p:ph type="title"/>
          </p:nvPr>
        </p:nvSpPr>
        <p:spPr/>
        <p:txBody>
          <a:bodyPr>
            <a:normAutofit fontScale="90000"/>
          </a:bodyPr>
          <a:lstStyle/>
          <a:p>
            <a:r>
              <a:rPr lang="en-US" dirty="0" smtClean="0"/>
              <a:t>SOFTWARE  REQUIREMENT</a:t>
            </a:r>
            <a:endParaRPr lang="en-IN" dirty="0"/>
          </a:p>
        </p:txBody>
      </p:sp>
    </p:spTree>
    <p:extLst>
      <p:ext uri="{BB962C8B-B14F-4D97-AF65-F5344CB8AC3E}">
        <p14:creationId xmlns:p14="http://schemas.microsoft.com/office/powerpoint/2010/main" val="1653836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360046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dirty="0" err="1" smtClean="0"/>
              <a:t>Panchayat</a:t>
            </a:r>
            <a:r>
              <a:rPr lang="en-US" dirty="0" smtClean="0"/>
              <a:t> is an elected village council in India. </a:t>
            </a:r>
            <a:r>
              <a:rPr lang="en-US" dirty="0" err="1" smtClean="0"/>
              <a:t>Panchayat</a:t>
            </a:r>
            <a:r>
              <a:rPr lang="en-US" dirty="0" smtClean="0"/>
              <a:t> means “assembly” of five” </a:t>
            </a:r>
            <a:r>
              <a:rPr lang="en-US" dirty="0" err="1" smtClean="0"/>
              <a:t>panch</a:t>
            </a:r>
            <a:r>
              <a:rPr lang="en-US" dirty="0" smtClean="0"/>
              <a:t>” and raj means “rule”. In villages these assemblies settled disputes between individuals and between villages. But now to improve the quality of governance of these PRIs has initiated the e-governance scheme known as </a:t>
            </a:r>
            <a:r>
              <a:rPr lang="en-US" dirty="0" err="1" smtClean="0"/>
              <a:t>ePanchayats</a:t>
            </a:r>
            <a:r>
              <a:rPr lang="en-US" dirty="0" smtClean="0"/>
              <a:t>. E-</a:t>
            </a:r>
            <a:r>
              <a:rPr lang="en-US" dirty="0" err="1" smtClean="0"/>
              <a:t>panchayat</a:t>
            </a:r>
            <a:r>
              <a:rPr lang="en-US" dirty="0" smtClean="0"/>
              <a:t> is a functional and dynamic digital platform and working station designed and created for each </a:t>
            </a:r>
            <a:r>
              <a:rPr lang="en-US" dirty="0" err="1" smtClean="0"/>
              <a:t>Pancahyat</a:t>
            </a:r>
            <a:r>
              <a:rPr lang="en-US" dirty="0" smtClean="0"/>
              <a:t>. The main objective of </a:t>
            </a:r>
            <a:r>
              <a:rPr lang="en-US" dirty="0" err="1" smtClean="0"/>
              <a:t>epanchayat</a:t>
            </a:r>
            <a:r>
              <a:rPr lang="en-US" dirty="0" smtClean="0"/>
              <a:t> is to empower citizens of every </a:t>
            </a:r>
            <a:r>
              <a:rPr lang="en-US" dirty="0" err="1" smtClean="0"/>
              <a:t>panchayat</a:t>
            </a:r>
            <a:r>
              <a:rPr lang="en-US" dirty="0" smtClean="0"/>
              <a:t> with bottom up and top down information and content. </a:t>
            </a:r>
            <a:r>
              <a:rPr lang="en-US" dirty="0" err="1" smtClean="0"/>
              <a:t>Ramchandrapuram</a:t>
            </a:r>
            <a:r>
              <a:rPr lang="en-US" dirty="0" smtClean="0"/>
              <a:t> village near Hyderabad, has become India’s first e-</a:t>
            </a:r>
            <a:r>
              <a:rPr lang="en-US" dirty="0" err="1" smtClean="0"/>
              <a:t>panchayat</a:t>
            </a:r>
            <a:r>
              <a:rPr lang="en-US" dirty="0" smtClean="0"/>
              <a:t>, enabling villagers to settle disputes through an express web-enabled system. Communication technologies play an important role in village development. So e-</a:t>
            </a:r>
            <a:r>
              <a:rPr lang="en-US" dirty="0" err="1" smtClean="0"/>
              <a:t>panchayatis</a:t>
            </a:r>
            <a:r>
              <a:rPr lang="en-US" dirty="0" smtClean="0"/>
              <a:t> a need of present scenario. The objective of this paper is to know the e-</a:t>
            </a:r>
            <a:r>
              <a:rPr lang="en-US" dirty="0" err="1" smtClean="0"/>
              <a:t>panchayat</a:t>
            </a:r>
            <a:r>
              <a:rPr lang="en-US" dirty="0" smtClean="0"/>
              <a:t> for rural development. The paper also describes what are action taken by the </a:t>
            </a:r>
            <a:r>
              <a:rPr lang="en-US" dirty="0" err="1" smtClean="0"/>
              <a:t>government.Keywords</a:t>
            </a:r>
            <a:r>
              <a:rPr lang="en-US" dirty="0" smtClean="0"/>
              <a:t>: E-Governance, Government-citizen relationships, E-Government, Gram </a:t>
            </a:r>
            <a:r>
              <a:rPr lang="en-US" dirty="0" err="1" smtClean="0"/>
              <a:t>Panchayat</a:t>
            </a:r>
            <a:r>
              <a:rPr lang="en-US" dirty="0" smtClean="0"/>
              <a:t>, </a:t>
            </a:r>
          </a:p>
          <a:p>
            <a:pPr marL="0" indent="0">
              <a:buNone/>
            </a:pPr>
            <a:r>
              <a:rPr lang="en-US" dirty="0" err="1" smtClean="0"/>
              <a:t>Dakhala</a:t>
            </a:r>
            <a:r>
              <a:rPr lang="en-US" dirty="0" smtClean="0"/>
              <a:t>.</a:t>
            </a:r>
          </a:p>
          <a:p>
            <a:endParaRPr lang="en-IN" dirty="0"/>
          </a:p>
        </p:txBody>
      </p:sp>
      <p:sp>
        <p:nvSpPr>
          <p:cNvPr id="2" name="Title 1"/>
          <p:cNvSpPr>
            <a:spLocks noGrp="1"/>
          </p:cNvSpPr>
          <p:nvPr>
            <p:ph type="title"/>
          </p:nvPr>
        </p:nvSpPr>
        <p:spPr/>
        <p:txBody>
          <a:bodyPr/>
          <a:lstStyle/>
          <a:p>
            <a:r>
              <a:rPr lang="en-US" dirty="0" smtClean="0"/>
              <a:t>ABSTRACT</a:t>
            </a:r>
            <a:endParaRPr lang="en-IN" dirty="0"/>
          </a:p>
        </p:txBody>
      </p:sp>
    </p:spTree>
    <p:extLst>
      <p:ext uri="{BB962C8B-B14F-4D97-AF65-F5344CB8AC3E}">
        <p14:creationId xmlns:p14="http://schemas.microsoft.com/office/powerpoint/2010/main" val="2480495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dirty="0" smtClean="0"/>
              <a:t>The </a:t>
            </a:r>
            <a:r>
              <a:rPr lang="en-US" dirty="0" err="1" smtClean="0"/>
              <a:t>panchayat</a:t>
            </a:r>
            <a:r>
              <a:rPr lang="en-US" dirty="0" smtClean="0"/>
              <a:t> raj is a south Asian political system found mainly in India, Pakistan, Bangladesh, Trinidad, Tobago and Nepal. </a:t>
            </a:r>
            <a:r>
              <a:rPr lang="en-US" dirty="0" err="1" smtClean="0"/>
              <a:t>Panchayat</a:t>
            </a:r>
            <a:r>
              <a:rPr lang="en-US" dirty="0" smtClean="0"/>
              <a:t> literally means assembly (</a:t>
            </a:r>
            <a:r>
              <a:rPr lang="en-US" dirty="0" err="1" smtClean="0"/>
              <a:t>yat</a:t>
            </a:r>
            <a:r>
              <a:rPr lang="en-US" dirty="0" smtClean="0"/>
              <a:t>) of five (</a:t>
            </a:r>
            <a:r>
              <a:rPr lang="en-US" dirty="0" err="1" smtClean="0"/>
              <a:t>panch</a:t>
            </a:r>
            <a:r>
              <a:rPr lang="en-US" dirty="0" smtClean="0"/>
              <a:t>) wise and respected elders </a:t>
            </a:r>
            <a:r>
              <a:rPr lang="en-US" dirty="0" err="1" smtClean="0"/>
              <a:t>choosen</a:t>
            </a:r>
            <a:r>
              <a:rPr lang="en-US" dirty="0" smtClean="0"/>
              <a:t> and accepted by the village community. The leader of the </a:t>
            </a:r>
            <a:r>
              <a:rPr lang="en-US" dirty="0" err="1" smtClean="0"/>
              <a:t>panchayat</a:t>
            </a:r>
            <a:r>
              <a:rPr lang="en-US" dirty="0" smtClean="0"/>
              <a:t> was often called </a:t>
            </a:r>
            <a:r>
              <a:rPr lang="en-US" dirty="0" err="1" smtClean="0"/>
              <a:t>mukhiya</a:t>
            </a:r>
            <a:r>
              <a:rPr lang="en-US" dirty="0" smtClean="0"/>
              <a:t> or </a:t>
            </a:r>
            <a:r>
              <a:rPr lang="en-US" dirty="0" err="1" smtClean="0"/>
              <a:t>sarpanch</a:t>
            </a:r>
            <a:r>
              <a:rPr lang="en-US" dirty="0" smtClean="0"/>
              <a:t>. </a:t>
            </a:r>
            <a:r>
              <a:rPr lang="en-US" dirty="0" err="1" smtClean="0"/>
              <a:t>Panchayats</a:t>
            </a:r>
            <a:r>
              <a:rPr lang="en-US" dirty="0" smtClean="0"/>
              <a:t> is the backbone of the Indian villages. Mahatma Gandhi advocated </a:t>
            </a:r>
            <a:r>
              <a:rPr lang="en-US" dirty="0" err="1" smtClean="0"/>
              <a:t>panchayat</a:t>
            </a:r>
            <a:r>
              <a:rPr lang="en-US" dirty="0" smtClean="0"/>
              <a:t> raj as the foundation of Indian’s political system. It's a decentralized form of government where each village would be responsible for its own affairs. </a:t>
            </a:r>
            <a:r>
              <a:rPr lang="en-US" dirty="0" err="1" smtClean="0"/>
              <a:t>Panchayat</a:t>
            </a:r>
            <a:r>
              <a:rPr lang="en-US" dirty="0" smtClean="0"/>
              <a:t> or </a:t>
            </a:r>
            <a:r>
              <a:rPr lang="en-US" dirty="0" err="1" smtClean="0"/>
              <a:t>panchayati</a:t>
            </a:r>
            <a:r>
              <a:rPr lang="en-US" dirty="0" smtClean="0"/>
              <a:t> raj is a system of governance in which gram </a:t>
            </a:r>
            <a:r>
              <a:rPr lang="en-US" dirty="0" err="1" smtClean="0"/>
              <a:t>panchayat</a:t>
            </a:r>
            <a:r>
              <a:rPr lang="en-US" dirty="0" smtClean="0"/>
              <a:t> are the basic units of administration. It has 3 levels: </a:t>
            </a:r>
            <a:r>
              <a:rPr lang="en-US" dirty="0" err="1" smtClean="0"/>
              <a:t>village,block</a:t>
            </a:r>
            <a:r>
              <a:rPr lang="en-US" dirty="0" smtClean="0"/>
              <a:t> and district levels. In the history of </a:t>
            </a:r>
            <a:r>
              <a:rPr lang="en-US" dirty="0" err="1" smtClean="0"/>
              <a:t>Panchayati</a:t>
            </a:r>
            <a:r>
              <a:rPr lang="en-US" dirty="0" smtClean="0"/>
              <a:t> raj in India ,on 24 April 1993, the constitutional (73rd amendment) Act ,1992 came </a:t>
            </a:r>
            <a:r>
              <a:rPr lang="en-US" dirty="0" err="1" smtClean="0"/>
              <a:t>intoforce</a:t>
            </a:r>
            <a:r>
              <a:rPr lang="en-US" dirty="0" smtClean="0"/>
              <a:t> to provide constitutional status to the </a:t>
            </a:r>
            <a:r>
              <a:rPr lang="en-US" dirty="0" err="1" smtClean="0"/>
              <a:t>Panchayati</a:t>
            </a:r>
            <a:r>
              <a:rPr lang="en-US" dirty="0" smtClean="0"/>
              <a:t> raj institutions. This act was extended in </a:t>
            </a:r>
            <a:r>
              <a:rPr lang="en-US" dirty="0" err="1" smtClean="0"/>
              <a:t>Panchayats</a:t>
            </a:r>
            <a:r>
              <a:rPr lang="en-US" dirty="0" smtClean="0"/>
              <a:t> in tribal areas of eight states, namely Andhra Pradesh, Bihar, Gujarat , Himachal Pradesh , Maharashtra , Madhya Pradesh , Orissa and Rajasthan from 24 December 1996. Now </a:t>
            </a:r>
            <a:r>
              <a:rPr lang="en-US" dirty="0" err="1" smtClean="0"/>
              <a:t>Panchayati</a:t>
            </a:r>
            <a:r>
              <a:rPr lang="en-US" dirty="0" smtClean="0"/>
              <a:t> raj system exists in all the states except Nagaland, Meghalaya and Mizoram and Also all the Ups except Delhi.</a:t>
            </a:r>
            <a:endParaRPr lang="en-IN" dirty="0"/>
          </a:p>
        </p:txBody>
      </p:sp>
      <p:sp>
        <p:nvSpPr>
          <p:cNvPr id="2" name="Title 1"/>
          <p:cNvSpPr>
            <a:spLocks noGrp="1"/>
          </p:cNvSpPr>
          <p:nvPr>
            <p:ph type="title"/>
          </p:nvPr>
        </p:nvSpPr>
        <p:spPr/>
        <p:txBody>
          <a:bodyPr/>
          <a:lstStyle/>
          <a:p>
            <a:r>
              <a:rPr lang="en-US" dirty="0" smtClean="0"/>
              <a:t>INTRODUCTION</a:t>
            </a:r>
            <a:endParaRPr lang="en-IN" dirty="0"/>
          </a:p>
        </p:txBody>
      </p:sp>
    </p:spTree>
    <p:extLst>
      <p:ext uri="{BB962C8B-B14F-4D97-AF65-F5344CB8AC3E}">
        <p14:creationId xmlns:p14="http://schemas.microsoft.com/office/powerpoint/2010/main" val="3061550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80728"/>
            <a:ext cx="8229600" cy="5328592"/>
          </a:xfrm>
        </p:spPr>
        <p:txBody>
          <a:bodyPr>
            <a:noAutofit/>
          </a:bodyPr>
          <a:lstStyle/>
          <a:p>
            <a:pPr marL="0" indent="0">
              <a:buNone/>
            </a:pPr>
            <a:r>
              <a:rPr lang="en-US" sz="2000" dirty="0" smtClean="0"/>
              <a:t>A sentiments were expressed by Prime Minister </a:t>
            </a:r>
            <a:r>
              <a:rPr lang="en-US" sz="2000" dirty="0" err="1" smtClean="0"/>
              <a:t>Jawahar</a:t>
            </a:r>
            <a:r>
              <a:rPr lang="en-US" sz="2000" dirty="0" smtClean="0"/>
              <a:t> </a:t>
            </a:r>
            <a:r>
              <a:rPr lang="en-US" sz="2000" dirty="0" err="1" smtClean="0"/>
              <a:t>Lal</a:t>
            </a:r>
            <a:r>
              <a:rPr lang="en-US" sz="2000" dirty="0" smtClean="0"/>
              <a:t> Nehru. “India is poor because villages of India are poor. India will be rich if the villages of India are rich </a:t>
            </a:r>
            <a:r>
              <a:rPr lang="en-US" sz="2000" dirty="0" err="1" smtClean="0"/>
              <a:t>Panchayats</a:t>
            </a:r>
            <a:r>
              <a:rPr lang="en-US" sz="2000" dirty="0" smtClean="0"/>
              <a:t> should be given greater powers, for we want the villagers to have greater measure of </a:t>
            </a:r>
            <a:r>
              <a:rPr lang="en-US" sz="2000" dirty="0" err="1" smtClean="0"/>
              <a:t>swaraj</a:t>
            </a:r>
            <a:r>
              <a:rPr lang="en-US" sz="2000" dirty="0" smtClean="0"/>
              <a:t> (self-government)in their own villages[4] The </a:t>
            </a:r>
            <a:r>
              <a:rPr lang="en-US" sz="2000" dirty="0" err="1" smtClean="0"/>
              <a:t>Panchayats</a:t>
            </a:r>
            <a:r>
              <a:rPr lang="en-US" sz="2000" dirty="0" smtClean="0"/>
              <a:t> are expected to play an important role in rural development in India, particularly after independence. Plan documents of government and various committees have emphasized the importance of these bodies in the polity. </a:t>
            </a:r>
            <a:r>
              <a:rPr lang="en-US" sz="2000" dirty="0" err="1" smtClean="0"/>
              <a:t>panchayat</a:t>
            </a:r>
            <a:r>
              <a:rPr lang="en-US" sz="2000" dirty="0" smtClean="0"/>
              <a:t> is responsible for village development keeping transformation of social and economic life as its goal of development. the rural progress depends entirely on the existence of an active organization in the village which can bring all the people, in to common </a:t>
            </a:r>
            <a:r>
              <a:rPr lang="en-US" sz="2000" dirty="0" err="1" smtClean="0"/>
              <a:t>programmes</a:t>
            </a:r>
            <a:r>
              <a:rPr lang="en-US" sz="2000" dirty="0" smtClean="0"/>
              <a:t> to be carried out with the assistance of administration. To achieve this objective the second Five year Plan entailed the </a:t>
            </a:r>
            <a:r>
              <a:rPr lang="en-US" sz="2000" dirty="0" err="1" smtClean="0"/>
              <a:t>Panchayats</a:t>
            </a:r>
            <a:r>
              <a:rPr lang="en-US" sz="2000" dirty="0" smtClean="0"/>
              <a:t> to </a:t>
            </a:r>
            <a:r>
              <a:rPr lang="en-US" sz="2000" dirty="0" err="1" smtClean="0"/>
              <a:t>performcivic,developmental</a:t>
            </a:r>
            <a:r>
              <a:rPr lang="en-US" sz="2000" dirty="0" smtClean="0"/>
              <a:t>, land management and judicial functions. Subsequent plans and policy pronouncements of national leader to emphasized the role of </a:t>
            </a:r>
            <a:r>
              <a:rPr lang="en-US" sz="2000" dirty="0" err="1" smtClean="0"/>
              <a:t>Panchayats</a:t>
            </a:r>
            <a:r>
              <a:rPr lang="en-US" sz="2000" dirty="0" smtClean="0"/>
              <a:t> in village development[1] The role of </a:t>
            </a:r>
            <a:r>
              <a:rPr lang="en-US" sz="2000" dirty="0" err="1" smtClean="0"/>
              <a:t>gramapanchayat</a:t>
            </a:r>
            <a:r>
              <a:rPr lang="en-US" sz="2000" dirty="0" smtClean="0"/>
              <a:t> are[4]</a:t>
            </a:r>
          </a:p>
        </p:txBody>
      </p:sp>
      <p:sp>
        <p:nvSpPr>
          <p:cNvPr id="2" name="Title 1"/>
          <p:cNvSpPr>
            <a:spLocks noGrp="1"/>
          </p:cNvSpPr>
          <p:nvPr>
            <p:ph type="title"/>
          </p:nvPr>
        </p:nvSpPr>
        <p:spPr>
          <a:xfrm>
            <a:off x="611560" y="116632"/>
            <a:ext cx="7756263" cy="1054250"/>
          </a:xfrm>
        </p:spPr>
        <p:txBody>
          <a:bodyPr/>
          <a:lstStyle/>
          <a:p>
            <a:r>
              <a:rPr lang="en-US" dirty="0" smtClean="0"/>
              <a:t>LITERATURE SURVEY</a:t>
            </a:r>
            <a:endParaRPr lang="en-IN" dirty="0"/>
          </a:p>
        </p:txBody>
      </p:sp>
    </p:spTree>
    <p:extLst>
      <p:ext uri="{BB962C8B-B14F-4D97-AF65-F5344CB8AC3E}">
        <p14:creationId xmlns:p14="http://schemas.microsoft.com/office/powerpoint/2010/main" val="2743846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048672"/>
          </a:xfrm>
        </p:spPr>
        <p:txBody>
          <a:bodyPr>
            <a:normAutofit fontScale="92500" lnSpcReduction="20000"/>
          </a:bodyPr>
          <a:lstStyle/>
          <a:p>
            <a:pPr>
              <a:buFont typeface="Wingdings" pitchFamily="2" charset="2"/>
              <a:buChar char="Ø"/>
            </a:pPr>
            <a:r>
              <a:rPr lang="en-US" sz="2000" dirty="0" smtClean="0"/>
              <a:t>Implement schemes for the development of agriculture. </a:t>
            </a:r>
          </a:p>
          <a:p>
            <a:pPr>
              <a:buFont typeface="Wingdings" pitchFamily="2" charset="2"/>
              <a:buChar char="Ø"/>
            </a:pPr>
            <a:r>
              <a:rPr lang="en-US" sz="2000" dirty="0" smtClean="0"/>
              <a:t>Establishment of primary health </a:t>
            </a:r>
            <a:r>
              <a:rPr lang="en-US" sz="2000" dirty="0" err="1" smtClean="0"/>
              <a:t>centres</a:t>
            </a:r>
            <a:r>
              <a:rPr lang="en-US" sz="2000" dirty="0" smtClean="0"/>
              <a:t> and primary schools. </a:t>
            </a:r>
          </a:p>
          <a:p>
            <a:pPr>
              <a:buFont typeface="Wingdings" pitchFamily="2" charset="2"/>
              <a:buChar char="Ø"/>
            </a:pPr>
            <a:r>
              <a:rPr lang="en-US" sz="2000" dirty="0" smtClean="0"/>
              <a:t> Supply of drinking water, drainage, construction/repair of roads. </a:t>
            </a:r>
          </a:p>
          <a:p>
            <a:pPr>
              <a:buFont typeface="Wingdings" pitchFamily="2" charset="2"/>
              <a:buChar char="Ø"/>
            </a:pPr>
            <a:r>
              <a:rPr lang="en-US" sz="2000" dirty="0" smtClean="0"/>
              <a:t> Development of cottage and small. Scale industries and opening of cooperative societies. </a:t>
            </a:r>
          </a:p>
          <a:p>
            <a:pPr>
              <a:buFont typeface="Wingdings" pitchFamily="2" charset="2"/>
              <a:buChar char="Ø"/>
            </a:pPr>
            <a:r>
              <a:rPr lang="en-US" sz="2000" dirty="0" smtClean="0"/>
              <a:t> Establishment of youth organizations</a:t>
            </a:r>
          </a:p>
          <a:p>
            <a:pPr>
              <a:buFont typeface="Wingdings" pitchFamily="2" charset="2"/>
              <a:buChar char="Ø"/>
            </a:pPr>
            <a:endParaRPr lang="en-US" sz="2000" dirty="0"/>
          </a:p>
          <a:p>
            <a:pPr marL="0" indent="0">
              <a:buNone/>
            </a:pPr>
            <a:r>
              <a:rPr lang="en-US" sz="2000" dirty="0" smtClean="0"/>
              <a:t> BRIEF ABOUT OF START OF PANCHAYAT</a:t>
            </a:r>
          </a:p>
          <a:p>
            <a:pPr marL="0" indent="0">
              <a:buNone/>
            </a:pPr>
            <a:r>
              <a:rPr lang="en-US" sz="2000" dirty="0" smtClean="0"/>
              <a:t>The genesis of </a:t>
            </a:r>
            <a:r>
              <a:rPr lang="en-US" sz="2000" dirty="0" err="1" smtClean="0"/>
              <a:t>Panchayat</a:t>
            </a:r>
            <a:r>
              <a:rPr lang="en-US" sz="2000" dirty="0" smtClean="0"/>
              <a:t> Raj dates back to 1958, when </a:t>
            </a:r>
            <a:r>
              <a:rPr lang="en-US" sz="2000" dirty="0" err="1" smtClean="0"/>
              <a:t>Pandit</a:t>
            </a:r>
            <a:r>
              <a:rPr lang="en-US" sz="2000" dirty="0" smtClean="0"/>
              <a:t> Jawaharlal Nehru popularized the ideas after the recommendations of the Community Development </a:t>
            </a:r>
            <a:r>
              <a:rPr lang="en-US" sz="2000" dirty="0" err="1" smtClean="0"/>
              <a:t>Programme</a:t>
            </a:r>
            <a:r>
              <a:rPr lang="en-US" sz="2000" dirty="0" smtClean="0"/>
              <a:t> (1952) and the National Extension Service (1953), were approved by the NDC (National Development Council). Nehru coined this term as an extension of </a:t>
            </a:r>
            <a:r>
              <a:rPr lang="en-US" sz="2000" dirty="0" err="1" smtClean="0"/>
              <a:t>Gandhiji’s</a:t>
            </a:r>
            <a:r>
              <a:rPr lang="en-US" sz="2000" dirty="0" smtClean="0"/>
              <a:t> belief, that each village should be made responsible for its own affairs. The objective behind establishing such a system is to take democracy to the village level, by delegating powers to the people at the grass roots level. The implementation of the act (</a:t>
            </a:r>
            <a:r>
              <a:rPr lang="en-US" sz="2000" dirty="0" err="1" smtClean="0"/>
              <a:t>PanchayatSamiti</a:t>
            </a:r>
            <a:r>
              <a:rPr lang="en-US" sz="2000" dirty="0" smtClean="0"/>
              <a:t> and </a:t>
            </a:r>
            <a:r>
              <a:rPr lang="en-US" sz="2000" dirty="0" err="1" smtClean="0"/>
              <a:t>ZilaParishadAct</a:t>
            </a:r>
            <a:r>
              <a:rPr lang="en-US" sz="2000" dirty="0" smtClean="0"/>
              <a:t> of September 2, 1959) came into effect from October 2 when </a:t>
            </a:r>
            <a:r>
              <a:rPr lang="en-US" sz="2000" dirty="0" err="1" smtClean="0"/>
              <a:t>Panchayati</a:t>
            </a:r>
            <a:r>
              <a:rPr lang="en-US" sz="2000" dirty="0" smtClean="0"/>
              <a:t> raj was formally launched from </a:t>
            </a:r>
            <a:r>
              <a:rPr lang="en-US" sz="2000" dirty="0" err="1" smtClean="0"/>
              <a:t>Nagaur</a:t>
            </a:r>
            <a:r>
              <a:rPr lang="en-US" sz="2000" dirty="0" smtClean="0"/>
              <a:t> . Andhra Pradesh had launch soon </a:t>
            </a:r>
            <a:r>
              <a:rPr lang="en-US" sz="2000" dirty="0" err="1" smtClean="0"/>
              <a:t>after,on</a:t>
            </a:r>
            <a:r>
              <a:rPr lang="en-US" sz="2000" dirty="0" smtClean="0"/>
              <a:t> October 11 while Assam , Karnataka ,and madras had it in 1960. The state of Maharashtra had launch in 1964. One by one all the other states follow the suit later.</a:t>
            </a:r>
            <a:endParaRPr lang="en-IN" sz="2000" dirty="0"/>
          </a:p>
        </p:txBody>
      </p:sp>
    </p:spTree>
    <p:extLst>
      <p:ext uri="{BB962C8B-B14F-4D97-AF65-F5344CB8AC3E}">
        <p14:creationId xmlns:p14="http://schemas.microsoft.com/office/powerpoint/2010/main" val="1882025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400600"/>
          </a:xfrm>
        </p:spPr>
        <p:txBody>
          <a:bodyPr>
            <a:normAutofit fontScale="92500" lnSpcReduction="10000"/>
          </a:bodyPr>
          <a:lstStyle/>
          <a:p>
            <a:pPr marL="0" indent="0">
              <a:buNone/>
            </a:pPr>
            <a:r>
              <a:rPr lang="en-US" dirty="0" smtClean="0"/>
              <a:t>The role of </a:t>
            </a:r>
            <a:r>
              <a:rPr lang="en-US" dirty="0" err="1" smtClean="0"/>
              <a:t>panchayats</a:t>
            </a:r>
            <a:r>
              <a:rPr lang="en-US" dirty="0" smtClean="0"/>
              <a:t> varies from state to state in the implementation of Centrally Sponsored Schemes (CSSs), which </a:t>
            </a:r>
          </a:p>
          <a:p>
            <a:pPr marL="0" indent="0">
              <a:buNone/>
            </a:pPr>
            <a:r>
              <a:rPr lang="en-US" dirty="0" smtClean="0"/>
              <a:t>are administered by Central Ministries. Further, since </a:t>
            </a:r>
            <a:r>
              <a:rPr lang="en-US" dirty="0" err="1" smtClean="0"/>
              <a:t>Panchayat</a:t>
            </a:r>
            <a:r>
              <a:rPr lang="en-US" dirty="0" smtClean="0"/>
              <a:t> is a states subject, states vary in the extent to which </a:t>
            </a:r>
          </a:p>
          <a:p>
            <a:pPr marL="0" indent="0">
              <a:buNone/>
            </a:pPr>
            <a:r>
              <a:rPr lang="en-US" dirty="0" smtClean="0"/>
              <a:t>they devolve role and responsibilities to </a:t>
            </a:r>
            <a:r>
              <a:rPr lang="en-US" dirty="0" err="1" smtClean="0"/>
              <a:t>Panchayats</a:t>
            </a:r>
            <a:r>
              <a:rPr lang="en-US" dirty="0" smtClean="0"/>
              <a:t> in planning, implementation and monitoring of different CSSs. </a:t>
            </a:r>
          </a:p>
          <a:p>
            <a:pPr marL="0" indent="0">
              <a:buNone/>
            </a:pPr>
            <a:r>
              <a:rPr lang="en-US" dirty="0" smtClean="0"/>
              <a:t>Among the major CSSs, Mahatma Gandhi National Rural Employment Guarantee </a:t>
            </a:r>
            <a:r>
              <a:rPr lang="en-US" dirty="0" err="1" smtClean="0"/>
              <a:t>Programme</a:t>
            </a:r>
            <a:r>
              <a:rPr lang="en-US" dirty="0" smtClean="0"/>
              <a:t> (MGNREGS), </a:t>
            </a:r>
          </a:p>
          <a:p>
            <a:pPr marL="0" indent="0">
              <a:buNone/>
            </a:pPr>
            <a:r>
              <a:rPr lang="en-US" dirty="0" err="1" smtClean="0"/>
              <a:t>Saakshar</a:t>
            </a:r>
            <a:r>
              <a:rPr lang="en-US" dirty="0" smtClean="0"/>
              <a:t> Bharat Mission, Indira </a:t>
            </a:r>
            <a:r>
              <a:rPr lang="en-US" dirty="0" err="1" smtClean="0"/>
              <a:t>AwasYojna</a:t>
            </a:r>
            <a:r>
              <a:rPr lang="en-US" dirty="0" smtClean="0"/>
              <a:t>(IAY) and National Rural Drinking Water </a:t>
            </a:r>
            <a:r>
              <a:rPr lang="en-US" dirty="0" err="1" smtClean="0"/>
              <a:t>Programme</a:t>
            </a:r>
            <a:r>
              <a:rPr lang="en-US" dirty="0" smtClean="0"/>
              <a:t> (NRDWP),provide </a:t>
            </a:r>
          </a:p>
          <a:p>
            <a:pPr marL="0" indent="0">
              <a:buNone/>
            </a:pPr>
            <a:r>
              <a:rPr lang="en-US" dirty="0" smtClean="0"/>
              <a:t>significant roles and responsibilities to </a:t>
            </a:r>
            <a:r>
              <a:rPr lang="en-US" dirty="0" err="1" smtClean="0"/>
              <a:t>Panchayats</a:t>
            </a:r>
            <a:r>
              <a:rPr lang="en-US" dirty="0" smtClean="0"/>
              <a:t>. Gram </a:t>
            </a:r>
            <a:r>
              <a:rPr lang="en-US" dirty="0" err="1" smtClean="0"/>
              <a:t>Panchayats</a:t>
            </a:r>
            <a:r>
              <a:rPr lang="en-US" dirty="0" smtClean="0"/>
              <a:t> are given financial aids on recommendations of </a:t>
            </a:r>
          </a:p>
          <a:p>
            <a:pPr marL="0" indent="0">
              <a:buNone/>
            </a:pPr>
            <a:r>
              <a:rPr lang="en-US" dirty="0" smtClean="0"/>
              <a:t>state finance commission. </a:t>
            </a:r>
            <a:r>
              <a:rPr lang="en-US" dirty="0" err="1" smtClean="0"/>
              <a:t>SampoornaSwachchtaAbhiyan</a:t>
            </a:r>
            <a:r>
              <a:rPr lang="en-US" dirty="0" smtClean="0"/>
              <a:t> (Complete Cleanliness Mission) is a </a:t>
            </a:r>
            <a:r>
              <a:rPr lang="en-US" dirty="0" err="1" smtClean="0"/>
              <a:t>programme</a:t>
            </a:r>
            <a:r>
              <a:rPr lang="en-US" dirty="0" smtClean="0"/>
              <a:t> financed </a:t>
            </a:r>
          </a:p>
          <a:p>
            <a:pPr marL="0" indent="0">
              <a:buNone/>
            </a:pPr>
            <a:r>
              <a:rPr lang="en-US" dirty="0" smtClean="0"/>
              <a:t>by the Indian Government with an objective to provide toilets to all rural families by the end of year 2012.</a:t>
            </a:r>
            <a:endParaRPr lang="en-IN" dirty="0"/>
          </a:p>
        </p:txBody>
      </p:sp>
      <p:sp>
        <p:nvSpPr>
          <p:cNvPr id="2" name="Title 1"/>
          <p:cNvSpPr>
            <a:spLocks noGrp="1"/>
          </p:cNvSpPr>
          <p:nvPr>
            <p:ph type="title"/>
          </p:nvPr>
        </p:nvSpPr>
        <p:spPr>
          <a:xfrm>
            <a:off x="611560" y="44624"/>
            <a:ext cx="7756263" cy="1054250"/>
          </a:xfrm>
        </p:spPr>
        <p:txBody>
          <a:bodyPr/>
          <a:lstStyle/>
          <a:p>
            <a:r>
              <a:rPr lang="en-IN" sz="3600" dirty="0" smtClean="0"/>
              <a:t>ROLE OF PANCHAYAT</a:t>
            </a:r>
            <a:endParaRPr lang="en-IN" sz="3600" dirty="0"/>
          </a:p>
        </p:txBody>
      </p:sp>
    </p:spTree>
    <p:extLst>
      <p:ext uri="{BB962C8B-B14F-4D97-AF65-F5344CB8AC3E}">
        <p14:creationId xmlns:p14="http://schemas.microsoft.com/office/powerpoint/2010/main" val="2113528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616624"/>
          </a:xfrm>
        </p:spPr>
        <p:txBody>
          <a:bodyPr>
            <a:noAutofit/>
          </a:bodyPr>
          <a:lstStyle/>
          <a:p>
            <a:pPr marL="0" indent="0">
              <a:buNone/>
            </a:pPr>
            <a:r>
              <a:rPr lang="en-US" sz="2000" dirty="0" err="1" smtClean="0"/>
              <a:t>Ramchandrapuram</a:t>
            </a:r>
            <a:r>
              <a:rPr lang="en-US" sz="2000" dirty="0" smtClean="0"/>
              <a:t> village near Hyderabad, has become India’s first e-</a:t>
            </a:r>
            <a:r>
              <a:rPr lang="en-US" sz="2000" dirty="0" err="1" smtClean="0"/>
              <a:t>panchayat</a:t>
            </a:r>
            <a:r>
              <a:rPr lang="en-US" sz="2000" dirty="0" smtClean="0"/>
              <a:t>, enabling villagers to settle disputes through an express web-enabled </a:t>
            </a:r>
            <a:r>
              <a:rPr lang="en-US" sz="2000" dirty="0" err="1" smtClean="0"/>
              <a:t>system.The</a:t>
            </a:r>
            <a:r>
              <a:rPr lang="en-US" sz="2000" dirty="0" smtClean="0"/>
              <a:t> Andhra Pradesh unit of the National Informatics Centre (NIC) has implemented the pilot project labeled as, “The Electronic Knowledge-based </a:t>
            </a:r>
            <a:r>
              <a:rPr lang="en-US" sz="2000" dirty="0" err="1" smtClean="0"/>
              <a:t>Panchayat</a:t>
            </a:r>
            <a:r>
              <a:rPr lang="en-US" sz="2000" dirty="0" smtClean="0"/>
              <a:t> (</a:t>
            </a:r>
            <a:r>
              <a:rPr lang="en-US" sz="2000" dirty="0" err="1" smtClean="0"/>
              <a:t>EKPanch</a:t>
            </a:r>
            <a:r>
              <a:rPr lang="en-US" sz="2000" dirty="0" smtClean="0"/>
              <a:t>) project.” </a:t>
            </a:r>
            <a:r>
              <a:rPr lang="en-US" sz="2000" dirty="0" err="1" smtClean="0"/>
              <a:t>Epanchayat</a:t>
            </a:r>
            <a:r>
              <a:rPr lang="en-US" sz="2000" dirty="0" smtClean="0"/>
              <a:t> is a software product conceptualized, designed and developed by National Informatics Centre, Hyderabad, Andhra Pradesh , as a part of its e governance initiatives . E-</a:t>
            </a:r>
            <a:r>
              <a:rPr lang="en-US" sz="2000" dirty="0" err="1" smtClean="0"/>
              <a:t>Panchayat</a:t>
            </a:r>
            <a:r>
              <a:rPr lang="en-US" sz="2000" dirty="0" smtClean="0"/>
              <a:t> has been designed taking into consideration all the information and knowledge management requirements in a Gram </a:t>
            </a:r>
            <a:r>
              <a:rPr lang="en-US" sz="2000" dirty="0" err="1" smtClean="0"/>
              <a:t>Panchayat</a:t>
            </a:r>
            <a:r>
              <a:rPr lang="en-US" sz="2000" dirty="0" smtClean="0"/>
              <a:t>. There are approximately 250000 </a:t>
            </a:r>
            <a:r>
              <a:rPr lang="en-US" sz="2000" dirty="0" err="1" smtClean="0"/>
              <a:t>panchayats</a:t>
            </a:r>
            <a:r>
              <a:rPr lang="en-US" sz="2000" dirty="0" smtClean="0"/>
              <a:t> in India mapped by NIC and ministry of </a:t>
            </a:r>
            <a:r>
              <a:rPr lang="en-US" sz="2000" dirty="0" err="1" smtClean="0"/>
              <a:t>Pancahyati</a:t>
            </a:r>
            <a:r>
              <a:rPr lang="en-US" sz="2000" dirty="0" smtClean="0"/>
              <a:t> Raj on the </a:t>
            </a:r>
            <a:r>
              <a:rPr lang="en-US" sz="2000" dirty="0" err="1" smtClean="0"/>
              <a:t>Ministrywebsite</a:t>
            </a:r>
            <a:r>
              <a:rPr lang="en-US" sz="2000" dirty="0" smtClean="0"/>
              <a:t> under the project called E-</a:t>
            </a:r>
            <a:r>
              <a:rPr lang="en-US" sz="2000" dirty="0" err="1" smtClean="0"/>
              <a:t>Panchayat</a:t>
            </a:r>
            <a:r>
              <a:rPr lang="en-US" sz="2000" dirty="0" smtClean="0"/>
              <a:t>. </a:t>
            </a:r>
            <a:r>
              <a:rPr lang="en-US" sz="2000" dirty="0" err="1" smtClean="0"/>
              <a:t>However,it</a:t>
            </a:r>
            <a:r>
              <a:rPr lang="en-US" sz="2000" dirty="0" smtClean="0"/>
              <a:t> is difficult to find any information about single </a:t>
            </a:r>
            <a:r>
              <a:rPr lang="en-US" sz="2000" dirty="0" err="1" smtClean="0"/>
              <a:t>Panchayat</a:t>
            </a:r>
            <a:r>
              <a:rPr lang="en-US" sz="2000" dirty="0" smtClean="0"/>
              <a:t> . With this background the National Internet Exchange of India (NIXI)and the Digital Empowerment Foundation (DEF) initiated and rolled forward the concept of Digital </a:t>
            </a:r>
            <a:r>
              <a:rPr lang="en-US" sz="2000" dirty="0" err="1" smtClean="0"/>
              <a:t>Panchayat</a:t>
            </a:r>
            <a:r>
              <a:rPr lang="en-US" sz="2000" smtClean="0"/>
              <a:t> Programme</a:t>
            </a:r>
            <a:r>
              <a:rPr lang="en-US" sz="2000" dirty="0" smtClean="0"/>
              <a:t> across the nation .E-</a:t>
            </a:r>
            <a:r>
              <a:rPr lang="en-US" sz="2000" dirty="0" err="1" smtClean="0"/>
              <a:t>Panchayat</a:t>
            </a:r>
            <a:r>
              <a:rPr lang="en-US" sz="2000" dirty="0" smtClean="0"/>
              <a:t> means –a web based dynamic digital interface created for each and every </a:t>
            </a:r>
            <a:r>
              <a:rPr lang="en-US" sz="2000" dirty="0" err="1" smtClean="0"/>
              <a:t>panchayat</a:t>
            </a:r>
            <a:r>
              <a:rPr lang="en-US" sz="2000" dirty="0" smtClean="0"/>
              <a:t> in India, giving information about particular </a:t>
            </a:r>
            <a:r>
              <a:rPr lang="en-US" sz="2000" dirty="0" err="1" smtClean="0"/>
              <a:t>Panchayat</a:t>
            </a:r>
            <a:r>
              <a:rPr lang="en-US" sz="2000" dirty="0" smtClean="0"/>
              <a:t> in a two way flow of content. The objective is to facilitate and improve </a:t>
            </a:r>
            <a:r>
              <a:rPr lang="en-US" sz="2000" dirty="0" err="1" smtClean="0"/>
              <a:t>Panchayat</a:t>
            </a:r>
            <a:r>
              <a:rPr lang="en-US" sz="2000" dirty="0" smtClean="0"/>
              <a:t> functioning on day-to-day </a:t>
            </a:r>
            <a:r>
              <a:rPr lang="en-US" sz="2000" dirty="0" err="1" smtClean="0"/>
              <a:t>basis,through</a:t>
            </a:r>
            <a:r>
              <a:rPr lang="en-US" sz="2000" dirty="0" smtClean="0"/>
              <a:t> two way flow of information and content.</a:t>
            </a:r>
            <a:endParaRPr lang="en-IN" sz="2000" dirty="0"/>
          </a:p>
        </p:txBody>
      </p:sp>
      <p:sp>
        <p:nvSpPr>
          <p:cNvPr id="2" name="Title 1"/>
          <p:cNvSpPr>
            <a:spLocks noGrp="1"/>
          </p:cNvSpPr>
          <p:nvPr>
            <p:ph type="title"/>
          </p:nvPr>
        </p:nvSpPr>
        <p:spPr>
          <a:xfrm>
            <a:off x="457200" y="0"/>
            <a:ext cx="8229600" cy="980728"/>
          </a:xfrm>
        </p:spPr>
        <p:txBody>
          <a:bodyPr/>
          <a:lstStyle/>
          <a:p>
            <a:r>
              <a:rPr lang="en-IN" dirty="0" smtClean="0"/>
              <a:t>E-PANCHAYAT</a:t>
            </a:r>
            <a:endParaRPr lang="en-IN" dirty="0"/>
          </a:p>
        </p:txBody>
      </p:sp>
    </p:spTree>
    <p:extLst>
      <p:ext uri="{BB962C8B-B14F-4D97-AF65-F5344CB8AC3E}">
        <p14:creationId xmlns:p14="http://schemas.microsoft.com/office/powerpoint/2010/main" val="3066561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4857403"/>
          </a:xfrm>
        </p:spPr>
        <p:txBody>
          <a:bodyPr>
            <a:noAutofit/>
          </a:bodyPr>
          <a:lstStyle/>
          <a:p>
            <a:pPr marL="0" indent="0">
              <a:buNone/>
            </a:pPr>
            <a:r>
              <a:rPr lang="en-US" sz="1600" dirty="0" smtClean="0"/>
              <a:t>The 73rd amendment of the constitution is a watershed development that could genuinely impact the role of </a:t>
            </a:r>
            <a:r>
              <a:rPr lang="en-US" sz="1600" dirty="0" err="1" smtClean="0"/>
              <a:t>panchayati</a:t>
            </a:r>
            <a:r>
              <a:rPr lang="en-US" sz="1600" dirty="0" smtClean="0"/>
              <a:t> raj institution in self-governance. The software facilitates generation of certificates. Rural local governments (henceforth referred to as </a:t>
            </a:r>
            <a:r>
              <a:rPr lang="en-US" sz="1600" dirty="0" err="1" smtClean="0"/>
              <a:t>Panchayats</a:t>
            </a:r>
            <a:r>
              <a:rPr lang="en-US" sz="1600" dirty="0" smtClean="0"/>
              <a:t>) have been given a wide range of powers and duties related to </a:t>
            </a:r>
            <a:r>
              <a:rPr lang="en-US" sz="1600" dirty="0" err="1" smtClean="0"/>
              <a:t>ruraldevelopment</a:t>
            </a:r>
            <a:r>
              <a:rPr lang="en-US" sz="1600" dirty="0" smtClean="0"/>
              <a:t>, implementation of anti-poverty programs, job creation, rural marketing, social and political empowerment of weaker sections of the society, and so on. </a:t>
            </a:r>
            <a:r>
              <a:rPr lang="en-US" sz="1600" dirty="0" err="1" smtClean="0"/>
              <a:t>Panchayats</a:t>
            </a:r>
            <a:r>
              <a:rPr lang="en-US" sz="1600" dirty="0" smtClean="0"/>
              <a:t> are also instrumental in mobilizing the dwellers and other agencies for designing and implementing rural development initiatives that are more adapted to local needs payment gateway for citizens, E-sign facility for </a:t>
            </a:r>
            <a:r>
              <a:rPr lang="en-US" sz="1600" dirty="0" err="1" smtClean="0"/>
              <a:t>Panchayat</a:t>
            </a:r>
            <a:r>
              <a:rPr lang="en-US" sz="1600" dirty="0" smtClean="0"/>
              <a:t> functionaries SMS and email alerts. The computerization of all 3-tiers of PRIs i.e. </a:t>
            </a:r>
            <a:r>
              <a:rPr lang="en-US" sz="1600" dirty="0" err="1" smtClean="0"/>
              <a:t>Zila</a:t>
            </a:r>
            <a:r>
              <a:rPr lang="en-US" sz="1600" dirty="0" smtClean="0"/>
              <a:t> </a:t>
            </a:r>
            <a:r>
              <a:rPr lang="en-US" sz="1600" dirty="0" err="1" smtClean="0"/>
              <a:t>Praja</a:t>
            </a:r>
            <a:r>
              <a:rPr lang="en-US" sz="1600" dirty="0" smtClean="0"/>
              <a:t> </a:t>
            </a:r>
            <a:r>
              <a:rPr lang="en-US" sz="1600" dirty="0" err="1" smtClean="0"/>
              <a:t>Parishad</a:t>
            </a:r>
            <a:r>
              <a:rPr lang="en-US" sz="1600" dirty="0" smtClean="0"/>
              <a:t>, </a:t>
            </a:r>
            <a:r>
              <a:rPr lang="en-US" sz="1600" dirty="0" err="1" smtClean="0"/>
              <a:t>Mandal</a:t>
            </a:r>
            <a:r>
              <a:rPr lang="en-US" sz="1600" dirty="0" smtClean="0"/>
              <a:t> </a:t>
            </a:r>
            <a:r>
              <a:rPr lang="en-US" sz="1600" dirty="0" err="1" smtClean="0"/>
              <a:t>Praja</a:t>
            </a:r>
            <a:r>
              <a:rPr lang="en-US" sz="1600" dirty="0" smtClean="0"/>
              <a:t> </a:t>
            </a:r>
            <a:r>
              <a:rPr lang="en-US" sz="1600" dirty="0" err="1" smtClean="0"/>
              <a:t>Parishad</a:t>
            </a:r>
            <a:r>
              <a:rPr lang="en-US" sz="1600" dirty="0" smtClean="0"/>
              <a:t> (block) and Gram </a:t>
            </a:r>
            <a:r>
              <a:rPr lang="en-US" sz="1600" dirty="0" err="1" smtClean="0"/>
              <a:t>Panchayats</a:t>
            </a:r>
            <a:r>
              <a:rPr lang="en-US" sz="1600" dirty="0" smtClean="0"/>
              <a:t>. It creates an environment in which people feel empowered, establishes a system that ensures people can easily avail their fundamental rights to information, and broadens the scope of local government. Establishment of the e-</a:t>
            </a:r>
            <a:r>
              <a:rPr lang="en-US" sz="1600" dirty="0" err="1" smtClean="0"/>
              <a:t>Panchayat</a:t>
            </a:r>
            <a:r>
              <a:rPr lang="en-US" sz="1600" dirty="0" smtClean="0"/>
              <a:t> in every village across the country is an elaborate process. ICT intervention should not be understood in isolation. ICTs function in a </a:t>
            </a:r>
            <a:r>
              <a:rPr lang="en-US" sz="1600" dirty="0" err="1" smtClean="0"/>
              <a:t>sociocultural</a:t>
            </a:r>
            <a:r>
              <a:rPr lang="en-US" sz="1600" dirty="0" smtClean="0"/>
              <a:t>, political, and economic milieu. Their efficacy is contingent on the various forces and realities that coalesce to shape the environment into which they are introduced. To equip every </a:t>
            </a:r>
            <a:r>
              <a:rPr lang="en-US" sz="1600" dirty="0" err="1" smtClean="0"/>
              <a:t>Panchayat</a:t>
            </a:r>
            <a:r>
              <a:rPr lang="en-US" sz="1600" dirty="0" smtClean="0"/>
              <a:t> with a computer and to provide it with Internet connectivity would not be an easy task, if we look at the current status of Internet connectivity and </a:t>
            </a:r>
            <a:r>
              <a:rPr lang="en-US" sz="1600" dirty="0" err="1" smtClean="0"/>
              <a:t>otherprerequisites</a:t>
            </a:r>
            <a:r>
              <a:rPr lang="en-US" sz="1600" dirty="0" smtClean="0"/>
              <a:t> for ICT enabled system of governance in rural areas. A workable system of e-</a:t>
            </a:r>
            <a:r>
              <a:rPr lang="en-US" sz="1600" dirty="0" err="1" smtClean="0"/>
              <a:t>Panchayats</a:t>
            </a:r>
            <a:r>
              <a:rPr lang="en-US" sz="1600" dirty="0" smtClean="0"/>
              <a:t> warrants financial resources, computer applications, skilled human resource and political will.</a:t>
            </a:r>
            <a:endParaRPr lang="en-IN" sz="1600" dirty="0"/>
          </a:p>
        </p:txBody>
      </p:sp>
      <p:sp>
        <p:nvSpPr>
          <p:cNvPr id="2" name="Title 1"/>
          <p:cNvSpPr>
            <a:spLocks noGrp="1"/>
          </p:cNvSpPr>
          <p:nvPr>
            <p:ph type="title"/>
          </p:nvPr>
        </p:nvSpPr>
        <p:spPr>
          <a:xfrm>
            <a:off x="457200" y="274638"/>
            <a:ext cx="8229600" cy="850106"/>
          </a:xfrm>
        </p:spPr>
        <p:txBody>
          <a:bodyPr>
            <a:normAutofit fontScale="90000"/>
          </a:bodyPr>
          <a:lstStyle/>
          <a:p>
            <a:r>
              <a:rPr lang="en-US" dirty="0" smtClean="0"/>
              <a:t> </a:t>
            </a:r>
            <a:r>
              <a:rPr lang="en-US" sz="4000" dirty="0" smtClean="0"/>
              <a:t>DIFFERENCE BETWEEN E-PANCHAYAT AND PANCHAYAT</a:t>
            </a:r>
            <a:endParaRPr lang="en-IN" sz="4000" dirty="0"/>
          </a:p>
        </p:txBody>
      </p:sp>
    </p:spTree>
    <p:extLst>
      <p:ext uri="{BB962C8B-B14F-4D97-AF65-F5344CB8AC3E}">
        <p14:creationId xmlns:p14="http://schemas.microsoft.com/office/powerpoint/2010/main" val="708541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95536" y="2276872"/>
            <a:ext cx="8229600" cy="6335713"/>
          </a:xfrm>
        </p:spPr>
        <p:txBody>
          <a:bodyPr/>
          <a:lstStyle/>
          <a:p>
            <a:pPr marL="0" indent="0">
              <a:buNone/>
            </a:pPr>
            <a:r>
              <a:rPr lang="en-US" dirty="0"/>
              <a:t>I</a:t>
            </a:r>
            <a:r>
              <a:rPr lang="en-US" dirty="0" smtClean="0"/>
              <a:t>n an effort to take e-governance to the grass-roots level, </a:t>
            </a:r>
            <a:r>
              <a:rPr lang="en-US" dirty="0" err="1" smtClean="0"/>
              <a:t>telanganapanchayat</a:t>
            </a:r>
            <a:r>
              <a:rPr lang="en-US" dirty="0" smtClean="0"/>
              <a:t> raj department is set to launch e-</a:t>
            </a:r>
            <a:r>
              <a:rPr lang="en-US" dirty="0" err="1" smtClean="0"/>
              <a:t>panchayat</a:t>
            </a:r>
            <a:r>
              <a:rPr lang="en-US" dirty="0" smtClean="0"/>
              <a:t> initiative soon in </a:t>
            </a:r>
            <a:r>
              <a:rPr lang="en-US" dirty="0" err="1" smtClean="0"/>
              <a:t>DomakondaMandal</a:t>
            </a:r>
            <a:r>
              <a:rPr lang="en-US" dirty="0" smtClean="0"/>
              <a:t> of </a:t>
            </a:r>
            <a:r>
              <a:rPr lang="en-US" dirty="0" err="1" smtClean="0"/>
              <a:t>Nizamabad</a:t>
            </a:r>
            <a:r>
              <a:rPr lang="en-US" dirty="0" smtClean="0"/>
              <a:t> District. E-</a:t>
            </a:r>
            <a:r>
              <a:rPr lang="en-US" dirty="0" err="1" smtClean="0"/>
              <a:t>panchayatprogramme</a:t>
            </a:r>
            <a:r>
              <a:rPr lang="en-US" dirty="0" smtClean="0"/>
              <a:t> will cover 18 gram </a:t>
            </a:r>
            <a:r>
              <a:rPr lang="en-US" dirty="0" err="1" smtClean="0"/>
              <a:t>panchayats</a:t>
            </a:r>
            <a:r>
              <a:rPr lang="en-US" dirty="0" smtClean="0"/>
              <a:t> and all of them will be connected with internet, enabling them to offer a wide range of services to the rural </a:t>
            </a:r>
          </a:p>
          <a:p>
            <a:pPr marL="0" indent="0">
              <a:buNone/>
            </a:pPr>
            <a:r>
              <a:rPr lang="en-US" dirty="0" smtClean="0"/>
              <a:t>people.</a:t>
            </a:r>
            <a:endParaRPr lang="en-IN" dirty="0" smtClean="0"/>
          </a:p>
          <a:p>
            <a:pPr marL="0" indent="0">
              <a:buNone/>
            </a:pPr>
            <a:endParaRPr lang="en-IN" dirty="0"/>
          </a:p>
        </p:txBody>
      </p:sp>
      <p:sp>
        <p:nvSpPr>
          <p:cNvPr id="2" name="TextBox 1"/>
          <p:cNvSpPr txBox="1"/>
          <p:nvPr/>
        </p:nvSpPr>
        <p:spPr>
          <a:xfrm>
            <a:off x="395536" y="332656"/>
            <a:ext cx="7632848" cy="1477328"/>
          </a:xfrm>
          <a:prstGeom prst="rect">
            <a:avLst/>
          </a:prstGeom>
          <a:noFill/>
        </p:spPr>
        <p:txBody>
          <a:bodyPr wrap="square" rtlCol="0">
            <a:spAutoFit/>
          </a:bodyPr>
          <a:lstStyle/>
          <a:p>
            <a:r>
              <a:rPr lang="en-US" dirty="0"/>
              <a:t>.”Now, taking the online services to the doorsteps of </a:t>
            </a:r>
            <a:r>
              <a:rPr lang="en-US" dirty="0" err="1"/>
              <a:t>panchayats</a:t>
            </a:r>
            <a:r>
              <a:rPr lang="en-US" dirty="0"/>
              <a:t>, the </a:t>
            </a:r>
            <a:r>
              <a:rPr lang="en-US" dirty="0" err="1"/>
              <a:t>Telangana</a:t>
            </a:r>
            <a:r>
              <a:rPr lang="en-US" dirty="0"/>
              <a:t> government has kicked off the e-</a:t>
            </a:r>
            <a:r>
              <a:rPr lang="en-US" dirty="0" err="1"/>
              <a:t>panchayat</a:t>
            </a:r>
            <a:r>
              <a:rPr lang="en-US" dirty="0"/>
              <a:t> initiative. Also called </a:t>
            </a:r>
            <a:r>
              <a:rPr lang="en-US" dirty="0" err="1"/>
              <a:t>PalleSamagraSevaKendram</a:t>
            </a:r>
            <a:r>
              <a:rPr lang="en-US" dirty="0"/>
              <a:t>(PSSK). These service would be available in 100 </a:t>
            </a:r>
            <a:r>
              <a:rPr lang="en-US" dirty="0" err="1"/>
              <a:t>panchayats,including</a:t>
            </a:r>
            <a:r>
              <a:rPr lang="en-US" dirty="0"/>
              <a:t> 23 in </a:t>
            </a:r>
            <a:r>
              <a:rPr lang="en-US" dirty="0" err="1"/>
              <a:t>Karimnagar</a:t>
            </a:r>
            <a:r>
              <a:rPr lang="en-US" dirty="0"/>
              <a:t> , 13 in </a:t>
            </a:r>
            <a:r>
              <a:rPr lang="en-US" dirty="0" err="1"/>
              <a:t>khammam</a:t>
            </a:r>
            <a:r>
              <a:rPr lang="en-US" dirty="0"/>
              <a:t> and an 10 in </a:t>
            </a:r>
            <a:r>
              <a:rPr lang="en-US" dirty="0" err="1"/>
              <a:t>Nizamabad</a:t>
            </a:r>
            <a:r>
              <a:rPr lang="en-US" dirty="0"/>
              <a:t> districts.</a:t>
            </a:r>
          </a:p>
        </p:txBody>
      </p:sp>
    </p:spTree>
    <p:extLst>
      <p:ext uri="{BB962C8B-B14F-4D97-AF65-F5344CB8AC3E}">
        <p14:creationId xmlns:p14="http://schemas.microsoft.com/office/powerpoint/2010/main" val="33484449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58</TotalTime>
  <Words>1985</Words>
  <Application>Microsoft Office PowerPoint</Application>
  <PresentationFormat>On-screen Show (4:3)</PresentationFormat>
  <Paragraphs>48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Hardcover</vt:lpstr>
      <vt:lpstr>E-GRAMAPANCHAYAT</vt:lpstr>
      <vt:lpstr>ABSTRACT</vt:lpstr>
      <vt:lpstr>INTRODUCTION</vt:lpstr>
      <vt:lpstr>LITERATURE SURVEY</vt:lpstr>
      <vt:lpstr>PowerPoint Presentation</vt:lpstr>
      <vt:lpstr>ROLE OF PANCHAYAT</vt:lpstr>
      <vt:lpstr>E-PANCHAYAT</vt:lpstr>
      <vt:lpstr> DIFFERENCE BETWEEN E-PANCHAYAT AND PANCHAYAT</vt:lpstr>
      <vt:lpstr>PowerPoint Presentation</vt:lpstr>
      <vt:lpstr>PLACES WHERE E-PANCHAYAT ARE CARRIED OUT IN INDIA</vt:lpstr>
      <vt:lpstr>BEST E-PANCHAYAT IN INDIA 2015</vt:lpstr>
      <vt:lpstr>ACKNOWLEDGMENT</vt:lpstr>
      <vt:lpstr>CONCLUSION </vt:lpstr>
      <vt:lpstr>SOFTWARE  REQUIREMENT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ananya prabhu B .G</dc:creator>
  <cp:lastModifiedBy>ananya prabhu B .G</cp:lastModifiedBy>
  <cp:revision>7</cp:revision>
  <dcterms:created xsi:type="dcterms:W3CDTF">2023-05-26T04:55:53Z</dcterms:created>
  <dcterms:modified xsi:type="dcterms:W3CDTF">2023-05-26T16:59:26Z</dcterms:modified>
</cp:coreProperties>
</file>