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9" r:id="rId2"/>
    <p:sldId id="259" r:id="rId3"/>
    <p:sldId id="258" r:id="rId4"/>
    <p:sldId id="275" r:id="rId5"/>
    <p:sldId id="257" r:id="rId6"/>
    <p:sldId id="256" r:id="rId7"/>
    <p:sldId id="278" r:id="rId8"/>
    <p:sldId id="260" r:id="rId9"/>
    <p:sldId id="270" r:id="rId10"/>
    <p:sldId id="271" r:id="rId11"/>
    <p:sldId id="262" r:id="rId12"/>
    <p:sldId id="263" r:id="rId13"/>
    <p:sldId id="276" r:id="rId14"/>
    <p:sldId id="265" r:id="rId15"/>
    <p:sldId id="266" r:id="rId16"/>
    <p:sldId id="268" r:id="rId17"/>
    <p:sldId id="267"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DA641-0EBC-4AFF-B6D9-938FA476431B}"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57090-F536-4359-9C6D-9AEBCDB8F798}" type="slidenum">
              <a:rPr lang="en-US" smtClean="0"/>
              <a:t>‹#›</a:t>
            </a:fld>
            <a:endParaRPr lang="en-US"/>
          </a:p>
        </p:txBody>
      </p:sp>
    </p:spTree>
    <p:extLst>
      <p:ext uri="{BB962C8B-B14F-4D97-AF65-F5344CB8AC3E}">
        <p14:creationId xmlns:p14="http://schemas.microsoft.com/office/powerpoint/2010/main" val="3206811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74114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CB0C2-882F-4EFD-ACBE-140DF9EBADD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268148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3848723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9611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211702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1686318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1525729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4080257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115594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376913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264911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CB0C2-882F-4EFD-ACBE-140DF9EBADD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92791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CB0C2-882F-4EFD-ACBE-140DF9EBADD2}"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47071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373454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23751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EFCB0C2-882F-4EFD-ACBE-140DF9EBADD2}" type="datetimeFigureOut">
              <a:rPr lang="en-US" smtClean="0"/>
              <a:t>1/24/2020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22137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CB0C2-882F-4EFD-ACBE-140DF9EBADD2}"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5AFE5-6D49-4CE6-81D1-5291483255AC}" type="slidenum">
              <a:rPr lang="en-US" smtClean="0"/>
              <a:t>‹#›</a:t>
            </a:fld>
            <a:endParaRPr lang="en-US"/>
          </a:p>
        </p:txBody>
      </p:sp>
    </p:spTree>
    <p:extLst>
      <p:ext uri="{BB962C8B-B14F-4D97-AF65-F5344CB8AC3E}">
        <p14:creationId xmlns:p14="http://schemas.microsoft.com/office/powerpoint/2010/main" val="6998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FCB0C2-882F-4EFD-ACBE-140DF9EBADD2}" type="datetimeFigureOut">
              <a:rPr lang="en-US" smtClean="0"/>
              <a:t>1/24/2020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F5AFE5-6D49-4CE6-81D1-5291483255AC}" type="slidenum">
              <a:rPr lang="en-US" smtClean="0"/>
              <a:t>‹#›</a:t>
            </a:fld>
            <a:endParaRPr lang="en-US"/>
          </a:p>
        </p:txBody>
      </p:sp>
    </p:spTree>
    <p:extLst>
      <p:ext uri="{BB962C8B-B14F-4D97-AF65-F5344CB8AC3E}">
        <p14:creationId xmlns:p14="http://schemas.microsoft.com/office/powerpoint/2010/main" val="1739007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06537" y="2116183"/>
            <a:ext cx="2334293" cy="1477328"/>
          </a:xfrm>
          <a:prstGeom prst="rect">
            <a:avLst/>
          </a:prstGeom>
          <a:noFill/>
        </p:spPr>
        <p:txBody>
          <a:bodyPr wrap="none" rtlCol="0">
            <a:spAutoFit/>
          </a:bodyPr>
          <a:lstStyle/>
          <a:p>
            <a:r>
              <a:rPr lang="en-IN" dirty="0">
                <a:latin typeface="Arial Black" panose="020B0A04020102020204" pitchFamily="34" charset="0"/>
              </a:rPr>
              <a:t>  Presented by:</a:t>
            </a:r>
          </a:p>
          <a:p>
            <a:r>
              <a:rPr lang="en-IN" dirty="0"/>
              <a:t>   </a:t>
            </a:r>
            <a:r>
              <a:rPr lang="en-IN" dirty="0" smtClean="0"/>
              <a:t>K.VIJAYALAKSHMI</a:t>
            </a:r>
          </a:p>
          <a:p>
            <a:r>
              <a:rPr lang="en-IN" dirty="0"/>
              <a:t> </a:t>
            </a:r>
            <a:r>
              <a:rPr lang="en-IN" dirty="0" smtClean="0"/>
              <a:t>  S.ABIRAMI</a:t>
            </a:r>
          </a:p>
          <a:p>
            <a:r>
              <a:rPr lang="en-IN" dirty="0"/>
              <a:t> </a:t>
            </a:r>
            <a:r>
              <a:rPr lang="en-IN" dirty="0" smtClean="0"/>
              <a:t>  S.NIRUPAMA</a:t>
            </a:r>
          </a:p>
          <a:p>
            <a:r>
              <a:rPr lang="en-IN" dirty="0"/>
              <a:t> </a:t>
            </a:r>
            <a:r>
              <a:rPr lang="en-IN" dirty="0" smtClean="0"/>
              <a:t>  S.SAMITHRA</a:t>
            </a:r>
            <a:endParaRPr lang="en-IN" dirty="0"/>
          </a:p>
        </p:txBody>
      </p:sp>
      <p:sp>
        <p:nvSpPr>
          <p:cNvPr id="4" name="TextBox 3"/>
          <p:cNvSpPr txBox="1"/>
          <p:nvPr/>
        </p:nvSpPr>
        <p:spPr>
          <a:xfrm>
            <a:off x="4528457" y="3918857"/>
            <a:ext cx="2880917" cy="646331"/>
          </a:xfrm>
          <a:prstGeom prst="rect">
            <a:avLst/>
          </a:prstGeom>
          <a:noFill/>
        </p:spPr>
        <p:txBody>
          <a:bodyPr wrap="none" rtlCol="0">
            <a:spAutoFit/>
          </a:bodyPr>
          <a:lstStyle/>
          <a:p>
            <a:r>
              <a:rPr lang="en-IN" dirty="0">
                <a:latin typeface="Arial Black" panose="020B0A04020102020204" pitchFamily="34" charset="0"/>
              </a:rPr>
              <a:t>Guided  By:</a:t>
            </a:r>
          </a:p>
          <a:p>
            <a:r>
              <a:rPr lang="en-IN" dirty="0"/>
              <a:t>     </a:t>
            </a:r>
            <a:r>
              <a:rPr lang="en-IN" dirty="0" smtClean="0"/>
              <a:t>Mr</a:t>
            </a:r>
            <a:r>
              <a:rPr lang="en-IN" dirty="0" smtClean="0"/>
              <a:t>. G. ILLAMURUGAN</a:t>
            </a:r>
            <a:endParaRPr lang="en-IN" dirty="0"/>
          </a:p>
        </p:txBody>
      </p:sp>
      <p:sp>
        <p:nvSpPr>
          <p:cNvPr id="5" name="Title 4"/>
          <p:cNvSpPr>
            <a:spLocks noGrp="1"/>
          </p:cNvSpPr>
          <p:nvPr>
            <p:ph type="title"/>
          </p:nvPr>
        </p:nvSpPr>
        <p:spPr>
          <a:xfrm>
            <a:off x="871321" y="327042"/>
            <a:ext cx="9404723" cy="1400530"/>
          </a:xfrm>
        </p:spPr>
        <p:txBody>
          <a:bodyPr/>
          <a:lstStyle/>
          <a:p>
            <a:pPr algn="ctr"/>
            <a:r>
              <a:rPr lang="en-US" sz="4000" dirty="0">
                <a:effectLst>
                  <a:outerShdw blurRad="38100" dist="38100" dir="2700000" algn="tl">
                    <a:srgbClr val="000000">
                      <a:alpha val="43137"/>
                    </a:srgbClr>
                  </a:outerShdw>
                </a:effectLst>
              </a:rPr>
              <a:t>Early forest fire detection and </a:t>
            </a:r>
            <a:r>
              <a:rPr lang="en-US" sz="4000" dirty="0" smtClean="0">
                <a:effectLst>
                  <a:outerShdw blurRad="38100" dist="38100" dir="2700000" algn="tl">
                    <a:srgbClr val="000000">
                      <a:alpha val="43137"/>
                    </a:srgbClr>
                  </a:outerShdw>
                </a:effectLst>
              </a:rPr>
              <a:t>prevention</a:t>
            </a:r>
            <a:r>
              <a:rPr lang="en-US" sz="4000" dirty="0" smtClean="0">
                <a:effectLst>
                  <a:outerShdw blurRad="38100" dist="38100" dir="2700000" algn="tl">
                    <a:srgbClr val="000000">
                      <a:alpha val="43137"/>
                    </a:srgbClr>
                  </a:outerShdw>
                </a:effectLst>
              </a:rPr>
              <a:t> </a:t>
            </a:r>
            <a:r>
              <a:rPr lang="en-US" sz="4000" dirty="0">
                <a:effectLst>
                  <a:outerShdw blurRad="38100" dist="38100" dir="2700000" algn="tl">
                    <a:srgbClr val="000000">
                      <a:alpha val="43137"/>
                    </a:srgbClr>
                  </a:outerShdw>
                </a:effectLst>
              </a:rPr>
              <a:t>using </a:t>
            </a:r>
            <a:r>
              <a:rPr lang="en-US" sz="4000" dirty="0" smtClean="0">
                <a:effectLst>
                  <a:outerShdw blurRad="38100" dist="38100" dir="2700000" algn="tl">
                    <a:srgbClr val="000000">
                      <a:alpha val="43137"/>
                    </a:srgbClr>
                  </a:outerShdw>
                </a:effectLst>
              </a:rPr>
              <a:t>drone.</a:t>
            </a:r>
            <a:endParaRPr lang="en-IN"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4756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1282"/>
          </a:xfrm>
        </p:spPr>
        <p:txBody>
          <a:bodyPr/>
          <a:lstStyle/>
          <a:p>
            <a:r>
              <a:rPr lang="en-US" dirty="0"/>
              <a:t>Microwave </a:t>
            </a:r>
            <a:r>
              <a:rPr lang="en-US" dirty="0" smtClean="0"/>
              <a:t>radiometer</a:t>
            </a:r>
            <a:endParaRPr lang="en-IN" dirty="0"/>
          </a:p>
        </p:txBody>
      </p:sp>
      <p:sp>
        <p:nvSpPr>
          <p:cNvPr id="3" name="Content Placeholder 2"/>
          <p:cNvSpPr>
            <a:spLocks noGrp="1"/>
          </p:cNvSpPr>
          <p:nvPr>
            <p:ph idx="1"/>
          </p:nvPr>
        </p:nvSpPr>
        <p:spPr>
          <a:xfrm>
            <a:off x="646111" y="1524000"/>
            <a:ext cx="8946541" cy="4195481"/>
          </a:xfrm>
        </p:spPr>
        <p:txBody>
          <a:bodyPr/>
          <a:lstStyle/>
          <a:p>
            <a:r>
              <a:rPr lang="en-US" dirty="0"/>
              <a:t>The proposed microwave radiometer detects fire radiation at 22.3 GHz. </a:t>
            </a:r>
            <a:r>
              <a:rPr lang="en-IN" dirty="0"/>
              <a:t/>
            </a:r>
            <a:br>
              <a:rPr lang="en-IN" dirty="0"/>
            </a:br>
            <a:endParaRPr lang="en-IN" dirty="0"/>
          </a:p>
        </p:txBody>
      </p:sp>
      <p:pic>
        <p:nvPicPr>
          <p:cNvPr id="5" name="Picture 4"/>
          <p:cNvPicPr>
            <a:picLocks noChangeAspect="1"/>
          </p:cNvPicPr>
          <p:nvPr/>
        </p:nvPicPr>
        <p:blipFill>
          <a:blip r:embed="rId2"/>
          <a:stretch>
            <a:fillRect/>
          </a:stretch>
        </p:blipFill>
        <p:spPr>
          <a:xfrm>
            <a:off x="3292496" y="2892220"/>
            <a:ext cx="5331921" cy="3186607"/>
          </a:xfrm>
          <a:prstGeom prst="rect">
            <a:avLst/>
          </a:prstGeom>
        </p:spPr>
      </p:pic>
    </p:spTree>
    <p:extLst>
      <p:ext uri="{BB962C8B-B14F-4D97-AF65-F5344CB8AC3E}">
        <p14:creationId xmlns:p14="http://schemas.microsoft.com/office/powerpoint/2010/main" val="3038917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a:xfrm>
            <a:off x="710120" y="1321398"/>
            <a:ext cx="10317544" cy="6432714"/>
          </a:xfrm>
        </p:spPr>
        <p:txBody>
          <a:bodyPr/>
          <a:lstStyle/>
          <a:p>
            <a:pPr>
              <a:buFont typeface="Wingdings" panose="05000000000000000000" pitchFamily="2" charset="2"/>
              <a:buChar char="Ø"/>
            </a:pPr>
            <a:r>
              <a:rPr lang="en-US" dirty="0"/>
              <a:t>There are two parts in this section. The first is the implementation of </a:t>
            </a:r>
            <a:r>
              <a:rPr lang="en-US" dirty="0" smtClean="0"/>
              <a:t>the drone with its camera and sensors </a:t>
            </a:r>
            <a:r>
              <a:rPr lang="en-US" dirty="0"/>
              <a:t>and the second is the implementation of </a:t>
            </a:r>
            <a:r>
              <a:rPr lang="en-US" dirty="0" smtClean="0"/>
              <a:t>fire alerting system.</a:t>
            </a:r>
            <a:endParaRPr lang="en-US" dirty="0"/>
          </a:p>
          <a:p>
            <a:pPr>
              <a:buFont typeface="Wingdings" panose="05000000000000000000" pitchFamily="2" charset="2"/>
              <a:buChar char="Ø"/>
            </a:pPr>
            <a:r>
              <a:rPr lang="en-US" dirty="0" smtClean="0"/>
              <a:t>For </a:t>
            </a:r>
            <a:r>
              <a:rPr lang="en-US" dirty="0"/>
              <a:t>sending alert to the authority we are using GSM module</a:t>
            </a:r>
            <a:r>
              <a:rPr lang="en-US" dirty="0" smtClean="0"/>
              <a:t>.</a:t>
            </a:r>
          </a:p>
          <a:p>
            <a:pPr>
              <a:buFont typeface="Wingdings" panose="05000000000000000000" pitchFamily="2" charset="2"/>
              <a:buChar char="Ø"/>
            </a:pPr>
            <a:r>
              <a:rPr lang="en-US" dirty="0" smtClean="0"/>
              <a:t>The GPS system in the drone enables officials to track the location of the wildfire.</a:t>
            </a:r>
            <a:endParaRPr lang="en-US" dirty="0"/>
          </a:p>
        </p:txBody>
      </p:sp>
    </p:spTree>
    <p:extLst>
      <p:ext uri="{BB962C8B-B14F-4D97-AF65-F5344CB8AC3E}">
        <p14:creationId xmlns:p14="http://schemas.microsoft.com/office/powerpoint/2010/main" val="146428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447097" cy="681138"/>
          </a:xfrm>
        </p:spPr>
        <p:txBody>
          <a:bodyPr/>
          <a:lstStyle/>
          <a:p>
            <a:r>
              <a:rPr lang="en-US" sz="3600" dirty="0"/>
              <a:t>GSM Module:</a:t>
            </a:r>
          </a:p>
        </p:txBody>
      </p:sp>
      <p:sp>
        <p:nvSpPr>
          <p:cNvPr id="3" name="Content Placeholder 2"/>
          <p:cNvSpPr>
            <a:spLocks noGrp="1"/>
          </p:cNvSpPr>
          <p:nvPr>
            <p:ph idx="1"/>
          </p:nvPr>
        </p:nvSpPr>
        <p:spPr>
          <a:xfrm>
            <a:off x="408368" y="1133857"/>
            <a:ext cx="11643424" cy="2057400"/>
          </a:xfrm>
        </p:spPr>
        <p:txBody>
          <a:bodyPr/>
          <a:lstStyle/>
          <a:p>
            <a:r>
              <a:rPr lang="en-US" dirty="0"/>
              <a:t>GSM module is used to send a message </a:t>
            </a:r>
            <a:r>
              <a:rPr lang="en-US" dirty="0" smtClean="0"/>
              <a:t>to the forest officers to indicate that fire as been occurred in the respective </a:t>
            </a:r>
            <a:r>
              <a:rPr lang="en-US" dirty="0" smtClean="0"/>
              <a:t>place. </a:t>
            </a:r>
            <a:r>
              <a:rPr lang="en-US" dirty="0"/>
              <a:t>T</a:t>
            </a:r>
            <a:r>
              <a:rPr lang="en-US" dirty="0" smtClean="0"/>
              <a:t>his works with Arduino .Here we use sim900A GSM module.</a:t>
            </a:r>
            <a:endParaRPr lang="en-US" dirty="0"/>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121" y="2577737"/>
            <a:ext cx="4575810" cy="3440486"/>
          </a:xfrm>
          <a:prstGeom prst="rect">
            <a:avLst/>
          </a:prstGeom>
        </p:spPr>
      </p:pic>
    </p:spTree>
    <p:extLst>
      <p:ext uri="{BB962C8B-B14F-4D97-AF65-F5344CB8AC3E}">
        <p14:creationId xmlns:p14="http://schemas.microsoft.com/office/powerpoint/2010/main" val="714711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Fire extinguisher ball</a:t>
            </a:r>
            <a:endParaRPr lang="en-IN" dirty="0"/>
          </a:p>
        </p:txBody>
      </p:sp>
      <p:sp>
        <p:nvSpPr>
          <p:cNvPr id="3" name="Content Placeholder 2"/>
          <p:cNvSpPr>
            <a:spLocks noGrp="1"/>
          </p:cNvSpPr>
          <p:nvPr>
            <p:ph idx="1"/>
          </p:nvPr>
        </p:nvSpPr>
        <p:spPr/>
        <p:txBody>
          <a:bodyPr/>
          <a:lstStyle/>
          <a:p>
            <a:r>
              <a:rPr lang="en-IN" dirty="0" smtClean="0"/>
              <a:t>In times of early detection of fire we planned to drop an fire extinguisher ball from the drone which is </a:t>
            </a:r>
            <a:r>
              <a:rPr lang="en-IN" dirty="0" smtClean="0"/>
              <a:t>made with </a:t>
            </a:r>
            <a:r>
              <a:rPr lang="en-IN" dirty="0" smtClean="0"/>
              <a:t>dry </a:t>
            </a:r>
            <a:r>
              <a:rPr lang="en-IN" dirty="0" smtClean="0"/>
              <a:t>powder. </a:t>
            </a:r>
          </a:p>
          <a:p>
            <a:r>
              <a:rPr lang="en-IN" dirty="0" smtClean="0"/>
              <a:t>The </a:t>
            </a:r>
            <a:r>
              <a:rPr lang="en-IN" dirty="0" smtClean="0"/>
              <a:t>drone will drop the ball </a:t>
            </a:r>
            <a:r>
              <a:rPr lang="en-IN" dirty="0" smtClean="0"/>
              <a:t>as soon as the sensors have detected the fire and considered it to be in initial stages.</a:t>
            </a:r>
            <a:endParaRPr lang="en-IN" dirty="0"/>
          </a:p>
        </p:txBody>
      </p:sp>
      <p:pic>
        <p:nvPicPr>
          <p:cNvPr id="4" name="Picture 3"/>
          <p:cNvPicPr>
            <a:picLocks noChangeAspect="1"/>
          </p:cNvPicPr>
          <p:nvPr/>
        </p:nvPicPr>
        <p:blipFill>
          <a:blip r:embed="rId2"/>
          <a:stretch>
            <a:fillRect/>
          </a:stretch>
        </p:blipFill>
        <p:spPr>
          <a:xfrm>
            <a:off x="4648289" y="3933327"/>
            <a:ext cx="1856586" cy="2093986"/>
          </a:xfrm>
          <a:prstGeom prst="rect">
            <a:avLst/>
          </a:prstGeom>
        </p:spPr>
      </p:pic>
    </p:spTree>
    <p:extLst>
      <p:ext uri="{BB962C8B-B14F-4D97-AF65-F5344CB8AC3E}">
        <p14:creationId xmlns:p14="http://schemas.microsoft.com/office/powerpoint/2010/main" val="3335044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1" y="224118"/>
            <a:ext cx="7409753" cy="553122"/>
          </a:xfrm>
        </p:spPr>
        <p:txBody>
          <a:bodyPr/>
          <a:lstStyle/>
          <a:p>
            <a:r>
              <a:rPr lang="en-US" dirty="0"/>
              <a:t>Overview of the model:</a:t>
            </a:r>
          </a:p>
        </p:txBody>
      </p:sp>
      <p:pic>
        <p:nvPicPr>
          <p:cNvPr id="10" name="Content Placeholder 9"/>
          <p:cNvPicPr>
            <a:picLocks noGrp="1" noChangeAspect="1"/>
          </p:cNvPicPr>
          <p:nvPr>
            <p:ph idx="1"/>
          </p:nvPr>
        </p:nvPicPr>
        <p:blipFill>
          <a:blip r:embed="rId2"/>
          <a:stretch>
            <a:fillRect/>
          </a:stretch>
        </p:blipFill>
        <p:spPr>
          <a:xfrm>
            <a:off x="4778512" y="3775642"/>
            <a:ext cx="335309" cy="530398"/>
          </a:xfrm>
          <a:prstGeom prst="rect">
            <a:avLst/>
          </a:prstGeom>
        </p:spPr>
      </p:pic>
      <p:sp>
        <p:nvSpPr>
          <p:cNvPr id="5" name="Rounded Rectangle 4"/>
          <p:cNvSpPr/>
          <p:nvPr/>
        </p:nvSpPr>
        <p:spPr>
          <a:xfrm>
            <a:off x="3922294" y="1037051"/>
            <a:ext cx="2047741" cy="5280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start</a:t>
            </a:r>
            <a:endParaRPr lang="en-IN" dirty="0"/>
          </a:p>
        </p:txBody>
      </p:sp>
      <p:sp>
        <p:nvSpPr>
          <p:cNvPr id="6" name="Down Arrow 5"/>
          <p:cNvSpPr/>
          <p:nvPr/>
        </p:nvSpPr>
        <p:spPr>
          <a:xfrm>
            <a:off x="4778512" y="1585217"/>
            <a:ext cx="283335" cy="5022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ounded Rectangle 6"/>
          <p:cNvSpPr/>
          <p:nvPr/>
        </p:nvSpPr>
        <p:spPr>
          <a:xfrm>
            <a:off x="3747752" y="2107167"/>
            <a:ext cx="2601532" cy="3734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Fire is detected</a:t>
            </a:r>
            <a:endParaRPr lang="en-IN" dirty="0"/>
          </a:p>
        </p:txBody>
      </p:sp>
      <p:sp>
        <p:nvSpPr>
          <p:cNvPr id="8" name="Down Arrow 7"/>
          <p:cNvSpPr/>
          <p:nvPr/>
        </p:nvSpPr>
        <p:spPr>
          <a:xfrm>
            <a:off x="4752753" y="2499542"/>
            <a:ext cx="334851" cy="540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ounded Rectangle 8"/>
          <p:cNvSpPr/>
          <p:nvPr/>
        </p:nvSpPr>
        <p:spPr>
          <a:xfrm>
            <a:off x="3101110" y="3065733"/>
            <a:ext cx="4025421" cy="7333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Images, sensor information and location are sent to the officials</a:t>
            </a:r>
            <a:endParaRPr lang="en-IN" dirty="0"/>
          </a:p>
        </p:txBody>
      </p:sp>
      <p:sp>
        <p:nvSpPr>
          <p:cNvPr id="11" name="Flowchart: Decision 10"/>
          <p:cNvSpPr/>
          <p:nvPr/>
        </p:nvSpPr>
        <p:spPr>
          <a:xfrm>
            <a:off x="3780397" y="4306040"/>
            <a:ext cx="2279561" cy="139166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Wild fire in initial stage</a:t>
            </a:r>
            <a:endParaRPr lang="en-IN" dirty="0"/>
          </a:p>
        </p:txBody>
      </p:sp>
      <p:sp>
        <p:nvSpPr>
          <p:cNvPr id="12" name="Right Arrow 11"/>
          <p:cNvSpPr/>
          <p:nvPr/>
        </p:nvSpPr>
        <p:spPr>
          <a:xfrm>
            <a:off x="6059958" y="4878041"/>
            <a:ext cx="553792" cy="247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Down Arrow 12"/>
          <p:cNvSpPr/>
          <p:nvPr/>
        </p:nvSpPr>
        <p:spPr>
          <a:xfrm>
            <a:off x="4820820" y="5721173"/>
            <a:ext cx="250687" cy="4834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ounded Rectangle 13"/>
          <p:cNvSpPr/>
          <p:nvPr/>
        </p:nvSpPr>
        <p:spPr>
          <a:xfrm>
            <a:off x="4405250" y="6191321"/>
            <a:ext cx="1081825" cy="387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end</a:t>
            </a:r>
            <a:endParaRPr lang="en-IN" dirty="0"/>
          </a:p>
        </p:txBody>
      </p:sp>
      <p:sp>
        <p:nvSpPr>
          <p:cNvPr id="15" name="Rounded Rectangle 14"/>
          <p:cNvSpPr/>
          <p:nvPr/>
        </p:nvSpPr>
        <p:spPr>
          <a:xfrm>
            <a:off x="6613750" y="4807164"/>
            <a:ext cx="2272673" cy="3894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Extinguishes fire</a:t>
            </a:r>
            <a:endParaRPr lang="en-IN" dirty="0"/>
          </a:p>
        </p:txBody>
      </p:sp>
      <p:sp>
        <p:nvSpPr>
          <p:cNvPr id="16" name="TextBox 15"/>
          <p:cNvSpPr txBox="1"/>
          <p:nvPr/>
        </p:nvSpPr>
        <p:spPr>
          <a:xfrm>
            <a:off x="6005447" y="4622498"/>
            <a:ext cx="662814" cy="369332"/>
          </a:xfrm>
          <a:prstGeom prst="rect">
            <a:avLst/>
          </a:prstGeom>
          <a:noFill/>
        </p:spPr>
        <p:txBody>
          <a:bodyPr wrap="square" rtlCol="0">
            <a:spAutoFit/>
          </a:bodyPr>
          <a:lstStyle/>
          <a:p>
            <a:r>
              <a:rPr lang="en-IN" dirty="0" smtClean="0"/>
              <a:t>yes</a:t>
            </a:r>
            <a:endParaRPr lang="en-IN" dirty="0"/>
          </a:p>
        </p:txBody>
      </p:sp>
      <p:sp>
        <p:nvSpPr>
          <p:cNvPr id="18" name="TextBox 17"/>
          <p:cNvSpPr txBox="1"/>
          <p:nvPr/>
        </p:nvSpPr>
        <p:spPr>
          <a:xfrm>
            <a:off x="5048518" y="5721173"/>
            <a:ext cx="592428" cy="369332"/>
          </a:xfrm>
          <a:prstGeom prst="rect">
            <a:avLst/>
          </a:prstGeom>
          <a:noFill/>
        </p:spPr>
        <p:txBody>
          <a:bodyPr wrap="square" rtlCol="0">
            <a:spAutoFit/>
          </a:bodyPr>
          <a:lstStyle/>
          <a:p>
            <a:r>
              <a:rPr lang="en-IN" dirty="0" smtClean="0"/>
              <a:t>no</a:t>
            </a:r>
            <a:endParaRPr lang="en-IN" dirty="0"/>
          </a:p>
        </p:txBody>
      </p:sp>
    </p:spTree>
    <p:extLst>
      <p:ext uri="{BB962C8B-B14F-4D97-AF65-F5344CB8AC3E}">
        <p14:creationId xmlns:p14="http://schemas.microsoft.com/office/powerpoint/2010/main" val="2086047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a:xfrm>
            <a:off x="1104293" y="1220814"/>
            <a:ext cx="8946541" cy="4195481"/>
          </a:xfrm>
        </p:spPr>
        <p:txBody>
          <a:bodyPr/>
          <a:lstStyle/>
          <a:p>
            <a:pPr>
              <a:buFont typeface="Wingdings" panose="05000000000000000000" pitchFamily="2" charset="2"/>
              <a:buChar char="Ø"/>
            </a:pPr>
            <a:r>
              <a:rPr lang="en-US" dirty="0" smtClean="0"/>
              <a:t>IOT</a:t>
            </a:r>
            <a:endParaRPr lang="en-US" dirty="0"/>
          </a:p>
          <a:p>
            <a:pPr>
              <a:buFont typeface="Wingdings" panose="05000000000000000000" pitchFamily="2" charset="2"/>
              <a:buChar char="Ø"/>
            </a:pPr>
            <a:r>
              <a:rPr lang="en-US" dirty="0"/>
              <a:t>GSM </a:t>
            </a:r>
            <a:r>
              <a:rPr lang="en-US" dirty="0" smtClean="0"/>
              <a:t>module</a:t>
            </a:r>
          </a:p>
          <a:p>
            <a:pPr>
              <a:buFont typeface="Wingdings" panose="05000000000000000000" pitchFamily="2" charset="2"/>
              <a:buChar char="Ø"/>
            </a:pPr>
            <a:r>
              <a:rPr lang="en-US" dirty="0" smtClean="0"/>
              <a:t>GPS for locating and mapping</a:t>
            </a:r>
          </a:p>
          <a:p>
            <a:pPr>
              <a:buFont typeface="Wingdings" panose="05000000000000000000" pitchFamily="2" charset="2"/>
              <a:buChar char="Ø"/>
            </a:pPr>
            <a:r>
              <a:rPr lang="en-US" dirty="0" smtClean="0"/>
              <a:t>Fire sensors</a:t>
            </a:r>
          </a:p>
          <a:p>
            <a:pPr>
              <a:buFont typeface="Wingdings" panose="05000000000000000000" pitchFamily="2" charset="2"/>
              <a:buChar char="Ø"/>
            </a:pPr>
            <a:r>
              <a:rPr lang="en-US" dirty="0" smtClean="0"/>
              <a:t>Drone</a:t>
            </a:r>
          </a:p>
          <a:p>
            <a:pPr>
              <a:buFont typeface="Wingdings" panose="05000000000000000000" pitchFamily="2" charset="2"/>
              <a:buChar char="Ø"/>
            </a:pPr>
            <a:r>
              <a:rPr lang="en-US" dirty="0" err="1" smtClean="0"/>
              <a:t>Aurdino</a:t>
            </a:r>
            <a:endParaRPr lang="en-US" dirty="0" smtClean="0"/>
          </a:p>
          <a:p>
            <a:pPr>
              <a:buFont typeface="Wingdings" panose="05000000000000000000" pitchFamily="2" charset="2"/>
              <a:buChar char="Ø"/>
            </a:pPr>
            <a:r>
              <a:rPr lang="en-US" dirty="0" smtClean="0"/>
              <a:t>Microwave radiometer</a:t>
            </a:r>
          </a:p>
          <a:p>
            <a:pPr>
              <a:buFont typeface="Wingdings" panose="05000000000000000000" pitchFamily="2" charset="2"/>
              <a:buChar char="Ø"/>
            </a:pPr>
            <a:r>
              <a:rPr lang="en-US" dirty="0" smtClean="0"/>
              <a:t>Infrared imaging</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9780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Estimation:</a:t>
            </a:r>
          </a:p>
        </p:txBody>
      </p:sp>
      <p:sp>
        <p:nvSpPr>
          <p:cNvPr id="3" name="Content Placeholder 2"/>
          <p:cNvSpPr>
            <a:spLocks noGrp="1"/>
          </p:cNvSpPr>
          <p:nvPr>
            <p:ph idx="1"/>
          </p:nvPr>
        </p:nvSpPr>
        <p:spPr>
          <a:xfrm>
            <a:off x="792416" y="1143000"/>
            <a:ext cx="11076496" cy="6473952"/>
          </a:xfrm>
        </p:spPr>
        <p:txBody>
          <a:bodyPr>
            <a:normAutofit/>
          </a:bodyPr>
          <a:lstStyle/>
          <a:p>
            <a:pPr marL="0" indent="0">
              <a:buNone/>
            </a:pPr>
            <a:r>
              <a:rPr lang="en-US" dirty="0"/>
              <a:t>             Components:                                                                                 </a:t>
            </a:r>
            <a:r>
              <a:rPr lang="en-US" dirty="0" smtClean="0"/>
              <a:t>Cost</a:t>
            </a:r>
            <a:r>
              <a:rPr lang="en-US" dirty="0"/>
              <a:t>:</a:t>
            </a:r>
          </a:p>
          <a:p>
            <a:pPr marL="0" indent="0">
              <a:buNone/>
            </a:pPr>
            <a:r>
              <a:rPr lang="en-US" dirty="0" smtClean="0"/>
              <a:t>1.Drone                                                                                                        </a:t>
            </a:r>
            <a:r>
              <a:rPr lang="en-US" dirty="0" smtClean="0"/>
              <a:t>50,000</a:t>
            </a:r>
            <a:endParaRPr lang="en-US" dirty="0"/>
          </a:p>
          <a:p>
            <a:pPr marL="0" indent="0">
              <a:buNone/>
            </a:pPr>
            <a:r>
              <a:rPr lang="en-US" dirty="0" smtClean="0"/>
              <a:t>2.Gas sensor                                                                                                 1,000</a:t>
            </a:r>
          </a:p>
          <a:p>
            <a:pPr marL="0" indent="0">
              <a:buNone/>
            </a:pPr>
            <a:r>
              <a:rPr lang="en-US" dirty="0" smtClean="0"/>
              <a:t>3.Distance sensor                                                                                         1,000</a:t>
            </a:r>
          </a:p>
          <a:p>
            <a:pPr marL="0" indent="0">
              <a:buNone/>
            </a:pPr>
            <a:r>
              <a:rPr lang="en-US" dirty="0" smtClean="0"/>
              <a:t>4.GSM module                                                                                              2,000</a:t>
            </a:r>
            <a:endParaRPr lang="en-US" dirty="0"/>
          </a:p>
          <a:p>
            <a:pPr marL="0" indent="0">
              <a:buNone/>
            </a:pPr>
            <a:r>
              <a:rPr lang="en-US" dirty="0" smtClean="0"/>
              <a:t>5.Aurdino                                                                                                       1,000</a:t>
            </a:r>
          </a:p>
          <a:p>
            <a:pPr marL="0" indent="0">
              <a:buNone/>
            </a:pPr>
            <a:r>
              <a:rPr lang="en-US" dirty="0" smtClean="0"/>
              <a:t>6.IR </a:t>
            </a:r>
            <a:r>
              <a:rPr lang="en-US" dirty="0" smtClean="0"/>
              <a:t>camera                                                                                       </a:t>
            </a:r>
            <a:r>
              <a:rPr lang="en-US" dirty="0" smtClean="0"/>
              <a:t>            </a:t>
            </a:r>
            <a:r>
              <a:rPr lang="en-US" dirty="0" smtClean="0"/>
              <a:t>5,000</a:t>
            </a:r>
            <a:endParaRPr lang="en-US" dirty="0"/>
          </a:p>
          <a:p>
            <a:pPr marL="0" indent="0">
              <a:buNone/>
            </a:pPr>
            <a:r>
              <a:rPr lang="en-US" dirty="0" smtClean="0"/>
              <a:t>7.Breadboard                                                                                                </a:t>
            </a:r>
            <a:r>
              <a:rPr lang="en-US" dirty="0" smtClean="0"/>
              <a:t>1,000</a:t>
            </a:r>
          </a:p>
          <a:p>
            <a:pPr marL="0" indent="0">
              <a:buNone/>
            </a:pPr>
            <a:r>
              <a:rPr lang="en-US" dirty="0" smtClean="0"/>
              <a:t>8.Microwave Radiometer                                                                            1,500</a:t>
            </a:r>
            <a:endParaRPr lang="en-US" dirty="0" smtClean="0"/>
          </a:p>
          <a:p>
            <a:pPr marL="0" indent="0">
              <a:buNone/>
            </a:pPr>
            <a:r>
              <a:rPr lang="en-US" dirty="0"/>
              <a:t>9</a:t>
            </a:r>
            <a:r>
              <a:rPr lang="en-US" dirty="0" smtClean="0"/>
              <a:t>.Dry </a:t>
            </a:r>
            <a:r>
              <a:rPr lang="en-US" dirty="0" smtClean="0"/>
              <a:t>powder                                                                                                 </a:t>
            </a:r>
            <a:r>
              <a:rPr lang="en-US" dirty="0" smtClean="0"/>
              <a:t>5,000</a:t>
            </a:r>
          </a:p>
          <a:p>
            <a:pPr marL="0" indent="0">
              <a:buNone/>
            </a:pPr>
            <a:r>
              <a:rPr lang="en-US" dirty="0"/>
              <a:t> </a:t>
            </a:r>
            <a:r>
              <a:rPr lang="en-US" dirty="0" smtClean="0"/>
              <a:t>                                                                                                                        </a:t>
            </a:r>
            <a:r>
              <a:rPr lang="en-US" dirty="0" smtClean="0"/>
              <a:t>Total=67,500</a:t>
            </a:r>
            <a:endParaRPr lang="en-US" dirty="0"/>
          </a:p>
          <a:p>
            <a:pPr marL="0" indent="0">
              <a:buNone/>
            </a:pPr>
            <a:r>
              <a:rPr lang="en-US" dirty="0" smtClean="0"/>
              <a:t> </a:t>
            </a:r>
            <a:endParaRPr lang="en-US" dirty="0"/>
          </a:p>
        </p:txBody>
      </p:sp>
      <p:sp>
        <p:nvSpPr>
          <p:cNvPr id="4" name="TextBox 3"/>
          <p:cNvSpPr txBox="1"/>
          <p:nvPr/>
        </p:nvSpPr>
        <p:spPr>
          <a:xfrm>
            <a:off x="792416" y="6232296"/>
            <a:ext cx="11278829" cy="307777"/>
          </a:xfrm>
          <a:prstGeom prst="rect">
            <a:avLst/>
          </a:prstGeom>
          <a:noFill/>
        </p:spPr>
        <p:txBody>
          <a:bodyPr wrap="square" rtlCol="0">
            <a:spAutoFit/>
          </a:bodyPr>
          <a:lstStyle/>
          <a:p>
            <a:r>
              <a:rPr lang="en-US" sz="1400" dirty="0"/>
              <a:t>* these cost estimation are made purely based on our views and current market price of the components and it may vary.</a:t>
            </a:r>
          </a:p>
        </p:txBody>
      </p:sp>
    </p:spTree>
    <p:extLst>
      <p:ext uri="{BB962C8B-B14F-4D97-AF65-F5344CB8AC3E}">
        <p14:creationId xmlns:p14="http://schemas.microsoft.com/office/powerpoint/2010/main" val="1886487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Advancements:</a:t>
            </a:r>
          </a:p>
        </p:txBody>
      </p:sp>
      <p:sp>
        <p:nvSpPr>
          <p:cNvPr id="3" name="Content Placeholder 2"/>
          <p:cNvSpPr>
            <a:spLocks noGrp="1"/>
          </p:cNvSpPr>
          <p:nvPr>
            <p:ph idx="1"/>
          </p:nvPr>
        </p:nvSpPr>
        <p:spPr/>
        <p:txBody>
          <a:bodyPr/>
          <a:lstStyle/>
          <a:p>
            <a:r>
              <a:rPr lang="en-US" dirty="0"/>
              <a:t>Our model will have some problems during the message transmission due to signal problem in some conditions and places.</a:t>
            </a:r>
          </a:p>
          <a:p>
            <a:r>
              <a:rPr lang="en-US" dirty="0"/>
              <a:t>In that case our future work will be like in case of any </a:t>
            </a:r>
            <a:r>
              <a:rPr lang="en-US" dirty="0" smtClean="0"/>
              <a:t>wildfires</a:t>
            </a:r>
            <a:r>
              <a:rPr lang="en-US" dirty="0" smtClean="0"/>
              <a:t> </a:t>
            </a:r>
            <a:r>
              <a:rPr lang="en-US" dirty="0"/>
              <a:t>report will be sent to emergency numbers that functions without any </a:t>
            </a:r>
            <a:r>
              <a:rPr lang="en-US" dirty="0" smtClean="0"/>
              <a:t>signal.</a:t>
            </a:r>
            <a:endParaRPr lang="en-US" dirty="0"/>
          </a:p>
          <a:p>
            <a:r>
              <a:rPr lang="en-US" dirty="0" smtClean="0"/>
              <a:t>Highly </a:t>
            </a:r>
            <a:r>
              <a:rPr lang="en-US" dirty="0"/>
              <a:t>secure </a:t>
            </a:r>
            <a:r>
              <a:rPr lang="en-US" dirty="0" smtClean="0"/>
              <a:t>drone structure can </a:t>
            </a:r>
            <a:r>
              <a:rPr lang="en-US" dirty="0"/>
              <a:t>be deployed to ensure there is no </a:t>
            </a:r>
            <a:r>
              <a:rPr lang="en-US" dirty="0" smtClean="0"/>
              <a:t>damage due weather or climatic conditions</a:t>
            </a:r>
            <a:r>
              <a:rPr lang="en-US" dirty="0" smtClean="0"/>
              <a:t>.</a:t>
            </a:r>
            <a:endParaRPr lang="en-US" dirty="0"/>
          </a:p>
        </p:txBody>
      </p:sp>
    </p:spTree>
    <p:extLst>
      <p:ext uri="{BB962C8B-B14F-4D97-AF65-F5344CB8AC3E}">
        <p14:creationId xmlns:p14="http://schemas.microsoft.com/office/powerpoint/2010/main" val="2350844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174" y="2464397"/>
            <a:ext cx="9404723" cy="1400530"/>
          </a:xfrm>
        </p:spPr>
        <p:txBody>
          <a:bodyPr/>
          <a:lstStyle/>
          <a:p>
            <a:r>
              <a:rPr lang="en-IN" dirty="0"/>
              <a:t>THANKING YOU!!</a:t>
            </a:r>
          </a:p>
        </p:txBody>
      </p:sp>
    </p:spTree>
    <p:extLst>
      <p:ext uri="{BB962C8B-B14F-4D97-AF65-F5344CB8AC3E}">
        <p14:creationId xmlns:p14="http://schemas.microsoft.com/office/powerpoint/2010/main" val="1744932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774" y="2708238"/>
            <a:ext cx="9404723" cy="1400530"/>
          </a:xfrm>
        </p:spPr>
        <p:txBody>
          <a:bodyPr/>
          <a:lstStyle/>
          <a:p>
            <a:r>
              <a:rPr lang="en-IN" dirty="0"/>
              <a:t>ANY QUERIES </a:t>
            </a:r>
            <a:r>
              <a:rPr lang="en-IN" dirty="0">
                <a:latin typeface="Agency FB" panose="020B0503020202020204" pitchFamily="34" charset="0"/>
              </a:rPr>
              <a:t>?</a:t>
            </a:r>
            <a:endParaRPr lang="en-IN" dirty="0"/>
          </a:p>
        </p:txBody>
      </p:sp>
    </p:spTree>
    <p:extLst>
      <p:ext uri="{BB962C8B-B14F-4D97-AF65-F5344CB8AC3E}">
        <p14:creationId xmlns:p14="http://schemas.microsoft.com/office/powerpoint/2010/main" val="2653831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09859"/>
            <a:ext cx="8946541" cy="4638541"/>
          </a:xfrm>
        </p:spPr>
        <p:txBody>
          <a:bodyPr>
            <a:normAutofit fontScale="85000" lnSpcReduction="10000"/>
          </a:bodyPr>
          <a:lstStyle/>
          <a:p>
            <a:r>
              <a:rPr lang="en-US" dirty="0" smtClean="0"/>
              <a:t>An </a:t>
            </a:r>
            <a:r>
              <a:rPr lang="en-US" dirty="0"/>
              <a:t>integrated </a:t>
            </a:r>
            <a:r>
              <a:rPr lang="en-US" dirty="0" smtClean="0"/>
              <a:t>and modular approach </a:t>
            </a:r>
            <a:r>
              <a:rPr lang="en-US" dirty="0"/>
              <a:t>for early forest fire detection and </a:t>
            </a:r>
            <a:r>
              <a:rPr lang="en-US" dirty="0" smtClean="0"/>
              <a:t>suppression.</a:t>
            </a:r>
          </a:p>
          <a:p>
            <a:r>
              <a:rPr lang="en-US" dirty="0" smtClean="0"/>
              <a:t>Based on </a:t>
            </a:r>
            <a:r>
              <a:rPr lang="en-US" dirty="0"/>
              <a:t>an adequate combination of different detection systems depending on wildfire risk, the size of the area and human presence affiliated with an adequate logistical infrastructure, training by simulation, and innovative extinguishing technology.</a:t>
            </a:r>
            <a:r>
              <a:rPr lang="en-US" dirty="0" smtClean="0"/>
              <a:t> </a:t>
            </a:r>
          </a:p>
          <a:p>
            <a:r>
              <a:rPr lang="en-US" dirty="0" smtClean="0"/>
              <a:t>Addresses the following issues:</a:t>
            </a:r>
          </a:p>
          <a:p>
            <a:pPr marL="514350" indent="-514350">
              <a:buFont typeface="+mj-lt"/>
              <a:buAutoNum type="romanLcPeriod"/>
            </a:pPr>
            <a:r>
              <a:rPr lang="en-US" dirty="0" smtClean="0"/>
              <a:t>Predict </a:t>
            </a:r>
            <a:r>
              <a:rPr lang="en-US" dirty="0"/>
              <a:t>the impact of affected areas and assess the amount of damage </a:t>
            </a:r>
            <a:endParaRPr lang="en-US" dirty="0" smtClean="0"/>
          </a:p>
          <a:p>
            <a:pPr marL="514350" indent="-514350">
              <a:buFont typeface="+mj-lt"/>
              <a:buAutoNum type="romanLcPeriod"/>
            </a:pPr>
            <a:r>
              <a:rPr lang="en-US" dirty="0" smtClean="0"/>
              <a:t>Identify affected </a:t>
            </a:r>
            <a:r>
              <a:rPr lang="en-US" dirty="0"/>
              <a:t>people </a:t>
            </a:r>
            <a:r>
              <a:rPr lang="en-US" dirty="0" smtClean="0"/>
              <a:t>and animals</a:t>
            </a:r>
          </a:p>
          <a:p>
            <a:pPr marL="514350" indent="-514350">
              <a:buFont typeface="+mj-lt"/>
              <a:buAutoNum type="romanLcPeriod"/>
            </a:pPr>
            <a:r>
              <a:rPr lang="en-US" dirty="0" smtClean="0"/>
              <a:t>Prioritize </a:t>
            </a:r>
            <a:r>
              <a:rPr lang="en-US" dirty="0"/>
              <a:t>rescue </a:t>
            </a:r>
            <a:r>
              <a:rPr lang="en-US" dirty="0" smtClean="0"/>
              <a:t>operations</a:t>
            </a:r>
          </a:p>
          <a:p>
            <a:pPr marL="514350" indent="-514350">
              <a:buFont typeface="+mj-lt"/>
              <a:buAutoNum type="romanLcPeriod"/>
            </a:pPr>
            <a:r>
              <a:rPr lang="en-US" dirty="0" smtClean="0"/>
              <a:t>Alert the officials and other emergency needs like ambulance,etc</a:t>
            </a:r>
          </a:p>
          <a:p>
            <a:pPr marL="514350" indent="-514350">
              <a:buFont typeface="+mj-lt"/>
              <a:buAutoNum type="romanLcPeriod"/>
            </a:pPr>
            <a:r>
              <a:rPr lang="en-US" dirty="0" smtClean="0"/>
              <a:t>Provide location of disaster through mapping facilities</a:t>
            </a:r>
          </a:p>
          <a:p>
            <a:pPr marL="514350" indent="-514350">
              <a:buFont typeface="+mj-lt"/>
              <a:buAutoNum type="romanLcPeriod"/>
            </a:pPr>
            <a:r>
              <a:rPr lang="en-US" dirty="0" smtClean="0"/>
              <a:t>Before and after photos</a:t>
            </a:r>
          </a:p>
          <a:p>
            <a:pPr marL="514350" indent="-514350">
              <a:buFont typeface="+mj-lt"/>
              <a:buAutoNum type="romanLcPeriod"/>
            </a:pPr>
            <a:r>
              <a:rPr lang="en-US" dirty="0" smtClean="0"/>
              <a:t>Extinguishing small fires</a:t>
            </a:r>
          </a:p>
          <a:p>
            <a:pPr marL="514350" indent="-514350">
              <a:buFont typeface="+mj-lt"/>
              <a:buAutoNum type="romanLcPeriod"/>
            </a:pPr>
            <a:endParaRPr lang="en-US" dirty="0"/>
          </a:p>
        </p:txBody>
      </p:sp>
      <p:sp>
        <p:nvSpPr>
          <p:cNvPr id="2" name="TextBox 1"/>
          <p:cNvSpPr txBox="1"/>
          <p:nvPr/>
        </p:nvSpPr>
        <p:spPr>
          <a:xfrm>
            <a:off x="766353" y="748938"/>
            <a:ext cx="3901440" cy="646331"/>
          </a:xfrm>
          <a:prstGeom prst="rect">
            <a:avLst/>
          </a:prstGeom>
          <a:noFill/>
        </p:spPr>
        <p:txBody>
          <a:bodyPr wrap="square" rtlCol="0">
            <a:spAutoFit/>
          </a:bodyPr>
          <a:lstStyle/>
          <a:p>
            <a:r>
              <a:rPr lang="en-IN" sz="3600" dirty="0"/>
              <a:t>Abstract:</a:t>
            </a:r>
          </a:p>
        </p:txBody>
      </p:sp>
    </p:spTree>
    <p:extLst>
      <p:ext uri="{BB962C8B-B14F-4D97-AF65-F5344CB8AC3E}">
        <p14:creationId xmlns:p14="http://schemas.microsoft.com/office/powerpoint/2010/main" val="2538729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103312" y="1289304"/>
            <a:ext cx="8946541" cy="5705856"/>
          </a:xfrm>
        </p:spPr>
        <p:txBody>
          <a:bodyPr>
            <a:normAutofit/>
          </a:bodyPr>
          <a:lstStyle/>
          <a:p>
            <a:r>
              <a:rPr lang="en-US" dirty="0" smtClean="0"/>
              <a:t>The proposed system acts as a wildfire prediction and prevention system for forests and other places of ecological importance.</a:t>
            </a:r>
          </a:p>
          <a:p>
            <a:r>
              <a:rPr lang="en-US" dirty="0" smtClean="0"/>
              <a:t>A mini drone is sent to the most accident prone zones and monitors the surroundings via both normal and an infrared cameras. </a:t>
            </a:r>
          </a:p>
          <a:p>
            <a:r>
              <a:rPr lang="en-US" dirty="0" smtClean="0"/>
              <a:t>A </a:t>
            </a:r>
            <a:r>
              <a:rPr lang="en-US" dirty="0"/>
              <a:t>very high reliability of fire detection and a concomitant low false alarm rate can be achieved by the combination of an infrared camera, a microwave radiometer and additional sensors of fire </a:t>
            </a:r>
            <a:r>
              <a:rPr lang="en-US" dirty="0" smtClean="0"/>
              <a:t>sensors. </a:t>
            </a:r>
          </a:p>
          <a:p>
            <a:r>
              <a:rPr lang="en-US" dirty="0" smtClean="0"/>
              <a:t>In case of small fire detection, the drones are built with extinguisher facilities in order to prevent the environment from being damaged in a large scale waiting for the officials.</a:t>
            </a:r>
            <a:endParaRPr lang="en-US" dirty="0"/>
          </a:p>
        </p:txBody>
      </p:sp>
    </p:spTree>
    <p:extLst>
      <p:ext uri="{BB962C8B-B14F-4D97-AF65-F5344CB8AC3E}">
        <p14:creationId xmlns:p14="http://schemas.microsoft.com/office/powerpoint/2010/main" val="4445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920" y="1227908"/>
            <a:ext cx="6564086" cy="4720045"/>
          </a:xfrm>
          <a:prstGeom prst="rect">
            <a:avLst/>
          </a:prstGeom>
        </p:spPr>
      </p:pic>
      <p:sp>
        <p:nvSpPr>
          <p:cNvPr id="5" name="Title 4"/>
          <p:cNvSpPr>
            <a:spLocks noGrp="1"/>
          </p:cNvSpPr>
          <p:nvPr>
            <p:ph type="title"/>
          </p:nvPr>
        </p:nvSpPr>
        <p:spPr/>
        <p:txBody>
          <a:bodyPr/>
          <a:lstStyle/>
          <a:p>
            <a:r>
              <a:rPr lang="en-IN" dirty="0" smtClean="0"/>
              <a:t>DRONE</a:t>
            </a:r>
            <a:endParaRPr lang="en-IN" dirty="0"/>
          </a:p>
        </p:txBody>
      </p:sp>
    </p:spTree>
    <p:extLst>
      <p:ext uri="{BB962C8B-B14F-4D97-AF65-F5344CB8AC3E}">
        <p14:creationId xmlns:p14="http://schemas.microsoft.com/office/powerpoint/2010/main" val="3692562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a:t>
            </a:r>
            <a:r>
              <a:rPr lang="en-US" sz="2800" dirty="0" smtClean="0"/>
              <a:t>ire </a:t>
            </a:r>
            <a:r>
              <a:rPr lang="en-US" sz="2800" dirty="0"/>
              <a:t>detection with gas sensors and smoke detectors</a:t>
            </a:r>
            <a:endParaRPr lang="en-IN" sz="2800" dirty="0"/>
          </a:p>
        </p:txBody>
      </p:sp>
      <p:sp>
        <p:nvSpPr>
          <p:cNvPr id="3" name="Content Placeholder 2"/>
          <p:cNvSpPr>
            <a:spLocks noGrp="1"/>
          </p:cNvSpPr>
          <p:nvPr>
            <p:ph idx="1"/>
          </p:nvPr>
        </p:nvSpPr>
        <p:spPr>
          <a:xfrm>
            <a:off x="646111" y="1423440"/>
            <a:ext cx="9599032" cy="4999148"/>
          </a:xfrm>
        </p:spPr>
        <p:txBody>
          <a:bodyPr>
            <a:normAutofit fontScale="77500" lnSpcReduction="20000"/>
          </a:bodyPr>
          <a:lstStyle/>
          <a:p>
            <a:r>
              <a:rPr lang="en-US" dirty="0"/>
              <a:t>The sensor system is used to verify an ambiguous situation detected by a video-based system as well as </a:t>
            </a:r>
            <a:r>
              <a:rPr lang="en-US" dirty="0" smtClean="0"/>
              <a:t>to extinguished </a:t>
            </a:r>
            <a:r>
              <a:rPr lang="en-US" dirty="0"/>
              <a:t>fire. </a:t>
            </a:r>
            <a:endParaRPr lang="en-US" dirty="0" smtClean="0"/>
          </a:p>
          <a:p>
            <a:r>
              <a:rPr lang="en-US" dirty="0" smtClean="0"/>
              <a:t>Therefore, </a:t>
            </a:r>
            <a:r>
              <a:rPr lang="en-US" dirty="0"/>
              <a:t>sensors have to be widely immune against disturbances like steam, fog, dust pollution and condensing water which usually cause video-based systems to give false alarms. </a:t>
            </a:r>
            <a:endParaRPr lang="en-US" dirty="0" smtClean="0"/>
          </a:p>
          <a:p>
            <a:r>
              <a:rPr lang="en-US" dirty="0" smtClean="0"/>
              <a:t>If </a:t>
            </a:r>
            <a:r>
              <a:rPr lang="en-US" dirty="0"/>
              <a:t>fire gases are carried to the detector by the airflow they are </a:t>
            </a:r>
            <a:r>
              <a:rPr lang="en-US" dirty="0" smtClean="0"/>
              <a:t>analyzed  </a:t>
            </a:r>
            <a:r>
              <a:rPr lang="en-US" dirty="0"/>
              <a:t>with different semiconductor gas sensors. </a:t>
            </a:r>
            <a:endParaRPr lang="en-US" dirty="0" smtClean="0"/>
          </a:p>
          <a:p>
            <a:r>
              <a:rPr lang="en-US" dirty="0" smtClean="0"/>
              <a:t>A </a:t>
            </a:r>
            <a:r>
              <a:rPr lang="en-US" dirty="0" smtClean="0"/>
              <a:t>gas permeable </a:t>
            </a:r>
            <a:r>
              <a:rPr lang="en-US" dirty="0"/>
              <a:t>protective cap made of sintered metal protects the sensor elements against soiling with dust and humidity. Thus the sensor array is not affected by nuisance aerosols like dust, dirt, mist or condensing </a:t>
            </a:r>
            <a:r>
              <a:rPr lang="en-US" dirty="0" smtClean="0"/>
              <a:t>water</a:t>
            </a:r>
            <a:r>
              <a:rPr lang="en-US" dirty="0" smtClean="0"/>
              <a:t>.</a:t>
            </a:r>
          </a:p>
          <a:p>
            <a:r>
              <a:rPr lang="en-US" dirty="0" smtClean="0"/>
              <a:t>High </a:t>
            </a:r>
            <a:r>
              <a:rPr lang="en-US" dirty="0"/>
              <a:t>sensitivity is needed to detect even low smoke concentration; dilution and extreme turbulence caused by wind are essential </a:t>
            </a:r>
            <a:r>
              <a:rPr lang="en-US" dirty="0" smtClean="0"/>
              <a:t>factors. </a:t>
            </a:r>
            <a:endParaRPr lang="en-US" dirty="0" smtClean="0"/>
          </a:p>
          <a:p>
            <a:r>
              <a:rPr lang="en-US" dirty="0" smtClean="0"/>
              <a:t>Main </a:t>
            </a:r>
            <a:r>
              <a:rPr lang="en-US" dirty="0"/>
              <a:t>features of this semiconductor gas sensor (GTE GSME) are a very fast response time and a high sensitivity </a:t>
            </a:r>
            <a:r>
              <a:rPr lang="en-US" dirty="0" smtClean="0"/>
              <a:t>. </a:t>
            </a:r>
            <a:endParaRPr lang="en-US" dirty="0" smtClean="0"/>
          </a:p>
          <a:p>
            <a:r>
              <a:rPr lang="en-US" dirty="0" smtClean="0"/>
              <a:t>A </a:t>
            </a:r>
            <a:r>
              <a:rPr lang="en-US" dirty="0"/>
              <a:t>CXHX-Sensor [0 – 5ppm] is used because hydrocarbon sensors are sensitive to organic fire products. </a:t>
            </a:r>
            <a:endParaRPr lang="en-US" dirty="0" smtClean="0"/>
          </a:p>
          <a:p>
            <a:r>
              <a:rPr lang="en-US" dirty="0" smtClean="0"/>
              <a:t>Fast </a:t>
            </a:r>
            <a:r>
              <a:rPr lang="en-US" dirty="0"/>
              <a:t>temperature fluctuations are measured by a temperature sensor. </a:t>
            </a:r>
            <a:endParaRPr lang="en-US" dirty="0" smtClean="0"/>
          </a:p>
          <a:p>
            <a:r>
              <a:rPr lang="en-US" dirty="0" smtClean="0"/>
              <a:t>Additionally </a:t>
            </a:r>
            <a:r>
              <a:rPr lang="en-US" dirty="0"/>
              <a:t>a highly sensitive aspirating </a:t>
            </a:r>
            <a:r>
              <a:rPr lang="en-US" dirty="0" smtClean="0"/>
              <a:t>system </a:t>
            </a:r>
            <a:r>
              <a:rPr lang="en-US" dirty="0"/>
              <a:t>is used for smoke detection in case of observing an extinguished fire with a blimp. </a:t>
            </a:r>
            <a:endParaRPr lang="en-IN" dirty="0"/>
          </a:p>
        </p:txBody>
      </p:sp>
    </p:spTree>
    <p:extLst>
      <p:ext uri="{BB962C8B-B14F-4D97-AF65-F5344CB8AC3E}">
        <p14:creationId xmlns:p14="http://schemas.microsoft.com/office/powerpoint/2010/main" val="304854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96241" y="704046"/>
            <a:ext cx="11795759" cy="995965"/>
          </a:xfrm>
        </p:spPr>
        <p:txBody>
          <a:bodyPr/>
          <a:lstStyle/>
          <a:p>
            <a:r>
              <a:rPr lang="en-US" sz="4000" dirty="0" smtClean="0"/>
              <a:t>Structure of sensor system</a:t>
            </a:r>
            <a:r>
              <a:rPr lang="en-US" sz="4000" dirty="0"/>
              <a:t> </a:t>
            </a:r>
            <a:br>
              <a:rPr lang="en-US" sz="4000" dirty="0"/>
            </a:br>
            <a:endParaRPr lang="en-US" sz="4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376" y="2389993"/>
            <a:ext cx="6665410" cy="3315347"/>
          </a:xfrm>
          <a:prstGeom prst="rect">
            <a:avLst/>
          </a:prstGeom>
        </p:spPr>
      </p:pic>
    </p:spTree>
    <p:extLst>
      <p:ext uri="{BB962C8B-B14F-4D97-AF65-F5344CB8AC3E}">
        <p14:creationId xmlns:p14="http://schemas.microsoft.com/office/powerpoint/2010/main" val="2265379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unit</a:t>
            </a:r>
            <a:endParaRPr lang="en-IN" dirty="0"/>
          </a:p>
        </p:txBody>
      </p:sp>
      <p:sp>
        <p:nvSpPr>
          <p:cNvPr id="3" name="Content Placeholder 2"/>
          <p:cNvSpPr>
            <a:spLocks noGrp="1"/>
          </p:cNvSpPr>
          <p:nvPr>
            <p:ph idx="1"/>
          </p:nvPr>
        </p:nvSpPr>
        <p:spPr>
          <a:xfrm>
            <a:off x="646111" y="1421853"/>
            <a:ext cx="8946541" cy="4195481"/>
          </a:xfrm>
        </p:spPr>
        <p:txBody>
          <a:bodyPr/>
          <a:lstStyle/>
          <a:p>
            <a:r>
              <a:rPr lang="en-IN" dirty="0" smtClean="0"/>
              <a:t>The IR camera and the fire sensors work together to detect possibilities of wildfire in the area covered by the drone.</a:t>
            </a:r>
          </a:p>
          <a:p>
            <a:endParaRPr lang="en-IN" dirty="0" smtClean="0"/>
          </a:p>
          <a:p>
            <a:endParaRPr lang="en-IN" dirty="0" smtClean="0"/>
          </a:p>
          <a:p>
            <a:endParaRPr lang="en-IN" dirty="0" smtClean="0"/>
          </a:p>
          <a:p>
            <a:r>
              <a:rPr lang="en-IN" dirty="0" smtClean="0"/>
              <a:t>When </a:t>
            </a:r>
            <a:r>
              <a:rPr lang="en-IN" dirty="0"/>
              <a:t>the sensors sense fire the camera captures images and sends an alarm to the officials in charge with the help of gsm module.</a:t>
            </a:r>
          </a:p>
          <a:p>
            <a:r>
              <a:rPr lang="en-IN" dirty="0"/>
              <a:t>The </a:t>
            </a:r>
            <a:r>
              <a:rPr lang="en-IN" dirty="0" err="1"/>
              <a:t>gps</a:t>
            </a:r>
            <a:r>
              <a:rPr lang="en-IN" dirty="0"/>
              <a:t> system also allows the officials to track down the exact location of the wildfire.</a:t>
            </a:r>
          </a:p>
          <a:p>
            <a:endParaRPr lang="en-IN" dirty="0"/>
          </a:p>
        </p:txBody>
      </p:sp>
      <p:sp>
        <p:nvSpPr>
          <p:cNvPr id="4" name="Title 1"/>
          <p:cNvSpPr txBox="1">
            <a:spLocks/>
          </p:cNvSpPr>
          <p:nvPr/>
        </p:nvSpPr>
        <p:spPr>
          <a:xfrm>
            <a:off x="646111" y="246355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Processing unit</a:t>
            </a:r>
            <a:endParaRPr lang="en-IN" dirty="0"/>
          </a:p>
        </p:txBody>
      </p:sp>
    </p:spTree>
    <p:extLst>
      <p:ext uri="{BB962C8B-B14F-4D97-AF65-F5344CB8AC3E}">
        <p14:creationId xmlns:p14="http://schemas.microsoft.com/office/powerpoint/2010/main" val="4208637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425" y="661035"/>
            <a:ext cx="10725912" cy="5708903"/>
          </a:xfrm>
        </p:spPr>
        <p:txBody>
          <a:bodyPr/>
          <a:lstStyle/>
          <a:p>
            <a:pPr marL="914400" lvl="2" indent="0">
              <a:buNone/>
            </a:pPr>
            <a:endParaRPr lang="en-US" dirty="0"/>
          </a:p>
          <a:p>
            <a:pPr marL="914400" lvl="2" indent="0">
              <a:buNone/>
            </a:pPr>
            <a:r>
              <a:rPr lang="en-US" b="1" dirty="0"/>
              <a:t>Enrollment Module:</a:t>
            </a:r>
          </a:p>
          <a:p>
            <a:pPr marL="914400" lvl="2" indent="0">
              <a:buNone/>
            </a:pPr>
            <a:r>
              <a:rPr lang="en-US" dirty="0"/>
              <a:t>In this enrollment module, the data which collected from input camera </a:t>
            </a:r>
            <a:r>
              <a:rPr lang="en-US" dirty="0" smtClean="0"/>
              <a:t>and sensors are </a:t>
            </a:r>
            <a:r>
              <a:rPr lang="en-US" dirty="0"/>
              <a:t>stored in the database. </a:t>
            </a:r>
          </a:p>
        </p:txBody>
      </p:sp>
      <p:sp>
        <p:nvSpPr>
          <p:cNvPr id="2" name="Rounded Rectangle 1"/>
          <p:cNvSpPr/>
          <p:nvPr/>
        </p:nvSpPr>
        <p:spPr>
          <a:xfrm>
            <a:off x="2446986" y="3946670"/>
            <a:ext cx="1210614" cy="7469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image</a:t>
            </a:r>
            <a:endParaRPr lang="en-IN" dirty="0"/>
          </a:p>
        </p:txBody>
      </p:sp>
      <p:sp>
        <p:nvSpPr>
          <p:cNvPr id="4" name="Plus 3"/>
          <p:cNvSpPr/>
          <p:nvPr/>
        </p:nvSpPr>
        <p:spPr>
          <a:xfrm>
            <a:off x="3812146" y="4107655"/>
            <a:ext cx="463640" cy="425003"/>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ounded Rectangle 6"/>
          <p:cNvSpPr/>
          <p:nvPr/>
        </p:nvSpPr>
        <p:spPr>
          <a:xfrm>
            <a:off x="4417454" y="3946670"/>
            <a:ext cx="1223492" cy="7469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Sensor detains</a:t>
            </a:r>
            <a:endParaRPr lang="en-IN" dirty="0"/>
          </a:p>
        </p:txBody>
      </p:sp>
      <p:sp>
        <p:nvSpPr>
          <p:cNvPr id="8" name="Right Arrow 7"/>
          <p:cNvSpPr/>
          <p:nvPr/>
        </p:nvSpPr>
        <p:spPr>
          <a:xfrm>
            <a:off x="5872766" y="4211392"/>
            <a:ext cx="579549" cy="321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9" name="Rectangle 8"/>
          <p:cNvSpPr/>
          <p:nvPr/>
        </p:nvSpPr>
        <p:spPr>
          <a:xfrm>
            <a:off x="6645499" y="3946670"/>
            <a:ext cx="2163650" cy="8700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DATABASE</a:t>
            </a:r>
            <a:endParaRPr lang="en-IN" dirty="0"/>
          </a:p>
        </p:txBody>
      </p:sp>
    </p:spTree>
    <p:extLst>
      <p:ext uri="{BB962C8B-B14F-4D97-AF65-F5344CB8AC3E}">
        <p14:creationId xmlns:p14="http://schemas.microsoft.com/office/powerpoint/2010/main" val="340314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 identification of affected people and animals</a:t>
            </a:r>
            <a:r>
              <a:rPr lang="en-IN" dirty="0"/>
              <a:t/>
            </a:r>
            <a:br>
              <a:rPr lang="en-IN" dirty="0"/>
            </a:br>
            <a:r>
              <a:rPr lang="en-IN" dirty="0"/>
              <a:t> </a:t>
            </a:r>
          </a:p>
        </p:txBody>
      </p:sp>
      <p:pic>
        <p:nvPicPr>
          <p:cNvPr id="5" name="Content Placeholder 4"/>
          <p:cNvPicPr>
            <a:picLocks noGrp="1" noChangeAspect="1"/>
          </p:cNvPicPr>
          <p:nvPr>
            <p:ph idx="1"/>
          </p:nvPr>
        </p:nvPicPr>
        <p:blipFill>
          <a:blip r:embed="rId2"/>
          <a:stretch>
            <a:fillRect/>
          </a:stretch>
        </p:blipFill>
        <p:spPr>
          <a:xfrm>
            <a:off x="2704594" y="2052638"/>
            <a:ext cx="5744588" cy="4195762"/>
          </a:xfrm>
          <a:prstGeom prst="rect">
            <a:avLst/>
          </a:prstGeom>
        </p:spPr>
      </p:pic>
    </p:spTree>
    <p:extLst>
      <p:ext uri="{BB962C8B-B14F-4D97-AF65-F5344CB8AC3E}">
        <p14:creationId xmlns:p14="http://schemas.microsoft.com/office/powerpoint/2010/main" val="3321242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543</TotalTime>
  <Words>914</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Arial Black</vt:lpstr>
      <vt:lpstr>Calibri</vt:lpstr>
      <vt:lpstr>Century Gothic</vt:lpstr>
      <vt:lpstr>Wingdings</vt:lpstr>
      <vt:lpstr>Wingdings 3</vt:lpstr>
      <vt:lpstr>Ion</vt:lpstr>
      <vt:lpstr>Early forest fire detection and prevention using drone.</vt:lpstr>
      <vt:lpstr>PowerPoint Presentation</vt:lpstr>
      <vt:lpstr>Introduction:</vt:lpstr>
      <vt:lpstr>DRONE</vt:lpstr>
      <vt:lpstr>Fire detection with gas sensors and smoke detectors</vt:lpstr>
      <vt:lpstr>Structure of sensor system  </vt:lpstr>
      <vt:lpstr>Input unit</vt:lpstr>
      <vt:lpstr>PowerPoint Presentation</vt:lpstr>
      <vt:lpstr>IR identification of affected people and animals  </vt:lpstr>
      <vt:lpstr>Microwave radiometer</vt:lpstr>
      <vt:lpstr>System Implementation:</vt:lpstr>
      <vt:lpstr>GSM Module:</vt:lpstr>
      <vt:lpstr>Fire extinguisher ball</vt:lpstr>
      <vt:lpstr>Overview of the model:</vt:lpstr>
      <vt:lpstr>Technologies Used:</vt:lpstr>
      <vt:lpstr>Cost Estimation:</vt:lpstr>
      <vt:lpstr>Future Advancements:</vt:lpstr>
      <vt:lpstr>THANKING YOU!!</vt:lpstr>
      <vt:lpstr>ANY QUERIES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krishnan</dc:creator>
  <cp:lastModifiedBy>abirami sekar</cp:lastModifiedBy>
  <cp:revision>52</cp:revision>
  <dcterms:created xsi:type="dcterms:W3CDTF">2019-01-21T15:16:23Z</dcterms:created>
  <dcterms:modified xsi:type="dcterms:W3CDTF">2020-01-24T00:50:09Z</dcterms:modified>
</cp:coreProperties>
</file>