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37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A6F806-34AA-43B4-911A-7FE73BD4EA2D}" type="datetimeFigureOut">
              <a:rPr lang="en-IN" smtClean="0"/>
              <a:t>18-01-2022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28CDA2-158E-4A7C-825B-5056C60C12BA}" type="slidenum">
              <a:rPr lang="en-IN" smtClean="0"/>
              <a:t>‹#›</a:t>
            </a:fld>
            <a:endParaRPr lang="en-IN"/>
          </a:p>
        </p:txBody>
      </p:sp>
    </p:spTree>
    <p:extLst>
      <p:ext uri="{BB962C8B-B14F-4D97-AF65-F5344CB8AC3E}">
        <p14:creationId xmlns:p14="http://schemas.microsoft.com/office/powerpoint/2010/main" val="7725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328CDA2-158E-4A7C-825B-5056C60C12BA}" type="slidenum">
              <a:rPr lang="en-IN" smtClean="0"/>
              <a:t>8</a:t>
            </a:fld>
            <a:endParaRPr lang="en-IN"/>
          </a:p>
        </p:txBody>
      </p:sp>
    </p:spTree>
    <p:extLst>
      <p:ext uri="{BB962C8B-B14F-4D97-AF65-F5344CB8AC3E}">
        <p14:creationId xmlns:p14="http://schemas.microsoft.com/office/powerpoint/2010/main" val="153180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1BF0AAA-E649-4073-A6E5-55F2386BE202}" type="datetimeFigureOut">
              <a:rPr lang="en-IN" smtClean="0"/>
              <a:t>18-01-2022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32A6B8-7E03-47E2-B308-CA78B4AE028F}" type="slidenum">
              <a:rPr lang="en-IN" smtClean="0"/>
              <a:t>‹#›</a:t>
            </a:fld>
            <a:endParaRPr lang="en-IN"/>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BF0AAA-E649-4073-A6E5-55F2386BE202}" type="datetimeFigureOut">
              <a:rPr lang="en-IN" smtClean="0"/>
              <a:t>18-01-2022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32A6B8-7E03-47E2-B308-CA78B4AE028F}"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BF0AAA-E649-4073-A6E5-55F2386BE202}" type="datetimeFigureOut">
              <a:rPr lang="en-IN" smtClean="0"/>
              <a:t>18-01-2022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32A6B8-7E03-47E2-B308-CA78B4AE028F}"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1BF0AAA-E649-4073-A6E5-55F2386BE202}" type="datetimeFigureOut">
              <a:rPr lang="en-IN" smtClean="0"/>
              <a:t>18-01-2022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32A6B8-7E03-47E2-B308-CA78B4AE028F}"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BF0AAA-E649-4073-A6E5-55F2386BE202}" type="datetimeFigureOut">
              <a:rPr lang="en-IN" smtClean="0"/>
              <a:t>18-01-2022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32A6B8-7E03-47E2-B308-CA78B4AE028F}"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1BF0AAA-E649-4073-A6E5-55F2386BE202}" type="datetimeFigureOut">
              <a:rPr lang="en-IN" smtClean="0"/>
              <a:t>18-01-2022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32A6B8-7E03-47E2-B308-CA78B4AE028F}"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1BF0AAA-E649-4073-A6E5-55F2386BE202}" type="datetimeFigureOut">
              <a:rPr lang="en-IN" smtClean="0"/>
              <a:t>18-01-2022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32A6B8-7E03-47E2-B308-CA78B4AE028F}" type="slidenum">
              <a:rPr lang="en-IN" smtClean="0"/>
              <a:t>‹#›</a:t>
            </a:fld>
            <a:endParaRPr lang="en-IN"/>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1BF0AAA-E649-4073-A6E5-55F2386BE202}" type="datetimeFigureOut">
              <a:rPr lang="en-IN" smtClean="0"/>
              <a:t>18-01-2022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32A6B8-7E03-47E2-B308-CA78B4AE028F}"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BF0AAA-E649-4073-A6E5-55F2386BE202}" type="datetimeFigureOut">
              <a:rPr lang="en-IN" smtClean="0"/>
              <a:t>18-01-2022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C32A6B8-7E03-47E2-B308-CA78B4AE028F}"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BF0AAA-E649-4073-A6E5-55F2386BE202}" type="datetimeFigureOut">
              <a:rPr lang="en-IN" smtClean="0"/>
              <a:t>18-01-2022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32A6B8-7E03-47E2-B308-CA78B4AE028F}"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BF0AAA-E649-4073-A6E5-55F2386BE202}" type="datetimeFigureOut">
              <a:rPr lang="en-IN" smtClean="0"/>
              <a:t>18-01-2022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32A6B8-7E03-47E2-B308-CA78B4AE028F}" type="slidenum">
              <a:rPr lang="en-IN" smtClean="0"/>
              <a:t>‹#›</a:t>
            </a:fld>
            <a:endParaRPr lang="en-IN"/>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11BF0AAA-E649-4073-A6E5-55F2386BE202}" type="datetimeFigureOut">
              <a:rPr lang="en-IN" smtClean="0"/>
              <a:t>18-01-2022</a:t>
            </a:fld>
            <a:endParaRPr lang="en-IN"/>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1C32A6B8-7E03-47E2-B308-CA78B4AE028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404664"/>
            <a:ext cx="8280920" cy="4370427"/>
          </a:xfrm>
          <a:prstGeom prst="rect">
            <a:avLst/>
          </a:prstGeom>
          <a:noFill/>
        </p:spPr>
        <p:txBody>
          <a:bodyPr wrap="square" rtlCol="0">
            <a:spAutoFit/>
          </a:bodyPr>
          <a:lstStyle/>
          <a:p>
            <a:r>
              <a:rPr lang="en-US" dirty="0" smtClean="0"/>
              <a:t>			</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			</a:t>
            </a:r>
            <a:r>
              <a:rPr lang="en-US" sz="2800" b="1" dirty="0" smtClean="0">
                <a:latin typeface="Century Gothic" pitchFamily="34" charset="0"/>
              </a:rPr>
              <a:t>Eva Fashion World</a:t>
            </a:r>
          </a:p>
          <a:p>
            <a:endParaRPr lang="en-US" sz="2800" b="1" dirty="0">
              <a:latin typeface="Century Gothic" pitchFamily="34" charset="0"/>
            </a:endParaRPr>
          </a:p>
          <a:p>
            <a:endParaRPr lang="en-US" sz="2800" b="1" dirty="0" smtClean="0">
              <a:latin typeface="Century Gothic" pitchFamily="34" charset="0"/>
            </a:endParaRPr>
          </a:p>
          <a:p>
            <a:r>
              <a:rPr lang="en-US" sz="1400" b="1" dirty="0" smtClean="0">
                <a:latin typeface="Century Gothic" pitchFamily="34" charset="0"/>
              </a:rPr>
              <a:t>Guide : Binumon  joseph                                                                    </a:t>
            </a:r>
            <a:r>
              <a:rPr lang="en-US" sz="1200" b="1" dirty="0" smtClean="0">
                <a:latin typeface="Century Gothic" pitchFamily="34" charset="0"/>
              </a:rPr>
              <a:t>Vijayalakshmi M R</a:t>
            </a:r>
          </a:p>
          <a:p>
            <a:r>
              <a:rPr lang="en-US" sz="1200" b="1" dirty="0">
                <a:latin typeface="Century Gothic" pitchFamily="34" charset="0"/>
              </a:rPr>
              <a:t> </a:t>
            </a:r>
            <a:r>
              <a:rPr lang="en-US" sz="1200" b="1" dirty="0" smtClean="0">
                <a:latin typeface="Century Gothic" pitchFamily="34" charset="0"/>
              </a:rPr>
              <a:t>               Assistant </a:t>
            </a:r>
            <a:r>
              <a:rPr lang="en-US" sz="1200" b="1" dirty="0" smtClean="0">
                <a:latin typeface="Century Gothic" pitchFamily="34" charset="0"/>
              </a:rPr>
              <a:t>Professor</a:t>
            </a:r>
            <a:r>
              <a:rPr lang="en-US" sz="1200" b="1" dirty="0">
                <a:latin typeface="Century Gothic" pitchFamily="34" charset="0"/>
              </a:rPr>
              <a:t>	</a:t>
            </a:r>
            <a:r>
              <a:rPr lang="en-US" sz="1200" b="1" dirty="0" smtClean="0">
                <a:latin typeface="Century Gothic" pitchFamily="34" charset="0"/>
              </a:rPr>
              <a:t>			RMCA-B</a:t>
            </a:r>
          </a:p>
          <a:p>
            <a:r>
              <a:rPr lang="en-US" sz="1200" b="1" dirty="0">
                <a:latin typeface="Century Gothic" pitchFamily="34" charset="0"/>
              </a:rPr>
              <a:t> </a:t>
            </a:r>
            <a:r>
              <a:rPr lang="en-US" sz="1200" b="1" dirty="0" smtClean="0">
                <a:latin typeface="Century Gothic" pitchFamily="34" charset="0"/>
              </a:rPr>
              <a:t>               Amal Jyothi College Of Engineering,			Roll No:39</a:t>
            </a:r>
          </a:p>
          <a:p>
            <a:r>
              <a:rPr lang="en-US" sz="1200" b="1" dirty="0" smtClean="0">
                <a:latin typeface="Century Gothic" pitchFamily="34" charset="0"/>
              </a:rPr>
              <a:t>                 </a:t>
            </a:r>
            <a:r>
              <a:rPr lang="en-US" sz="1200" b="1" dirty="0" smtClean="0">
                <a:latin typeface="Century Gothic" pitchFamily="34" charset="0"/>
              </a:rPr>
              <a:t>Kanjirappally.</a:t>
            </a:r>
            <a:endParaRPr lang="en-IN" sz="1200" b="1" dirty="0">
              <a:latin typeface="Century Gothic" pitchFamily="34" charset="0"/>
            </a:endParaRPr>
          </a:p>
        </p:txBody>
      </p:sp>
    </p:spTree>
    <p:extLst>
      <p:ext uri="{BB962C8B-B14F-4D97-AF65-F5344CB8AC3E}">
        <p14:creationId xmlns:p14="http://schemas.microsoft.com/office/powerpoint/2010/main" val="3319109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116632"/>
            <a:ext cx="8136904" cy="4708981"/>
          </a:xfrm>
          <a:prstGeom prst="rect">
            <a:avLst/>
          </a:prstGeom>
          <a:noFill/>
        </p:spPr>
        <p:txBody>
          <a:bodyPr wrap="square" rtlCol="0">
            <a:spAutoFit/>
          </a:bodyPr>
          <a:lstStyle/>
          <a:p>
            <a:r>
              <a:rPr lang="en-US" sz="1200" dirty="0" smtClean="0"/>
              <a:t>8.Table name: </a:t>
            </a:r>
            <a:r>
              <a:rPr lang="en-US" sz="1200" dirty="0" err="1" smtClean="0"/>
              <a:t>tbl_boutique</a:t>
            </a:r>
            <a:r>
              <a:rPr lang="en-US" sz="1200" dirty="0" smtClean="0"/>
              <a:t> </a:t>
            </a:r>
            <a:r>
              <a:rPr lang="en-US" sz="1200" dirty="0" err="1" smtClean="0"/>
              <a:t>reg</a:t>
            </a:r>
            <a:r>
              <a:rPr lang="en-US" sz="1200" dirty="0" smtClean="0"/>
              <a:t> </a:t>
            </a:r>
          </a:p>
          <a:p>
            <a:r>
              <a:rPr lang="en-US" sz="1200" dirty="0" smtClean="0"/>
              <a:t>   Primary key: </a:t>
            </a:r>
            <a:r>
              <a:rPr lang="en-US" sz="1200" dirty="0" err="1" smtClean="0"/>
              <a:t>B_id</a:t>
            </a:r>
            <a:endParaRPr lang="en-US" sz="1200" dirty="0" smtClean="0"/>
          </a:p>
          <a:p>
            <a:r>
              <a:rPr lang="en-US" sz="1200" dirty="0" smtClean="0"/>
              <a:t>   Foreign Key: </a:t>
            </a:r>
            <a:r>
              <a:rPr lang="en-US" sz="1200" dirty="0" err="1" smtClean="0"/>
              <a:t>L_id</a:t>
            </a:r>
            <a:endParaRPr lang="en-US" sz="1200" dirty="0" smtClean="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r>
              <a:rPr lang="en-US" sz="1200" dirty="0" smtClean="0"/>
              <a:t>9.Table </a:t>
            </a:r>
            <a:r>
              <a:rPr lang="en-US" sz="1200" dirty="0"/>
              <a:t>name: </a:t>
            </a:r>
            <a:r>
              <a:rPr lang="en-US" sz="1200" dirty="0" err="1"/>
              <a:t>tbl_Delivery</a:t>
            </a:r>
            <a:r>
              <a:rPr lang="en-US" sz="1200" dirty="0"/>
              <a:t> </a:t>
            </a:r>
            <a:endParaRPr lang="en-US" sz="1200" dirty="0" smtClean="0"/>
          </a:p>
          <a:p>
            <a:r>
              <a:rPr lang="en-US" sz="1200" dirty="0" smtClean="0"/>
              <a:t>   Primary </a:t>
            </a:r>
            <a:r>
              <a:rPr lang="en-US" sz="1200" dirty="0"/>
              <a:t>key: </a:t>
            </a:r>
            <a:r>
              <a:rPr lang="en-US" sz="1200" dirty="0" err="1" smtClean="0"/>
              <a:t>Deli_id</a:t>
            </a:r>
            <a:endParaRPr lang="en-US" sz="1200" dirty="0" smtClean="0"/>
          </a:p>
          <a:p>
            <a:r>
              <a:rPr lang="en-US" sz="1200" dirty="0" smtClean="0"/>
              <a:t>   Foreign </a:t>
            </a:r>
            <a:r>
              <a:rPr lang="en-US" sz="1200" dirty="0"/>
              <a:t>key: </a:t>
            </a:r>
            <a:r>
              <a:rPr lang="en-US" sz="1200" dirty="0" smtClean="0"/>
              <a:t>order_id</a:t>
            </a:r>
          </a:p>
          <a:p>
            <a:endParaRPr lang="en-US" sz="12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764704"/>
            <a:ext cx="7372350"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4653136"/>
            <a:ext cx="7419975"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5931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600" y="404664"/>
            <a:ext cx="5832648" cy="1077218"/>
          </a:xfrm>
          <a:prstGeom prst="rect">
            <a:avLst/>
          </a:prstGeom>
          <a:noFill/>
        </p:spPr>
        <p:txBody>
          <a:bodyPr wrap="square" rtlCol="0">
            <a:spAutoFit/>
          </a:bodyPr>
          <a:lstStyle/>
          <a:p>
            <a:r>
              <a:rPr lang="en-US" sz="1600" dirty="0" smtClean="0"/>
              <a:t>		UML-Diagrams</a:t>
            </a:r>
          </a:p>
          <a:p>
            <a:endParaRPr lang="en-US" sz="1600" dirty="0"/>
          </a:p>
          <a:p>
            <a:r>
              <a:rPr lang="en-US" sz="1600" dirty="0" smtClean="0"/>
              <a:t>1.Activity Diagram.</a:t>
            </a:r>
          </a:p>
          <a:p>
            <a:endParaRPr lang="en-US" sz="16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6413" y="1268759"/>
            <a:ext cx="5675907" cy="5160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6582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548680"/>
            <a:ext cx="6048672" cy="276999"/>
          </a:xfrm>
          <a:prstGeom prst="rect">
            <a:avLst/>
          </a:prstGeom>
          <a:noFill/>
        </p:spPr>
        <p:txBody>
          <a:bodyPr wrap="square" rtlCol="0">
            <a:spAutoFit/>
          </a:bodyPr>
          <a:lstStyle/>
          <a:p>
            <a:r>
              <a:rPr lang="en-US" sz="1200" dirty="0" smtClean="0"/>
              <a:t>2.Usecase Diagram</a:t>
            </a:r>
            <a:endParaRPr lang="en-IN" sz="1200"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682240" y="825678"/>
            <a:ext cx="3779520" cy="5771673"/>
          </a:xfrm>
          <a:prstGeom prst="rect">
            <a:avLst/>
          </a:prstGeom>
        </p:spPr>
      </p:pic>
    </p:spTree>
    <p:extLst>
      <p:ext uri="{BB962C8B-B14F-4D97-AF65-F5344CB8AC3E}">
        <p14:creationId xmlns:p14="http://schemas.microsoft.com/office/powerpoint/2010/main" val="2498450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548680"/>
            <a:ext cx="7344816" cy="369332"/>
          </a:xfrm>
          <a:prstGeom prst="rect">
            <a:avLst/>
          </a:prstGeom>
          <a:noFill/>
        </p:spPr>
        <p:txBody>
          <a:bodyPr wrap="square" rtlCol="0">
            <a:spAutoFit/>
          </a:bodyPr>
          <a:lstStyle/>
          <a:p>
            <a:r>
              <a:rPr lang="en-US" dirty="0" smtClean="0"/>
              <a:t>3.Deployement Diagram</a:t>
            </a:r>
            <a:endParaRPr lang="en-IN" dirty="0"/>
          </a:p>
        </p:txBody>
      </p:sp>
      <p:pic>
        <p:nvPicPr>
          <p:cNvPr id="3" name="Picture 2"/>
          <p:cNvPicPr/>
          <p:nvPr/>
        </p:nvPicPr>
        <p:blipFill>
          <a:blip r:embed="rId2"/>
          <a:stretch>
            <a:fillRect/>
          </a:stretch>
        </p:blipFill>
        <p:spPr>
          <a:xfrm>
            <a:off x="1490221" y="1700808"/>
            <a:ext cx="5731510" cy="3691255"/>
          </a:xfrm>
          <a:prstGeom prst="rect">
            <a:avLst/>
          </a:prstGeom>
        </p:spPr>
      </p:pic>
    </p:spTree>
    <p:extLst>
      <p:ext uri="{BB962C8B-B14F-4D97-AF65-F5344CB8AC3E}">
        <p14:creationId xmlns:p14="http://schemas.microsoft.com/office/powerpoint/2010/main" val="2467222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476672"/>
            <a:ext cx="5400600" cy="369332"/>
          </a:xfrm>
          <a:prstGeom prst="rect">
            <a:avLst/>
          </a:prstGeom>
          <a:noFill/>
        </p:spPr>
        <p:txBody>
          <a:bodyPr wrap="square" rtlCol="0">
            <a:spAutoFit/>
          </a:bodyPr>
          <a:lstStyle/>
          <a:p>
            <a:r>
              <a:rPr lang="en-US" dirty="0" smtClean="0"/>
              <a:t>4. Class Diagram</a:t>
            </a:r>
            <a:endParaRPr lang="en-IN" dirty="0"/>
          </a:p>
        </p:txBody>
      </p:sp>
      <p:pic>
        <p:nvPicPr>
          <p:cNvPr id="3" name="Picture 2"/>
          <p:cNvPicPr/>
          <p:nvPr/>
        </p:nvPicPr>
        <p:blipFill>
          <a:blip r:embed="rId2"/>
          <a:stretch>
            <a:fillRect/>
          </a:stretch>
        </p:blipFill>
        <p:spPr>
          <a:xfrm>
            <a:off x="1259632" y="1340768"/>
            <a:ext cx="5730875" cy="3962400"/>
          </a:xfrm>
          <a:prstGeom prst="rect">
            <a:avLst/>
          </a:prstGeom>
        </p:spPr>
      </p:pic>
    </p:spTree>
    <p:extLst>
      <p:ext uri="{BB962C8B-B14F-4D97-AF65-F5344CB8AC3E}">
        <p14:creationId xmlns:p14="http://schemas.microsoft.com/office/powerpoint/2010/main" val="1740865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404664"/>
            <a:ext cx="5472608" cy="369332"/>
          </a:xfrm>
          <a:prstGeom prst="rect">
            <a:avLst/>
          </a:prstGeom>
          <a:noFill/>
        </p:spPr>
        <p:txBody>
          <a:bodyPr wrap="square" rtlCol="0">
            <a:spAutoFit/>
          </a:bodyPr>
          <a:lstStyle/>
          <a:p>
            <a:r>
              <a:rPr lang="en-US" dirty="0" smtClean="0"/>
              <a:t>5.Object Diagram.</a:t>
            </a:r>
            <a:endParaRPr lang="en-IN" dirty="0"/>
          </a:p>
        </p:txBody>
      </p:sp>
      <p:pic>
        <p:nvPicPr>
          <p:cNvPr id="3" name="Picture 2"/>
          <p:cNvPicPr/>
          <p:nvPr/>
        </p:nvPicPr>
        <p:blipFill>
          <a:blip r:embed="rId2"/>
          <a:stretch>
            <a:fillRect/>
          </a:stretch>
        </p:blipFill>
        <p:spPr>
          <a:xfrm>
            <a:off x="1115616" y="1124744"/>
            <a:ext cx="5731510" cy="4040505"/>
          </a:xfrm>
          <a:prstGeom prst="rect">
            <a:avLst/>
          </a:prstGeom>
        </p:spPr>
      </p:pic>
    </p:spTree>
    <p:extLst>
      <p:ext uri="{BB962C8B-B14F-4D97-AF65-F5344CB8AC3E}">
        <p14:creationId xmlns:p14="http://schemas.microsoft.com/office/powerpoint/2010/main" val="954256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476672"/>
            <a:ext cx="6408712" cy="646331"/>
          </a:xfrm>
          <a:prstGeom prst="rect">
            <a:avLst/>
          </a:prstGeom>
          <a:noFill/>
        </p:spPr>
        <p:txBody>
          <a:bodyPr wrap="square" rtlCol="0">
            <a:spAutoFit/>
          </a:bodyPr>
          <a:lstStyle/>
          <a:p>
            <a:r>
              <a:rPr lang="en-US" dirty="0" smtClean="0"/>
              <a:t>6.State Diagram.</a:t>
            </a:r>
          </a:p>
          <a:p>
            <a:endParaRPr lang="en-IN" dirty="0"/>
          </a:p>
        </p:txBody>
      </p:sp>
      <p:pic>
        <p:nvPicPr>
          <p:cNvPr id="3" name="Picture 2"/>
          <p:cNvPicPr/>
          <p:nvPr/>
        </p:nvPicPr>
        <p:blipFill>
          <a:blip r:embed="rId2"/>
          <a:stretch>
            <a:fillRect/>
          </a:stretch>
        </p:blipFill>
        <p:spPr>
          <a:xfrm>
            <a:off x="1403648" y="1268760"/>
            <a:ext cx="4472940" cy="3139440"/>
          </a:xfrm>
          <a:prstGeom prst="rect">
            <a:avLst/>
          </a:prstGeom>
        </p:spPr>
      </p:pic>
    </p:spTree>
    <p:extLst>
      <p:ext uri="{BB962C8B-B14F-4D97-AF65-F5344CB8AC3E}">
        <p14:creationId xmlns:p14="http://schemas.microsoft.com/office/powerpoint/2010/main" val="2421125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476672"/>
            <a:ext cx="6552728" cy="646331"/>
          </a:xfrm>
          <a:prstGeom prst="rect">
            <a:avLst/>
          </a:prstGeom>
          <a:noFill/>
        </p:spPr>
        <p:txBody>
          <a:bodyPr wrap="square" rtlCol="0">
            <a:spAutoFit/>
          </a:bodyPr>
          <a:lstStyle/>
          <a:p>
            <a:r>
              <a:rPr lang="en-US" dirty="0" smtClean="0"/>
              <a:t>7.Sequence Diagram.</a:t>
            </a:r>
          </a:p>
          <a:p>
            <a:endParaRPr lang="en-IN" dirty="0"/>
          </a:p>
        </p:txBody>
      </p:sp>
      <p:pic>
        <p:nvPicPr>
          <p:cNvPr id="3" name="Picture 2"/>
          <p:cNvPicPr/>
          <p:nvPr/>
        </p:nvPicPr>
        <p:blipFill>
          <a:blip r:embed="rId2"/>
          <a:stretch>
            <a:fillRect/>
          </a:stretch>
        </p:blipFill>
        <p:spPr>
          <a:xfrm>
            <a:off x="1835696" y="819345"/>
            <a:ext cx="5364480" cy="5654040"/>
          </a:xfrm>
          <a:prstGeom prst="rect">
            <a:avLst/>
          </a:prstGeom>
        </p:spPr>
      </p:pic>
    </p:spTree>
    <p:extLst>
      <p:ext uri="{BB962C8B-B14F-4D97-AF65-F5344CB8AC3E}">
        <p14:creationId xmlns:p14="http://schemas.microsoft.com/office/powerpoint/2010/main" val="1166356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404664"/>
            <a:ext cx="6480720" cy="553998"/>
          </a:xfrm>
          <a:prstGeom prst="rect">
            <a:avLst/>
          </a:prstGeom>
          <a:noFill/>
        </p:spPr>
        <p:txBody>
          <a:bodyPr wrap="square" rtlCol="0">
            <a:spAutoFit/>
          </a:bodyPr>
          <a:lstStyle/>
          <a:p>
            <a:r>
              <a:rPr lang="en-IN" dirty="0" smtClean="0"/>
              <a:t>                  Prototype </a:t>
            </a:r>
            <a:r>
              <a:rPr lang="en-IN" dirty="0"/>
              <a:t>design using </a:t>
            </a:r>
            <a:r>
              <a:rPr lang="en-IN" dirty="0" smtClean="0"/>
              <a:t>Figma</a:t>
            </a:r>
          </a:p>
          <a:p>
            <a:r>
              <a:rPr lang="en-US" sz="1200" dirty="0" smtClean="0"/>
              <a:t>1.Home Page</a:t>
            </a:r>
            <a:endParaRPr lang="en-IN" sz="12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1028700"/>
            <a:ext cx="714375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53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476672"/>
            <a:ext cx="5688632" cy="276999"/>
          </a:xfrm>
          <a:prstGeom prst="rect">
            <a:avLst/>
          </a:prstGeom>
          <a:noFill/>
        </p:spPr>
        <p:txBody>
          <a:bodyPr wrap="square" rtlCol="0">
            <a:spAutoFit/>
          </a:bodyPr>
          <a:lstStyle/>
          <a:p>
            <a:r>
              <a:rPr lang="en-US" sz="1200" dirty="0" smtClean="0"/>
              <a:t>2.Login page</a:t>
            </a:r>
            <a:endParaRPr lang="en-IN" sz="12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838" y="857250"/>
            <a:ext cx="7172325"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8972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332656"/>
            <a:ext cx="8568952" cy="6124754"/>
          </a:xfrm>
          <a:prstGeom prst="rect">
            <a:avLst/>
          </a:prstGeom>
          <a:noFill/>
        </p:spPr>
        <p:txBody>
          <a:bodyPr wrap="square" rtlCol="0">
            <a:spAutoFit/>
          </a:bodyPr>
          <a:lstStyle/>
          <a:p>
            <a:r>
              <a:rPr lang="en-US" b="1" dirty="0" smtClean="0"/>
              <a:t>			</a:t>
            </a:r>
          </a:p>
          <a:p>
            <a:endParaRPr lang="en-US" b="1" dirty="0"/>
          </a:p>
          <a:p>
            <a:r>
              <a:rPr lang="en-US" b="1" dirty="0" smtClean="0"/>
              <a:t>				ABSTRACT:</a:t>
            </a:r>
          </a:p>
          <a:p>
            <a:endParaRPr lang="en-IN" sz="1200" dirty="0" smtClean="0">
              <a:latin typeface="Century Gothic" pitchFamily="34" charset="0"/>
            </a:endParaRPr>
          </a:p>
          <a:p>
            <a:r>
              <a:rPr lang="en-IN" sz="1400" dirty="0" smtClean="0">
                <a:latin typeface="Century Gothic" pitchFamily="34" charset="0"/>
              </a:rPr>
              <a:t>The </a:t>
            </a:r>
            <a:r>
              <a:rPr lang="en-IN" sz="1400" dirty="0">
                <a:latin typeface="Century Gothic" pitchFamily="34" charset="0"/>
              </a:rPr>
              <a:t>purpose of Eva Fashion World System is to automate the existing manual system by the help of computerized equipment’s and full fledged computer software, fulfilling their requirements, so that their valuable data/information can be stored for a longer period with easy accessing and manipulation of the same.The required software and hardware are easily available and easy to work with. Eva Fashion World System, as described above, can lead to error free, secure, reliable and fast management system. It can assist the user to concentrate on their other activities rather to concentrate on the record keeping. Thus it will help organization in better utilization of resources. The Organization can maintain computerized records without redundant entries. That means that one need not be distracted by information that is not relevant, while being able to reach the information. </a:t>
            </a:r>
          </a:p>
          <a:p>
            <a:endParaRPr lang="en-IN" sz="1400" dirty="0" smtClean="0">
              <a:latin typeface="Century Gothic" pitchFamily="34" charset="0"/>
            </a:endParaRPr>
          </a:p>
          <a:p>
            <a:r>
              <a:rPr lang="en-IN" sz="1400" dirty="0">
                <a:latin typeface="Century Gothic" pitchFamily="34" charset="0"/>
              </a:rPr>
              <a:t>	</a:t>
            </a:r>
            <a:r>
              <a:rPr lang="en-IN" sz="1400" dirty="0" smtClean="0">
                <a:latin typeface="Century Gothic" pitchFamily="34" charset="0"/>
              </a:rPr>
              <a:t>The </a:t>
            </a:r>
            <a:r>
              <a:rPr lang="en-IN" sz="1400" dirty="0">
                <a:latin typeface="Century Gothic" pitchFamily="34" charset="0"/>
              </a:rPr>
              <a:t>aim is to automate its existing manual system by the help of computerized equipment’s and full fledged computer software, fulfilling their requirement’s, so that their valuable data/information can be stored for a longer period with easy accesing and manipulation of the same. Basically the project describes how to manage for good performance and better services for the clients.</a:t>
            </a:r>
          </a:p>
          <a:p>
            <a:r>
              <a:rPr lang="en-IN" sz="1400" dirty="0" smtClean="0">
                <a:latin typeface="Century Gothic" pitchFamily="34" charset="0"/>
              </a:rPr>
              <a:t>					The </a:t>
            </a:r>
            <a:r>
              <a:rPr lang="en-IN" sz="1400" dirty="0">
                <a:latin typeface="Century Gothic" pitchFamily="34" charset="0"/>
              </a:rPr>
              <a:t>main objective of the project on Eva Fashion world is to manage the details of boutique.The project is totally build administrative end and thus only the administrater  is guaranteed the access. The purpose of the project is to build an application program to reduce the manual work for managing boutique…</a:t>
            </a:r>
          </a:p>
          <a:p>
            <a:endParaRPr lang="en-US" sz="1400" b="1" dirty="0" smtClean="0">
              <a:latin typeface="Century Gothic" pitchFamily="34" charset="0"/>
            </a:endParaRPr>
          </a:p>
          <a:p>
            <a:endParaRPr lang="en-US" sz="1400" b="1" dirty="0">
              <a:latin typeface="Century Gothic" pitchFamily="34" charset="0"/>
            </a:endParaRPr>
          </a:p>
          <a:p>
            <a:endParaRPr lang="en-IN" b="1" dirty="0">
              <a:latin typeface="Century Gothic" pitchFamily="34" charset="0"/>
            </a:endParaRPr>
          </a:p>
        </p:txBody>
      </p:sp>
    </p:spTree>
    <p:extLst>
      <p:ext uri="{BB962C8B-B14F-4D97-AF65-F5344CB8AC3E}">
        <p14:creationId xmlns:p14="http://schemas.microsoft.com/office/powerpoint/2010/main" val="15473785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404664"/>
            <a:ext cx="4608512" cy="276999"/>
          </a:xfrm>
          <a:prstGeom prst="rect">
            <a:avLst/>
          </a:prstGeom>
          <a:noFill/>
        </p:spPr>
        <p:txBody>
          <a:bodyPr wrap="square" rtlCol="0">
            <a:spAutoFit/>
          </a:bodyPr>
          <a:lstStyle/>
          <a:p>
            <a:r>
              <a:rPr lang="en-US" sz="1200" dirty="0" smtClean="0"/>
              <a:t>3.Registration Page</a:t>
            </a:r>
            <a:endParaRPr lang="en-IN" sz="12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788" y="900113"/>
            <a:ext cx="7210425" cy="505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5255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260648"/>
            <a:ext cx="8208912" cy="6370975"/>
          </a:xfrm>
          <a:prstGeom prst="rect">
            <a:avLst/>
          </a:prstGeom>
          <a:noFill/>
        </p:spPr>
        <p:txBody>
          <a:bodyPr wrap="square" rtlCol="0">
            <a:spAutoFit/>
          </a:bodyPr>
          <a:lstStyle/>
          <a:p>
            <a:r>
              <a:rPr lang="en-US" sz="1400" b="1" u="sng" dirty="0" smtClean="0"/>
              <a:t>Users</a:t>
            </a:r>
          </a:p>
          <a:p>
            <a:endParaRPr lang="en-IN" dirty="0"/>
          </a:p>
          <a:p>
            <a:pPr marL="285750" indent="-285750">
              <a:buFont typeface="Wingdings" pitchFamily="2" charset="2"/>
              <a:buChar char="Ø"/>
            </a:pPr>
            <a:r>
              <a:rPr lang="en-US" sz="1400" dirty="0" smtClean="0"/>
              <a:t>Admin</a:t>
            </a:r>
          </a:p>
          <a:p>
            <a:pPr marL="285750" indent="-285750">
              <a:buFont typeface="Wingdings" pitchFamily="2" charset="2"/>
              <a:buChar char="Ø"/>
            </a:pPr>
            <a:r>
              <a:rPr lang="en-US" sz="1400" dirty="0" smtClean="0"/>
              <a:t>User</a:t>
            </a:r>
          </a:p>
          <a:p>
            <a:pPr marL="285750" indent="-285750">
              <a:buFont typeface="Wingdings" pitchFamily="2" charset="2"/>
              <a:buChar char="Ø"/>
            </a:pPr>
            <a:r>
              <a:rPr lang="en-US" sz="1400" dirty="0" smtClean="0"/>
              <a:t>Boutique</a:t>
            </a:r>
          </a:p>
          <a:p>
            <a:pPr marL="285750" indent="-285750">
              <a:buFont typeface="Wingdings" pitchFamily="2" charset="2"/>
              <a:buChar char="Ø"/>
            </a:pPr>
            <a:r>
              <a:rPr lang="en-US" sz="1400" dirty="0" smtClean="0"/>
              <a:t>Staff</a:t>
            </a:r>
          </a:p>
          <a:p>
            <a:endParaRPr lang="en-US" sz="1400" dirty="0"/>
          </a:p>
          <a:p>
            <a:r>
              <a:rPr lang="en-US" sz="1400" b="1" dirty="0" smtClean="0"/>
              <a:t>1</a:t>
            </a:r>
            <a:r>
              <a:rPr lang="en-US" sz="1400" b="1" u="sng" dirty="0" smtClean="0"/>
              <a:t>.Admin</a:t>
            </a:r>
            <a:endParaRPr lang="en-IN" sz="1400" dirty="0"/>
          </a:p>
          <a:p>
            <a:endParaRPr lang="en-US" sz="1400" dirty="0" smtClean="0"/>
          </a:p>
          <a:p>
            <a:pPr marL="285750" lvl="0" indent="-285750">
              <a:buFont typeface="Wingdings" pitchFamily="2" charset="2"/>
              <a:buChar char="Ø"/>
            </a:pPr>
            <a:r>
              <a:rPr lang="en-US" sz="1400" dirty="0"/>
              <a:t>Login</a:t>
            </a:r>
            <a:endParaRPr lang="en-IN" sz="1400" dirty="0"/>
          </a:p>
          <a:p>
            <a:pPr marL="285750" lvl="0" indent="-285750">
              <a:buFont typeface="Wingdings" pitchFamily="2" charset="2"/>
              <a:buChar char="Ø"/>
            </a:pPr>
            <a:r>
              <a:rPr lang="en-US" sz="1400" dirty="0"/>
              <a:t>Add Boutiques</a:t>
            </a:r>
            <a:endParaRPr lang="en-IN" sz="1400" dirty="0"/>
          </a:p>
          <a:p>
            <a:pPr marL="285750" lvl="0" indent="-285750">
              <a:buFont typeface="Wingdings" pitchFamily="2" charset="2"/>
              <a:buChar char="Ø"/>
            </a:pPr>
            <a:r>
              <a:rPr lang="en-US" sz="1400" dirty="0"/>
              <a:t>View boutiques</a:t>
            </a:r>
            <a:endParaRPr lang="en-IN" sz="1400" dirty="0"/>
          </a:p>
          <a:p>
            <a:pPr marL="285750" lvl="0" indent="-285750">
              <a:buFont typeface="Wingdings" pitchFamily="2" charset="2"/>
              <a:buChar char="Ø"/>
            </a:pPr>
            <a:r>
              <a:rPr lang="en-US" sz="1400" dirty="0"/>
              <a:t>View feedback.</a:t>
            </a:r>
            <a:endParaRPr lang="en-IN" sz="1400" dirty="0"/>
          </a:p>
          <a:p>
            <a:pPr marL="285750" lvl="0" indent="-285750">
              <a:buFont typeface="Wingdings" pitchFamily="2" charset="2"/>
              <a:buChar char="Ø"/>
            </a:pPr>
            <a:r>
              <a:rPr lang="en-US" sz="1400" dirty="0"/>
              <a:t>Active or Deactive Registered users.</a:t>
            </a:r>
            <a:endParaRPr lang="en-IN" sz="1400" dirty="0"/>
          </a:p>
          <a:p>
            <a:pPr marL="285750" lvl="0" indent="-285750">
              <a:buFont typeface="Wingdings" pitchFamily="2" charset="2"/>
              <a:buChar char="Ø"/>
            </a:pPr>
            <a:r>
              <a:rPr lang="en-US" sz="1400" dirty="0"/>
              <a:t>Approve/reject Registered Boutique.</a:t>
            </a:r>
            <a:endParaRPr lang="en-IN" sz="1400" dirty="0"/>
          </a:p>
          <a:p>
            <a:r>
              <a:rPr lang="en-US" sz="1400" dirty="0"/>
              <a:t> </a:t>
            </a:r>
            <a:endParaRPr lang="en-IN" sz="1400" dirty="0"/>
          </a:p>
          <a:p>
            <a:r>
              <a:rPr lang="en-US" sz="1400" dirty="0"/>
              <a:t> </a:t>
            </a:r>
            <a:endParaRPr lang="en-IN" sz="1400" dirty="0"/>
          </a:p>
          <a:p>
            <a:r>
              <a:rPr lang="en-US" sz="1400" b="1" dirty="0" smtClean="0"/>
              <a:t>2</a:t>
            </a:r>
            <a:r>
              <a:rPr lang="en-US" sz="1400" b="1" u="sng" dirty="0" smtClean="0"/>
              <a:t>.User</a:t>
            </a:r>
            <a:endParaRPr lang="en-IN" sz="1400" dirty="0"/>
          </a:p>
          <a:p>
            <a:endParaRPr lang="en-US" sz="1400" dirty="0" smtClean="0"/>
          </a:p>
          <a:p>
            <a:pPr marL="285750" lvl="0" indent="-285750">
              <a:buFont typeface="Wingdings" pitchFamily="2" charset="2"/>
              <a:buChar char="Ø"/>
            </a:pPr>
            <a:r>
              <a:rPr lang="en-IN" sz="1400" dirty="0"/>
              <a:t>Registration</a:t>
            </a:r>
          </a:p>
          <a:p>
            <a:pPr marL="285750" lvl="0" indent="-285750">
              <a:buFont typeface="Wingdings" pitchFamily="2" charset="2"/>
              <a:buChar char="Ø"/>
            </a:pPr>
            <a:r>
              <a:rPr lang="en-IN" sz="1400" dirty="0"/>
              <a:t>Login</a:t>
            </a:r>
          </a:p>
          <a:p>
            <a:pPr marL="285750" lvl="0" indent="-285750">
              <a:buFont typeface="Wingdings" pitchFamily="2" charset="2"/>
              <a:buChar char="Ø"/>
            </a:pPr>
            <a:r>
              <a:rPr lang="en-IN" sz="1400" dirty="0"/>
              <a:t>View Boutiques</a:t>
            </a:r>
          </a:p>
          <a:p>
            <a:pPr marL="285750" lvl="0" indent="-285750">
              <a:buFont typeface="Wingdings" pitchFamily="2" charset="2"/>
              <a:buChar char="Ø"/>
            </a:pPr>
            <a:r>
              <a:rPr lang="en-IN" sz="1400" dirty="0"/>
              <a:t>Apply for products </a:t>
            </a:r>
          </a:p>
          <a:p>
            <a:pPr marL="285750" lvl="0" indent="-285750">
              <a:buFont typeface="Wingdings" pitchFamily="2" charset="2"/>
              <a:buChar char="Ø"/>
            </a:pPr>
            <a:r>
              <a:rPr lang="en-IN" sz="1400" dirty="0"/>
              <a:t>View products</a:t>
            </a:r>
          </a:p>
          <a:p>
            <a:pPr marL="285750" lvl="0" indent="-285750">
              <a:buFont typeface="Wingdings" pitchFamily="2" charset="2"/>
              <a:buChar char="Ø"/>
            </a:pPr>
            <a:r>
              <a:rPr lang="en-IN" sz="1400" dirty="0"/>
              <a:t> Payment</a:t>
            </a:r>
          </a:p>
          <a:p>
            <a:pPr marL="285750" lvl="0" indent="-285750">
              <a:buFont typeface="Wingdings" pitchFamily="2" charset="2"/>
              <a:buChar char="Ø"/>
            </a:pPr>
            <a:r>
              <a:rPr lang="en-IN" sz="1400" dirty="0"/>
              <a:t>Send Feedback</a:t>
            </a:r>
          </a:p>
          <a:p>
            <a:pPr marL="285750" lvl="0" indent="-285750">
              <a:buFont typeface="Wingdings" pitchFamily="2" charset="2"/>
              <a:buChar char="Ø"/>
            </a:pPr>
            <a:r>
              <a:rPr lang="en-IN" sz="1400" dirty="0"/>
              <a:t>Edit profile</a:t>
            </a:r>
          </a:p>
          <a:p>
            <a:endParaRPr lang="en-IN" sz="1400" dirty="0"/>
          </a:p>
        </p:txBody>
      </p:sp>
    </p:spTree>
    <p:extLst>
      <p:ext uri="{BB962C8B-B14F-4D97-AF65-F5344CB8AC3E}">
        <p14:creationId xmlns:p14="http://schemas.microsoft.com/office/powerpoint/2010/main" val="3730004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0249" y="404664"/>
            <a:ext cx="8424936" cy="4832092"/>
          </a:xfrm>
          <a:prstGeom prst="rect">
            <a:avLst/>
          </a:prstGeom>
          <a:noFill/>
        </p:spPr>
        <p:txBody>
          <a:bodyPr wrap="square" rtlCol="0">
            <a:spAutoFit/>
          </a:bodyPr>
          <a:lstStyle/>
          <a:p>
            <a:r>
              <a:rPr lang="en-US" sz="1400" b="1" dirty="0" smtClean="0"/>
              <a:t>3.</a:t>
            </a:r>
            <a:r>
              <a:rPr lang="en-US" sz="1400" b="1" u="sng" dirty="0" smtClean="0"/>
              <a:t>Boutique:</a:t>
            </a:r>
          </a:p>
          <a:p>
            <a:endParaRPr lang="en-US" sz="1400" b="1" u="sng" dirty="0" smtClean="0"/>
          </a:p>
          <a:p>
            <a:pPr marL="285750" lvl="0" indent="-285750">
              <a:buFont typeface="Wingdings" pitchFamily="2" charset="2"/>
              <a:buChar char="Ø"/>
            </a:pPr>
            <a:r>
              <a:rPr lang="en-US" sz="1400" b="1" dirty="0"/>
              <a:t>A</a:t>
            </a:r>
            <a:r>
              <a:rPr lang="en-US" sz="1400" dirty="0"/>
              <a:t>dd staffs</a:t>
            </a:r>
            <a:endParaRPr lang="en-IN" sz="1400" dirty="0"/>
          </a:p>
          <a:p>
            <a:pPr marL="285750" lvl="0" indent="-285750">
              <a:buFont typeface="Wingdings" pitchFamily="2" charset="2"/>
              <a:buChar char="Ø"/>
            </a:pPr>
            <a:r>
              <a:rPr lang="en-US" sz="1400" dirty="0"/>
              <a:t>Login</a:t>
            </a:r>
            <a:endParaRPr lang="en-IN" sz="1400" dirty="0"/>
          </a:p>
          <a:p>
            <a:pPr marL="285750" lvl="0" indent="-285750">
              <a:buFont typeface="Wingdings" pitchFamily="2" charset="2"/>
              <a:buChar char="Ø"/>
            </a:pPr>
            <a:r>
              <a:rPr lang="en-US" sz="1400" dirty="0"/>
              <a:t>View  staffs</a:t>
            </a:r>
            <a:endParaRPr lang="en-IN" sz="1400" dirty="0"/>
          </a:p>
          <a:p>
            <a:pPr marL="285750" lvl="0" indent="-285750">
              <a:buFont typeface="Wingdings" pitchFamily="2" charset="2"/>
              <a:buChar char="Ø"/>
            </a:pPr>
            <a:r>
              <a:rPr lang="en-US" sz="1400" dirty="0"/>
              <a:t>View order details</a:t>
            </a:r>
            <a:endParaRPr lang="en-IN" sz="1400" dirty="0"/>
          </a:p>
          <a:p>
            <a:pPr marL="285750" lvl="0" indent="-285750">
              <a:buFont typeface="Wingdings" pitchFamily="2" charset="2"/>
              <a:buChar char="Ø"/>
            </a:pPr>
            <a:r>
              <a:rPr lang="en-US" sz="1400" dirty="0"/>
              <a:t>View customer feedback.</a:t>
            </a:r>
            <a:endParaRPr lang="en-IN" sz="1400" dirty="0"/>
          </a:p>
          <a:p>
            <a:pPr marL="285750" lvl="0" indent="-285750">
              <a:buFont typeface="Wingdings" pitchFamily="2" charset="2"/>
              <a:buChar char="Ø"/>
            </a:pPr>
            <a:r>
              <a:rPr lang="en-US" sz="1400" dirty="0"/>
              <a:t>View payment</a:t>
            </a:r>
            <a:endParaRPr lang="en-IN" sz="1400" dirty="0"/>
          </a:p>
          <a:p>
            <a:pPr marL="285750" indent="-285750">
              <a:buFont typeface="Wingdings" pitchFamily="2" charset="2"/>
              <a:buChar char="Ø"/>
            </a:pPr>
            <a:r>
              <a:rPr lang="en-US" sz="1400" dirty="0"/>
              <a:t>Edit </a:t>
            </a:r>
            <a:r>
              <a:rPr lang="en-US" sz="1400" dirty="0" smtClean="0"/>
              <a:t>profile</a:t>
            </a:r>
          </a:p>
          <a:p>
            <a:endParaRPr lang="en-US" sz="1400" dirty="0"/>
          </a:p>
          <a:p>
            <a:r>
              <a:rPr lang="en-US" sz="1400" dirty="0" smtClean="0"/>
              <a:t>4.</a:t>
            </a:r>
            <a:r>
              <a:rPr lang="en-US" sz="1400" b="1" u="sng" dirty="0"/>
              <a:t> Staff</a:t>
            </a:r>
            <a:endParaRPr lang="en-IN" sz="1400" dirty="0"/>
          </a:p>
          <a:p>
            <a:endParaRPr lang="en-US" sz="1400" dirty="0" smtClean="0"/>
          </a:p>
          <a:p>
            <a:pPr marL="285750" lvl="0" indent="-285750">
              <a:buFont typeface="Wingdings" pitchFamily="2" charset="2"/>
              <a:buChar char="Ø"/>
            </a:pPr>
            <a:r>
              <a:rPr lang="en-US" sz="1400" dirty="0"/>
              <a:t>View</a:t>
            </a:r>
            <a:r>
              <a:rPr lang="en-US" sz="1400" u="sng" dirty="0"/>
              <a:t> </a:t>
            </a:r>
            <a:r>
              <a:rPr lang="en-US" sz="1400" dirty="0"/>
              <a:t>Registered Users.</a:t>
            </a:r>
            <a:endParaRPr lang="en-IN" sz="1400" dirty="0"/>
          </a:p>
          <a:p>
            <a:pPr marL="285750" lvl="0" indent="-285750">
              <a:buFont typeface="Wingdings" pitchFamily="2" charset="2"/>
              <a:buChar char="Ø"/>
            </a:pPr>
            <a:r>
              <a:rPr lang="en-US" sz="1400" dirty="0"/>
              <a:t>Login</a:t>
            </a:r>
            <a:endParaRPr lang="en-IN" sz="1400" dirty="0"/>
          </a:p>
          <a:p>
            <a:pPr marL="285750" lvl="0" indent="-285750">
              <a:buFont typeface="Wingdings" pitchFamily="2" charset="2"/>
              <a:buChar char="Ø"/>
            </a:pPr>
            <a:r>
              <a:rPr lang="en-US" sz="1400" dirty="0"/>
              <a:t>View Order.</a:t>
            </a:r>
            <a:endParaRPr lang="en-IN" sz="1400" dirty="0"/>
          </a:p>
          <a:p>
            <a:pPr marL="285750" lvl="0" indent="-285750">
              <a:buFont typeface="Wingdings" pitchFamily="2" charset="2"/>
              <a:buChar char="Ø"/>
            </a:pPr>
            <a:r>
              <a:rPr lang="en-US" sz="1400" dirty="0"/>
              <a:t>Accept Order</a:t>
            </a:r>
            <a:endParaRPr lang="en-IN" sz="1400" dirty="0"/>
          </a:p>
          <a:p>
            <a:pPr marL="285750" lvl="0" indent="-285750">
              <a:buFont typeface="Wingdings" pitchFamily="2" charset="2"/>
              <a:buChar char="Ø"/>
            </a:pPr>
            <a:r>
              <a:rPr lang="en-US" sz="1400" dirty="0"/>
              <a:t>Dispatch</a:t>
            </a:r>
            <a:endParaRPr lang="en-IN" sz="1400" dirty="0"/>
          </a:p>
          <a:p>
            <a:pPr marL="285750" lvl="0" indent="-285750">
              <a:buFont typeface="Wingdings" pitchFamily="2" charset="2"/>
              <a:buChar char="Ø"/>
            </a:pPr>
            <a:r>
              <a:rPr lang="en-US" sz="1400" dirty="0"/>
              <a:t>View feedback</a:t>
            </a:r>
            <a:endParaRPr lang="en-IN" sz="1400" dirty="0"/>
          </a:p>
          <a:p>
            <a:pPr marL="285750" lvl="0" indent="-285750">
              <a:buFont typeface="Wingdings" pitchFamily="2" charset="2"/>
              <a:buChar char="Ø"/>
            </a:pPr>
            <a:r>
              <a:rPr lang="en-US" sz="1400" dirty="0"/>
              <a:t>Edit profile</a:t>
            </a:r>
            <a:endParaRPr lang="en-IN" sz="1400" dirty="0"/>
          </a:p>
          <a:p>
            <a:pPr marL="285750" lvl="0" indent="-285750">
              <a:buFont typeface="Wingdings" pitchFamily="2" charset="2"/>
              <a:buChar char="Ø"/>
            </a:pPr>
            <a:r>
              <a:rPr lang="en-US" sz="1400" dirty="0"/>
              <a:t>Manage product details</a:t>
            </a:r>
            <a:endParaRPr lang="en-IN" sz="1400" dirty="0"/>
          </a:p>
          <a:p>
            <a:endParaRPr lang="en-IN" sz="1400" dirty="0"/>
          </a:p>
          <a:p>
            <a:endParaRPr lang="en-IN" sz="1400" dirty="0"/>
          </a:p>
        </p:txBody>
      </p:sp>
    </p:spTree>
    <p:extLst>
      <p:ext uri="{BB962C8B-B14F-4D97-AF65-F5344CB8AC3E}">
        <p14:creationId xmlns:p14="http://schemas.microsoft.com/office/powerpoint/2010/main" val="2495889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61673"/>
            <a:ext cx="8280920" cy="6370975"/>
          </a:xfrm>
          <a:prstGeom prst="rect">
            <a:avLst/>
          </a:prstGeom>
          <a:noFill/>
        </p:spPr>
        <p:txBody>
          <a:bodyPr wrap="square" rtlCol="0">
            <a:spAutoFit/>
          </a:bodyPr>
          <a:lstStyle/>
          <a:p>
            <a:r>
              <a:rPr lang="en-IN" sz="1200" b="1" dirty="0"/>
              <a:t>Existing </a:t>
            </a:r>
            <a:r>
              <a:rPr lang="en-IN" sz="1200" b="1" dirty="0" smtClean="0"/>
              <a:t>System</a:t>
            </a:r>
          </a:p>
          <a:p>
            <a:endParaRPr lang="en-IN" sz="1200" dirty="0"/>
          </a:p>
          <a:p>
            <a:pPr marL="285750" indent="-285750">
              <a:buFont typeface="Wingdings" pitchFamily="2" charset="2"/>
              <a:buChar char="Ø"/>
            </a:pPr>
            <a:r>
              <a:rPr lang="en-IN" sz="1200" dirty="0">
                <a:latin typeface="Century Gothic" pitchFamily="34" charset="0"/>
              </a:rPr>
              <a:t>Existing system does not provide proper guidence to  how to sell their products through </a:t>
            </a:r>
            <a:r>
              <a:rPr lang="en-IN" sz="1200" dirty="0" smtClean="0">
                <a:latin typeface="Century Gothic" pitchFamily="34" charset="0"/>
              </a:rPr>
              <a:t>online</a:t>
            </a:r>
          </a:p>
          <a:p>
            <a:pPr marL="285750" indent="-285750">
              <a:buFont typeface="Wingdings" pitchFamily="2" charset="2"/>
              <a:buChar char="Ø"/>
            </a:pPr>
            <a:r>
              <a:rPr lang="en-IN" sz="1200" dirty="0">
                <a:latin typeface="Century Gothic" pitchFamily="34" charset="0"/>
              </a:rPr>
              <a:t>The current system does not providing helpdesk to learn basics of how to register into sites, sell crops and transactions </a:t>
            </a:r>
            <a:endParaRPr lang="en-IN" sz="1200" dirty="0" smtClean="0">
              <a:latin typeface="Century Gothic" pitchFamily="34" charset="0"/>
            </a:endParaRPr>
          </a:p>
          <a:p>
            <a:pPr marL="285750" indent="-285750">
              <a:buFont typeface="Wingdings" pitchFamily="2" charset="2"/>
              <a:buChar char="Ø"/>
            </a:pPr>
            <a:r>
              <a:rPr lang="en-IN" sz="1200" dirty="0">
                <a:latin typeface="Century Gothic" pitchFamily="34" charset="0"/>
              </a:rPr>
              <a:t>The current system does not provide websites to customers in their local languages</a:t>
            </a:r>
            <a:r>
              <a:rPr lang="en-IN" sz="1200" dirty="0" smtClean="0">
                <a:latin typeface="Century Gothic" pitchFamily="34" charset="0"/>
              </a:rPr>
              <a:t> </a:t>
            </a:r>
          </a:p>
          <a:p>
            <a:endParaRPr lang="en-IN" sz="1200" dirty="0" smtClean="0">
              <a:latin typeface="Century Gothic" pitchFamily="34" charset="0"/>
            </a:endParaRPr>
          </a:p>
          <a:p>
            <a:r>
              <a:rPr lang="en-IN" sz="1200" b="1" dirty="0"/>
              <a:t>proposed </a:t>
            </a:r>
            <a:r>
              <a:rPr lang="en-IN" sz="1200" b="1" dirty="0" smtClean="0"/>
              <a:t>system</a:t>
            </a:r>
          </a:p>
          <a:p>
            <a:endParaRPr lang="en-US" sz="1200" b="1" dirty="0"/>
          </a:p>
          <a:p>
            <a:r>
              <a:rPr lang="en-IN" sz="1200" dirty="0">
                <a:latin typeface="Century Gothic" pitchFamily="34" charset="0"/>
              </a:rPr>
              <a:t>The proposed system is defined to meets all the disadvantages of the existing system. It is necessary to have a system that is more user friendly and user attractive for bussiness growth. This project is developing using Php and MySQL. On such consideration the system is proposed. In our proposed system there is an admin who can view and manage all the registered users. It allows customers to make their orders and do their transactions by using online payment method. Advantages of proposed system .The system is very simple in design and to implement. The system requires very low system resources and the system will work in almost all configurations. It has got following features: </a:t>
            </a:r>
            <a:endParaRPr lang="en-IN" sz="1200" dirty="0" smtClean="0">
              <a:latin typeface="Century Gothic" pitchFamily="34" charset="0"/>
            </a:endParaRPr>
          </a:p>
          <a:p>
            <a:endParaRPr lang="en-IN" sz="1200" dirty="0">
              <a:latin typeface="Century Gothic" pitchFamily="34" charset="0"/>
            </a:endParaRPr>
          </a:p>
          <a:p>
            <a:pPr marL="171450" indent="-171450">
              <a:buFont typeface="Wingdings" pitchFamily="2" charset="2"/>
              <a:buChar char="Ø"/>
            </a:pPr>
            <a:r>
              <a:rPr lang="en-IN" sz="1200" b="1" dirty="0">
                <a:latin typeface="Century Gothic" pitchFamily="34" charset="0"/>
              </a:rPr>
              <a:t>Low Cost-</a:t>
            </a:r>
            <a:r>
              <a:rPr lang="en-IN" sz="1200" dirty="0">
                <a:latin typeface="Century Gothic" pitchFamily="34" charset="0"/>
              </a:rPr>
              <a:t> Low cost is spend due to the reduced manual work, no paper cost.</a:t>
            </a:r>
          </a:p>
          <a:p>
            <a:pPr marL="171450" indent="-171450">
              <a:buFont typeface="Wingdings" pitchFamily="2" charset="2"/>
              <a:buChar char="Ø"/>
            </a:pPr>
            <a:r>
              <a:rPr lang="en-IN" sz="1200" dirty="0">
                <a:latin typeface="Century Gothic" pitchFamily="34" charset="0"/>
              </a:rPr>
              <a:t> </a:t>
            </a:r>
            <a:r>
              <a:rPr lang="en-IN" sz="1200" b="1" dirty="0" smtClean="0">
                <a:latin typeface="Century Gothic" pitchFamily="34" charset="0"/>
              </a:rPr>
              <a:t>Better </a:t>
            </a:r>
            <a:r>
              <a:rPr lang="en-IN" sz="1200" b="1" dirty="0">
                <a:latin typeface="Century Gothic" pitchFamily="34" charset="0"/>
              </a:rPr>
              <a:t>security</a:t>
            </a:r>
            <a:r>
              <a:rPr lang="en-IN" sz="1200" dirty="0">
                <a:latin typeface="Century Gothic" pitchFamily="34" charset="0"/>
              </a:rPr>
              <a:t>- For data to remain secure measures must be taken to prevent unauthorized access. Security means that data are protected from various forms of destruction. The system security problem can be divided into four related issues: security, integrity, privacy and confidentiality. Username and password requirement to sign in ensures security. It will also provide data security as we are using the secured databases for maintaining the documents. </a:t>
            </a:r>
          </a:p>
          <a:p>
            <a:pPr marL="171450" indent="-171450">
              <a:buFont typeface="Wingdings" pitchFamily="2" charset="2"/>
              <a:buChar char="Ø"/>
            </a:pPr>
            <a:r>
              <a:rPr lang="en-IN" sz="1200" dirty="0" smtClean="0">
                <a:latin typeface="Century Gothic" pitchFamily="34" charset="0"/>
              </a:rPr>
              <a:t> </a:t>
            </a:r>
            <a:r>
              <a:rPr lang="en-IN" sz="1200" b="1" dirty="0">
                <a:latin typeface="Century Gothic" pitchFamily="34" charset="0"/>
              </a:rPr>
              <a:t>Ensure data accuracy</a:t>
            </a:r>
            <a:r>
              <a:rPr lang="en-IN" sz="1200" dirty="0">
                <a:latin typeface="Century Gothic" pitchFamily="34" charset="0"/>
              </a:rPr>
              <a:t>- The proposed system eliminates the manual errors while entering the details of the users during the registration.</a:t>
            </a:r>
          </a:p>
          <a:p>
            <a:pPr marL="171450" indent="-171450">
              <a:buFont typeface="Wingdings" pitchFamily="2" charset="2"/>
              <a:buChar char="Ø"/>
            </a:pPr>
            <a:r>
              <a:rPr lang="en-IN" sz="1200" dirty="0">
                <a:latin typeface="Century Gothic" pitchFamily="34" charset="0"/>
              </a:rPr>
              <a:t> </a:t>
            </a:r>
            <a:r>
              <a:rPr lang="en-IN" sz="1200" dirty="0" smtClean="0">
                <a:latin typeface="Century Gothic" pitchFamily="34" charset="0"/>
              </a:rPr>
              <a:t> </a:t>
            </a:r>
            <a:r>
              <a:rPr lang="en-IN" sz="1200" b="1" dirty="0">
                <a:latin typeface="Century Gothic" pitchFamily="34" charset="0"/>
              </a:rPr>
              <a:t>Better service</a:t>
            </a:r>
            <a:r>
              <a:rPr lang="en-IN" sz="1200" dirty="0">
                <a:latin typeface="Century Gothic" pitchFamily="34" charset="0"/>
              </a:rPr>
              <a:t> - The product will avoid the burden of hard copy storage. We can also conserve the time and human resources for doing the same task. The data can be maintained for longer period with no loss of data.</a:t>
            </a:r>
          </a:p>
          <a:p>
            <a:pPr marL="171450" indent="-171450">
              <a:buFont typeface="Wingdings" pitchFamily="2" charset="2"/>
              <a:buChar char="Ø"/>
            </a:pPr>
            <a:r>
              <a:rPr lang="en-IN" sz="1200" dirty="0">
                <a:latin typeface="Century Gothic" pitchFamily="34" charset="0"/>
              </a:rPr>
              <a:t> </a:t>
            </a:r>
            <a:r>
              <a:rPr lang="en-IN" sz="1200" b="1" dirty="0" smtClean="0">
                <a:latin typeface="Century Gothic" pitchFamily="34" charset="0"/>
              </a:rPr>
              <a:t>Accessibility-</a:t>
            </a:r>
            <a:r>
              <a:rPr lang="en-IN" sz="1200" dirty="0" smtClean="0">
                <a:latin typeface="Century Gothic" pitchFamily="34" charset="0"/>
              </a:rPr>
              <a:t> </a:t>
            </a:r>
            <a:r>
              <a:rPr lang="en-IN" sz="1200" dirty="0">
                <a:latin typeface="Century Gothic" pitchFamily="34" charset="0"/>
              </a:rPr>
              <a:t>The registered users can login to the site at any time anywhere and can access the updated information properly. </a:t>
            </a:r>
          </a:p>
          <a:p>
            <a:pPr marL="171450" indent="-171450">
              <a:buFont typeface="Wingdings" pitchFamily="2" charset="2"/>
              <a:buChar char="Ø"/>
            </a:pPr>
            <a:r>
              <a:rPr lang="en-IN" sz="1200" dirty="0" smtClean="0">
                <a:latin typeface="Century Gothic" pitchFamily="34" charset="0"/>
              </a:rPr>
              <a:t> </a:t>
            </a:r>
            <a:r>
              <a:rPr lang="en-IN" sz="1200" b="1" dirty="0">
                <a:latin typeface="Century Gothic" pitchFamily="34" charset="0"/>
              </a:rPr>
              <a:t>Minimum time required</a:t>
            </a:r>
            <a:r>
              <a:rPr lang="en-IN" sz="1200" dirty="0">
                <a:latin typeface="Century Gothic" pitchFamily="34" charset="0"/>
              </a:rPr>
              <a:t>- The customers can view products in different ways like category, type or can view by directly searching a product name which helps to purchase a product with minimum time.</a:t>
            </a:r>
          </a:p>
          <a:p>
            <a:endParaRPr lang="en-IN" sz="1200" dirty="0">
              <a:latin typeface="Century Gothic" pitchFamily="34" charset="0"/>
            </a:endParaRPr>
          </a:p>
          <a:p>
            <a:endParaRPr lang="en-IN" sz="1200" dirty="0">
              <a:latin typeface="Century Gothic" pitchFamily="34" charset="0"/>
            </a:endParaRPr>
          </a:p>
        </p:txBody>
      </p:sp>
    </p:spTree>
    <p:extLst>
      <p:ext uri="{BB962C8B-B14F-4D97-AF65-F5344CB8AC3E}">
        <p14:creationId xmlns:p14="http://schemas.microsoft.com/office/powerpoint/2010/main" val="381866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190146"/>
            <a:ext cx="7632848" cy="6247864"/>
          </a:xfrm>
          <a:prstGeom prst="rect">
            <a:avLst/>
          </a:prstGeom>
          <a:noFill/>
        </p:spPr>
        <p:txBody>
          <a:bodyPr wrap="square" rtlCol="0">
            <a:spAutoFit/>
          </a:bodyPr>
          <a:lstStyle/>
          <a:p>
            <a:r>
              <a:rPr lang="en-US" b="1" dirty="0" smtClean="0"/>
              <a:t>			Table design</a:t>
            </a:r>
          </a:p>
          <a:p>
            <a:endParaRPr lang="en-US" b="1" dirty="0"/>
          </a:p>
          <a:p>
            <a:pPr marL="342900" indent="-342900">
              <a:buAutoNum type="arabicPeriod"/>
            </a:pPr>
            <a:r>
              <a:rPr lang="en-IN" sz="1400" dirty="0" smtClean="0"/>
              <a:t>Table Name: tbl_login</a:t>
            </a:r>
          </a:p>
          <a:p>
            <a:r>
              <a:rPr lang="en-US" sz="1400" b="1" dirty="0"/>
              <a:t> </a:t>
            </a:r>
            <a:r>
              <a:rPr lang="en-US" sz="1400" b="1" dirty="0" smtClean="0"/>
              <a:t>      </a:t>
            </a:r>
            <a:r>
              <a:rPr lang="en-IN" sz="1400" dirty="0" smtClean="0"/>
              <a:t>Primary Key: L_id</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b="1" dirty="0" smtClean="0"/>
          </a:p>
          <a:p>
            <a:r>
              <a:rPr lang="en-US" sz="1400" b="1" dirty="0" smtClean="0"/>
              <a:t>2.</a:t>
            </a:r>
            <a:r>
              <a:rPr lang="en-US" sz="1400" dirty="0" smtClean="0"/>
              <a:t> Table Name: tbl_category </a:t>
            </a:r>
          </a:p>
          <a:p>
            <a:r>
              <a:rPr lang="en-US" sz="1400" dirty="0" smtClean="0"/>
              <a:t>     Primary key: Cat_id</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smtClean="0"/>
          </a:p>
          <a:p>
            <a:endParaRPr lang="en-IN" sz="14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554" y="1371096"/>
            <a:ext cx="7137797" cy="2273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278" y="4293096"/>
            <a:ext cx="7372350"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506" y="5681067"/>
            <a:ext cx="73914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9033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1560" y="476672"/>
            <a:ext cx="7416824" cy="3970318"/>
          </a:xfrm>
          <a:prstGeom prst="rect">
            <a:avLst/>
          </a:prstGeom>
          <a:noFill/>
        </p:spPr>
        <p:txBody>
          <a:bodyPr wrap="square" rtlCol="0">
            <a:spAutoFit/>
          </a:bodyPr>
          <a:lstStyle/>
          <a:p>
            <a:r>
              <a:rPr lang="en-US" sz="1200" dirty="0" smtClean="0"/>
              <a:t>3.Table Name: tbl_Registeration(user) </a:t>
            </a:r>
          </a:p>
          <a:p>
            <a:r>
              <a:rPr lang="en-US" sz="1200" dirty="0" smtClean="0"/>
              <a:t>   Primary Key: reg_id</a:t>
            </a:r>
          </a:p>
          <a:p>
            <a:r>
              <a:rPr lang="en-US" sz="1200" dirty="0" smtClean="0"/>
              <a:t>   Foreign key: L_id </a:t>
            </a:r>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r>
              <a:rPr lang="en-US" sz="1200" dirty="0" smtClean="0"/>
              <a:t>4. Table Name: </a:t>
            </a:r>
            <a:r>
              <a:rPr lang="en-US" sz="1200" dirty="0" err="1" smtClean="0"/>
              <a:t>tbl_Feedback</a:t>
            </a:r>
            <a:endParaRPr lang="en-US" sz="1200" dirty="0" smtClean="0"/>
          </a:p>
          <a:p>
            <a:r>
              <a:rPr lang="en-US" sz="1200" dirty="0" smtClean="0"/>
              <a:t>    Primary Key: </a:t>
            </a:r>
            <a:r>
              <a:rPr lang="en-US" sz="1200" dirty="0" err="1" smtClean="0"/>
              <a:t>f_id</a:t>
            </a:r>
            <a:r>
              <a:rPr lang="en-US" sz="1200" dirty="0" smtClean="0"/>
              <a:t> </a:t>
            </a:r>
          </a:p>
          <a:p>
            <a:r>
              <a:rPr lang="en-US" sz="1200" dirty="0" smtClean="0"/>
              <a:t>    Foreign Key: </a:t>
            </a:r>
            <a:r>
              <a:rPr lang="en-US" sz="1200" dirty="0" err="1" smtClean="0"/>
              <a:t>Pro_id</a:t>
            </a:r>
            <a:endParaRPr lang="en-US" sz="1200" dirty="0" smtClean="0"/>
          </a:p>
          <a:p>
            <a:endParaRPr lang="en-US" sz="1200" dirty="0" smtClean="0"/>
          </a:p>
          <a:p>
            <a:endParaRPr lang="en-IN" sz="1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631" y="1124744"/>
            <a:ext cx="7381875"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366" y="4077072"/>
            <a:ext cx="7391400" cy="216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1391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332656"/>
            <a:ext cx="8352928" cy="4339650"/>
          </a:xfrm>
          <a:prstGeom prst="rect">
            <a:avLst/>
          </a:prstGeom>
          <a:noFill/>
        </p:spPr>
        <p:txBody>
          <a:bodyPr wrap="square" rtlCol="0">
            <a:spAutoFit/>
          </a:bodyPr>
          <a:lstStyle/>
          <a:p>
            <a:r>
              <a:rPr lang="en-US" sz="1200" dirty="0" smtClean="0"/>
              <a:t>5.Table Name: </a:t>
            </a:r>
            <a:r>
              <a:rPr lang="en-US" sz="1200" dirty="0" err="1" smtClean="0"/>
              <a:t>Pro_Details</a:t>
            </a:r>
            <a:r>
              <a:rPr lang="en-US" sz="1200" dirty="0" smtClean="0"/>
              <a:t> (product details)</a:t>
            </a:r>
          </a:p>
          <a:p>
            <a:r>
              <a:rPr lang="en-US" sz="1200" dirty="0" smtClean="0"/>
              <a:t>   Primary key: </a:t>
            </a:r>
            <a:r>
              <a:rPr lang="en-US" sz="1200" dirty="0" err="1" smtClean="0"/>
              <a:t>Pro_id</a:t>
            </a:r>
            <a:r>
              <a:rPr lang="en-US" sz="1200" dirty="0" smtClean="0"/>
              <a:t> </a:t>
            </a:r>
          </a:p>
          <a:p>
            <a:r>
              <a:rPr lang="en-US" sz="1200" dirty="0" smtClean="0"/>
              <a:t>   Foreign Key: </a:t>
            </a:r>
            <a:r>
              <a:rPr lang="en-US" sz="1200" dirty="0" err="1" smtClean="0"/>
              <a:t>cat_id</a:t>
            </a:r>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smtClean="0"/>
          </a:p>
          <a:p>
            <a:r>
              <a:rPr lang="en-US" sz="1200" dirty="0" smtClean="0"/>
              <a:t>6. Table Name: </a:t>
            </a:r>
            <a:r>
              <a:rPr lang="en-US" sz="1200" dirty="0" err="1" smtClean="0"/>
              <a:t>tbl_order</a:t>
            </a:r>
            <a:r>
              <a:rPr lang="en-US" sz="1200" dirty="0" smtClean="0"/>
              <a:t> details </a:t>
            </a:r>
          </a:p>
          <a:p>
            <a:r>
              <a:rPr lang="en-US" sz="1200" dirty="0" smtClean="0"/>
              <a:t>Primary Key: Order_id </a:t>
            </a:r>
          </a:p>
          <a:p>
            <a:r>
              <a:rPr lang="en-US" sz="1200" dirty="0" smtClean="0"/>
              <a:t>Foreign Key: </a:t>
            </a:r>
            <a:r>
              <a:rPr lang="en-US" sz="1200" dirty="0" err="1" smtClean="0"/>
              <a:t>pro_id</a:t>
            </a:r>
            <a:r>
              <a:rPr lang="en-US" sz="1200" dirty="0" smtClean="0"/>
              <a:t> </a:t>
            </a:r>
          </a:p>
          <a:p>
            <a:endParaRPr lang="en-US" sz="1200" dirty="0" smtClean="0"/>
          </a:p>
          <a:p>
            <a:endParaRPr lang="en-IN" sz="12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980729"/>
            <a:ext cx="7400925" cy="2520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020" y="4293097"/>
            <a:ext cx="7362825" cy="23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5510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8"/>
            <a:ext cx="8640960" cy="3600986"/>
          </a:xfrm>
          <a:prstGeom prst="rect">
            <a:avLst/>
          </a:prstGeom>
          <a:noFill/>
        </p:spPr>
        <p:txBody>
          <a:bodyPr wrap="square" rtlCol="0">
            <a:spAutoFit/>
          </a:bodyPr>
          <a:lstStyle/>
          <a:p>
            <a:r>
              <a:rPr lang="en-US" sz="1200" dirty="0" smtClean="0"/>
              <a:t>7.Table name: tbl_payment </a:t>
            </a:r>
          </a:p>
          <a:p>
            <a:r>
              <a:rPr lang="en-US" sz="1200" dirty="0" smtClean="0"/>
              <a:t>   Primary Key: payment_id </a:t>
            </a:r>
          </a:p>
          <a:p>
            <a:r>
              <a:rPr lang="en-US" sz="1200" dirty="0" smtClean="0"/>
              <a:t>   Foreign Key: order_id </a:t>
            </a:r>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endParaRPr lang="en-US" sz="1200" dirty="0" smtClean="0"/>
          </a:p>
          <a:p>
            <a:endParaRPr lang="en-US" sz="1200" dirty="0"/>
          </a:p>
          <a:p>
            <a:r>
              <a:rPr lang="en-US" sz="1200" dirty="0" smtClean="0"/>
              <a:t>8. Table name: tbl_staffreg (staff registration)</a:t>
            </a:r>
          </a:p>
          <a:p>
            <a:r>
              <a:rPr lang="en-US" sz="1200" dirty="0" smtClean="0"/>
              <a:t>     Primary Key: S_id </a:t>
            </a:r>
          </a:p>
          <a:p>
            <a:r>
              <a:rPr lang="en-US" sz="1200" dirty="0" smtClean="0"/>
              <a:t>     Foreign key: L_id</a:t>
            </a:r>
          </a:p>
          <a:p>
            <a:endParaRPr lang="en-IN" sz="12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908720"/>
            <a:ext cx="737235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969" y="3717032"/>
            <a:ext cx="7429500" cy="2859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4548487"/>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375</TotalTime>
  <Words>614</Words>
  <Application>Microsoft Office PowerPoint</Application>
  <PresentationFormat>On-screen Show (4:3)</PresentationFormat>
  <Paragraphs>209</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Slipstream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19</cp:revision>
  <dcterms:created xsi:type="dcterms:W3CDTF">2022-01-17T07:09:17Z</dcterms:created>
  <dcterms:modified xsi:type="dcterms:W3CDTF">2022-01-18T06:20:08Z</dcterms:modified>
</cp:coreProperties>
</file>